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notesSlides/notesSlide2.xml" ContentType="application/vnd.openxmlformats-officedocument.presentationml.notesSlide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83"/>
  </p:notesMasterIdLst>
  <p:sldIdLst>
    <p:sldId id="369" r:id="rId2"/>
    <p:sldId id="350" r:id="rId3"/>
    <p:sldId id="415" r:id="rId4"/>
    <p:sldId id="416" r:id="rId5"/>
    <p:sldId id="352" r:id="rId6"/>
    <p:sldId id="413" r:id="rId7"/>
    <p:sldId id="310" r:id="rId8"/>
    <p:sldId id="268" r:id="rId9"/>
    <p:sldId id="311" r:id="rId10"/>
    <p:sldId id="282" r:id="rId11"/>
    <p:sldId id="312" r:id="rId12"/>
    <p:sldId id="313" r:id="rId13"/>
    <p:sldId id="314" r:id="rId14"/>
    <p:sldId id="315" r:id="rId15"/>
    <p:sldId id="284" r:id="rId16"/>
    <p:sldId id="317" r:id="rId17"/>
    <p:sldId id="318" r:id="rId18"/>
    <p:sldId id="410" r:id="rId19"/>
    <p:sldId id="319" r:id="rId20"/>
    <p:sldId id="320" r:id="rId21"/>
    <p:sldId id="334" r:id="rId22"/>
    <p:sldId id="321" r:id="rId23"/>
    <p:sldId id="322" r:id="rId24"/>
    <p:sldId id="411" r:id="rId25"/>
    <p:sldId id="324" r:id="rId26"/>
    <p:sldId id="327" r:id="rId27"/>
    <p:sldId id="412" r:id="rId28"/>
    <p:sldId id="326" r:id="rId29"/>
    <p:sldId id="331" r:id="rId30"/>
    <p:sldId id="332" r:id="rId31"/>
    <p:sldId id="333" r:id="rId32"/>
    <p:sldId id="368" r:id="rId33"/>
    <p:sldId id="274" r:id="rId34"/>
    <p:sldId id="370" r:id="rId35"/>
    <p:sldId id="372" r:id="rId36"/>
    <p:sldId id="374" r:id="rId37"/>
    <p:sldId id="376" r:id="rId38"/>
    <p:sldId id="377" r:id="rId39"/>
    <p:sldId id="379" r:id="rId40"/>
    <p:sldId id="382" r:id="rId41"/>
    <p:sldId id="396" r:id="rId42"/>
    <p:sldId id="397" r:id="rId43"/>
    <p:sldId id="398" r:id="rId44"/>
    <p:sldId id="400" r:id="rId45"/>
    <p:sldId id="401" r:id="rId46"/>
    <p:sldId id="409" r:id="rId47"/>
    <p:sldId id="418" r:id="rId48"/>
    <p:sldId id="419" r:id="rId49"/>
    <p:sldId id="420" r:id="rId50"/>
    <p:sldId id="421" r:id="rId51"/>
    <p:sldId id="422" r:id="rId52"/>
    <p:sldId id="423" r:id="rId53"/>
    <p:sldId id="424" r:id="rId54"/>
    <p:sldId id="354" r:id="rId55"/>
    <p:sldId id="383" r:id="rId56"/>
    <p:sldId id="384" r:id="rId57"/>
    <p:sldId id="385" r:id="rId58"/>
    <p:sldId id="386" r:id="rId59"/>
    <p:sldId id="387" r:id="rId60"/>
    <p:sldId id="388" r:id="rId61"/>
    <p:sldId id="389" r:id="rId62"/>
    <p:sldId id="390" r:id="rId63"/>
    <p:sldId id="391" r:id="rId64"/>
    <p:sldId id="392" r:id="rId65"/>
    <p:sldId id="393" r:id="rId66"/>
    <p:sldId id="394" r:id="rId67"/>
    <p:sldId id="395" r:id="rId68"/>
    <p:sldId id="289" r:id="rId69"/>
    <p:sldId id="356" r:id="rId70"/>
    <p:sldId id="357" r:id="rId71"/>
    <p:sldId id="358" r:id="rId72"/>
    <p:sldId id="359" r:id="rId73"/>
    <p:sldId id="360" r:id="rId74"/>
    <p:sldId id="361" r:id="rId75"/>
    <p:sldId id="362" r:id="rId76"/>
    <p:sldId id="363" r:id="rId77"/>
    <p:sldId id="364" r:id="rId78"/>
    <p:sldId id="365" r:id="rId79"/>
    <p:sldId id="366" r:id="rId80"/>
    <p:sldId id="367" r:id="rId81"/>
    <p:sldId id="297" r:id="rId82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84"/>
      <p:bold r:id="rId85"/>
      <p:italic r:id="rId86"/>
      <p:boldItalic r:id="rId87"/>
    </p:embeddedFont>
    <p:embeddedFont>
      <p:font typeface="Comic Sans MS" panose="030F0702030302020204" pitchFamily="66" charset="0"/>
      <p:regular r:id="rId88"/>
      <p:bold r:id="rId89"/>
      <p:italic r:id="rId90"/>
      <p:boldItalic r:id="rId91"/>
    </p:embeddedFont>
    <p:embeddedFont>
      <p:font typeface="Georgia" panose="02040502050405020303" pitchFamily="18" charset="0"/>
      <p:regular r:id="rId92"/>
      <p:bold r:id="rId93"/>
      <p:italic r:id="rId94"/>
      <p:boldItalic r:id="rId95"/>
    </p:embeddedFont>
    <p:embeddedFont>
      <p:font typeface="Impact" panose="020B0806030902050204" pitchFamily="34" charset="0"/>
      <p:regular r:id="rId96"/>
    </p:embeddedFont>
    <p:embeddedFont>
      <p:font typeface="Trebuchet MS" panose="020B0603020202020204" pitchFamily="34" charset="0"/>
      <p:regular r:id="rId97"/>
      <p:bold r:id="rId98"/>
      <p:italic r:id="rId99"/>
      <p:boldItalic r:id="rId100"/>
    </p:embeddedFont>
  </p:embeddedFontLst>
  <p:custDataLst>
    <p:tags r:id="rId10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8" autoAdjust="0"/>
    <p:restoredTop sz="94591" autoAdjust="0"/>
  </p:normalViewPr>
  <p:slideViewPr>
    <p:cSldViewPr snapToGrid="0">
      <p:cViewPr varScale="1">
        <p:scale>
          <a:sx n="94" d="100"/>
          <a:sy n="94" d="100"/>
        </p:scale>
        <p:origin x="11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.fntdata"/><Relationship Id="rId89" Type="http://schemas.openxmlformats.org/officeDocument/2006/relationships/font" Target="fonts/font6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font" Target="fonts/font4.fntdata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font" Target="fonts/font7.fntdata"/><Relationship Id="rId95" Type="http://schemas.openxmlformats.org/officeDocument/2006/relationships/font" Target="fonts/font1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17.fntdata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font" Target="fonts/font2.fntdata"/><Relationship Id="rId93" Type="http://schemas.openxmlformats.org/officeDocument/2006/relationships/font" Target="fonts/font10.fntdata"/><Relationship Id="rId98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font" Target="fonts/font5.fntdata"/><Relationship Id="rId91" Type="http://schemas.openxmlformats.org/officeDocument/2006/relationships/font" Target="fonts/font8.fntdata"/><Relationship Id="rId96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3.fntdata"/><Relationship Id="rId94" Type="http://schemas.openxmlformats.org/officeDocument/2006/relationships/font" Target="fonts/font11.fntdata"/><Relationship Id="rId99" Type="http://schemas.openxmlformats.org/officeDocument/2006/relationships/font" Target="fonts/font16.fntdata"/><Relationship Id="rId10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4.fntdata"/><Relationship Id="rId10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41743-6700-40DC-BDA3-AA5F35B1960B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A82F7-6A84-4BE9-ABC6-017F92B6E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5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A82F7-6A84-4BE9-ABC6-017F92B6E1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75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A82F7-6A84-4BE9-ABC6-017F92B6E1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0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26BC-8E78-4CCF-A7B2-8DF8460C404D}" type="datetime1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2853-67FE-4B33-8352-7E4108629A36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43FD-ABDB-43CF-A014-C9419E2A3211}" type="datetime1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50A7-F2AC-4A3A-BAC6-4433188AF404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E-30D6-45E9-9828-9A90A2D6DF6D}" type="datetime1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03B8-852C-4305-A8B5-259A7A1815FE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25EA-66B7-4B75-BC7E-E841861BC2EE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81B-7565-4E7A-9F9F-F1076E2DDB85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300E28A-3A4F-4E6B-B567-EC8C4C5EF7EB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-1" y="-37708"/>
            <a:ext cx="38603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chemeClr val="accent3"/>
                </a:solidFill>
                <a:effectLst/>
              </a:rPr>
              <a:t>Coordinate Geometry</a:t>
            </a:r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6358784" y="-49695"/>
            <a:ext cx="21066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C. Intersections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5E9D3B1-BEBC-4666-ABFA-87FF7A88897C}"/>
              </a:ext>
            </a:extLst>
          </p:cNvPr>
          <p:cNvGrpSpPr/>
          <p:nvPr userDrawn="1"/>
        </p:nvGrpSpPr>
        <p:grpSpPr>
          <a:xfrm>
            <a:off x="7570877" y="101442"/>
            <a:ext cx="1573123" cy="1021679"/>
            <a:chOff x="2643808" y="737546"/>
            <a:chExt cx="2189349" cy="142918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79749E8-BB01-46D9-995D-CDB76D316AB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643808" y="1036949"/>
              <a:ext cx="2189349" cy="125929"/>
            </a:xfrm>
            <a:prstGeom prst="straightConnector1">
              <a:avLst/>
            </a:prstGeom>
            <a:ln w="9525" cap="flat" cmpd="sng" algn="ctr">
              <a:solidFill>
                <a:schemeClr val="accent6"/>
              </a:solidFill>
              <a:prstDash val="solid"/>
              <a:round/>
              <a:headEnd type="oval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BD8CAB7-70B7-49CB-AE77-B8260A08608F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896138" y="737546"/>
              <a:ext cx="559013" cy="1429184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oval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FDFECF5-66D2-4C0C-AA2E-9A594B756D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88886" y="1034848"/>
              <a:ext cx="73152" cy="73152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08A9-3E88-45E3-A460-6C4313B1A85D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CF1C-1A92-4FD7-820B-88967322F7A9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0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20" Type="http://schemas.openxmlformats.org/officeDocument/2006/relationships/tags" Target="../tags/tag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Relationship Id="rId22" Type="http://schemas.openxmlformats.org/officeDocument/2006/relationships/tags" Target="../tags/tag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3"/>
            </p:custDataLst>
          </p:nvPr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2000 Jerry Mahun</a:t>
            </a:r>
          </a:p>
        </p:txBody>
      </p:sp>
      <p:sp>
        <p:nvSpPr>
          <p:cNvPr id="8" name="Rectangle 7"/>
          <p:cNvSpPr/>
          <p:nvPr>
            <p:custDataLst>
              <p:tags r:id="rId14"/>
            </p:custDataLst>
          </p:nvPr>
        </p:nvSpPr>
        <p:spPr>
          <a:xfrm>
            <a:off x="23256" y="-103694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>
            <p:custDataLst>
              <p:tags r:id="rId15"/>
            </p:custDataLst>
          </p:nvPr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>
            <p:custDataLst>
              <p:tags r:id="rId16"/>
            </p:custDataLst>
          </p:nvPr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8785BE-30D6-45E9-9828-9A90A2D6DF6D}" type="datetime1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0" y="439737"/>
            <a:ext cx="8418443" cy="77098"/>
          </a:xfrm>
          <a:prstGeom prst="rect">
            <a:avLst/>
          </a:prstGeom>
          <a:gradFill flip="none" rotWithShape="1">
            <a:gsLst>
              <a:gs pos="0">
                <a:srgbClr val="006600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805128" y="6605836"/>
            <a:ext cx="136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2020 Jerry Mahun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tags" Target="../tags/tag155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5" Type="http://schemas.openxmlformats.org/officeDocument/2006/relationships/tags" Target="../tags/tag147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52.xml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tags" Target="../tags/tag169.xml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5" Type="http://schemas.openxmlformats.org/officeDocument/2006/relationships/tags" Target="../tags/tag161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66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tags" Target="../tags/tag183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172.xml"/><Relationship Id="rId16" Type="http://schemas.openxmlformats.org/officeDocument/2006/relationships/tags" Target="../tags/tag186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5" Type="http://schemas.openxmlformats.org/officeDocument/2006/relationships/tags" Target="../tags/tag175.xml"/><Relationship Id="rId15" Type="http://schemas.openxmlformats.org/officeDocument/2006/relationships/tags" Target="../tags/tag185.xml"/><Relationship Id="rId10" Type="http://schemas.openxmlformats.org/officeDocument/2006/relationships/tags" Target="../tags/tag180.xml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tags" Target="../tags/tag18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tags" Target="../tags/tag199.xml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5" Type="http://schemas.openxmlformats.org/officeDocument/2006/relationships/tags" Target="../tags/tag191.xml"/><Relationship Id="rId15" Type="http://schemas.openxmlformats.org/officeDocument/2006/relationships/tags" Target="../tags/tag201.xml"/><Relationship Id="rId10" Type="http://schemas.openxmlformats.org/officeDocument/2006/relationships/tags" Target="../tags/tag196.xml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13" Type="http://schemas.openxmlformats.org/officeDocument/2006/relationships/tags" Target="../tags/tag215.xml"/><Relationship Id="rId3" Type="http://schemas.openxmlformats.org/officeDocument/2006/relationships/tags" Target="../tags/tag205.xml"/><Relationship Id="rId7" Type="http://schemas.openxmlformats.org/officeDocument/2006/relationships/tags" Target="../tags/tag209.xml"/><Relationship Id="rId12" Type="http://schemas.openxmlformats.org/officeDocument/2006/relationships/tags" Target="../tags/tag214.xml"/><Relationship Id="rId2" Type="http://schemas.openxmlformats.org/officeDocument/2006/relationships/tags" Target="../tags/tag204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tags" Target="../tags/tag213.xml"/><Relationship Id="rId5" Type="http://schemas.openxmlformats.org/officeDocument/2006/relationships/tags" Target="../tags/tag207.xml"/><Relationship Id="rId15" Type="http://schemas.openxmlformats.org/officeDocument/2006/relationships/tags" Target="../tags/tag217.xml"/><Relationship Id="rId10" Type="http://schemas.openxmlformats.org/officeDocument/2006/relationships/tags" Target="../tags/tag212.xml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tags" Target="../tags/tag2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220.xml"/><Relationship Id="rId7" Type="http://schemas.openxmlformats.org/officeDocument/2006/relationships/tags" Target="../tags/tag224.xml"/><Relationship Id="rId12" Type="http://schemas.openxmlformats.org/officeDocument/2006/relationships/tags" Target="../tags/tag229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tags" Target="../tags/tag228.xml"/><Relationship Id="rId5" Type="http://schemas.openxmlformats.org/officeDocument/2006/relationships/tags" Target="../tags/tag222.xml"/><Relationship Id="rId10" Type="http://schemas.openxmlformats.org/officeDocument/2006/relationships/tags" Target="../tags/tag227.xml"/><Relationship Id="rId4" Type="http://schemas.openxmlformats.org/officeDocument/2006/relationships/tags" Target="../tags/tag221.xml"/><Relationship Id="rId9" Type="http://schemas.openxmlformats.org/officeDocument/2006/relationships/tags" Target="../tags/tag22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37.xml"/><Relationship Id="rId13" Type="http://schemas.openxmlformats.org/officeDocument/2006/relationships/tags" Target="../tags/tag242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232.xml"/><Relationship Id="rId7" Type="http://schemas.openxmlformats.org/officeDocument/2006/relationships/tags" Target="../tags/tag236.xml"/><Relationship Id="rId12" Type="http://schemas.openxmlformats.org/officeDocument/2006/relationships/tags" Target="../tags/tag241.xml"/><Relationship Id="rId17" Type="http://schemas.openxmlformats.org/officeDocument/2006/relationships/tags" Target="../tags/tag246.xml"/><Relationship Id="rId2" Type="http://schemas.openxmlformats.org/officeDocument/2006/relationships/tags" Target="../tags/tag231.xml"/><Relationship Id="rId16" Type="http://schemas.openxmlformats.org/officeDocument/2006/relationships/tags" Target="../tags/tag245.xml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tags" Target="../tags/tag240.xml"/><Relationship Id="rId5" Type="http://schemas.openxmlformats.org/officeDocument/2006/relationships/tags" Target="../tags/tag234.xml"/><Relationship Id="rId15" Type="http://schemas.openxmlformats.org/officeDocument/2006/relationships/tags" Target="../tags/tag244.xml"/><Relationship Id="rId10" Type="http://schemas.openxmlformats.org/officeDocument/2006/relationships/tags" Target="../tags/tag239.xml"/><Relationship Id="rId4" Type="http://schemas.openxmlformats.org/officeDocument/2006/relationships/tags" Target="../tags/tag233.xml"/><Relationship Id="rId9" Type="http://schemas.openxmlformats.org/officeDocument/2006/relationships/tags" Target="../tags/tag238.xml"/><Relationship Id="rId14" Type="http://schemas.openxmlformats.org/officeDocument/2006/relationships/tags" Target="../tags/tag24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54.xml"/><Relationship Id="rId13" Type="http://schemas.openxmlformats.org/officeDocument/2006/relationships/tags" Target="../tags/tag259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249.xml"/><Relationship Id="rId7" Type="http://schemas.openxmlformats.org/officeDocument/2006/relationships/tags" Target="../tags/tag253.xml"/><Relationship Id="rId12" Type="http://schemas.openxmlformats.org/officeDocument/2006/relationships/tags" Target="../tags/tag258.xml"/><Relationship Id="rId17" Type="http://schemas.openxmlformats.org/officeDocument/2006/relationships/tags" Target="../tags/tag263.xml"/><Relationship Id="rId2" Type="http://schemas.openxmlformats.org/officeDocument/2006/relationships/tags" Target="../tags/tag248.xml"/><Relationship Id="rId16" Type="http://schemas.openxmlformats.org/officeDocument/2006/relationships/tags" Target="../tags/tag262.xml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11" Type="http://schemas.openxmlformats.org/officeDocument/2006/relationships/tags" Target="../tags/tag257.xml"/><Relationship Id="rId5" Type="http://schemas.openxmlformats.org/officeDocument/2006/relationships/tags" Target="../tags/tag251.xml"/><Relationship Id="rId15" Type="http://schemas.openxmlformats.org/officeDocument/2006/relationships/tags" Target="../tags/tag261.xml"/><Relationship Id="rId10" Type="http://schemas.openxmlformats.org/officeDocument/2006/relationships/tags" Target="../tags/tag256.xml"/><Relationship Id="rId4" Type="http://schemas.openxmlformats.org/officeDocument/2006/relationships/tags" Target="../tags/tag250.xml"/><Relationship Id="rId9" Type="http://schemas.openxmlformats.org/officeDocument/2006/relationships/tags" Target="../tags/tag255.xml"/><Relationship Id="rId14" Type="http://schemas.openxmlformats.org/officeDocument/2006/relationships/tags" Target="../tags/tag26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71.xml"/><Relationship Id="rId13" Type="http://schemas.openxmlformats.org/officeDocument/2006/relationships/tags" Target="../tags/tag276.xml"/><Relationship Id="rId18" Type="http://schemas.openxmlformats.org/officeDocument/2006/relationships/tags" Target="../tags/tag281.xml"/><Relationship Id="rId3" Type="http://schemas.openxmlformats.org/officeDocument/2006/relationships/tags" Target="../tags/tag266.xml"/><Relationship Id="rId7" Type="http://schemas.openxmlformats.org/officeDocument/2006/relationships/tags" Target="../tags/tag270.xml"/><Relationship Id="rId12" Type="http://schemas.openxmlformats.org/officeDocument/2006/relationships/tags" Target="../tags/tag275.xml"/><Relationship Id="rId17" Type="http://schemas.openxmlformats.org/officeDocument/2006/relationships/tags" Target="../tags/tag280.xml"/><Relationship Id="rId2" Type="http://schemas.openxmlformats.org/officeDocument/2006/relationships/tags" Target="../tags/tag265.xml"/><Relationship Id="rId16" Type="http://schemas.openxmlformats.org/officeDocument/2006/relationships/tags" Target="../tags/tag279.xml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11" Type="http://schemas.openxmlformats.org/officeDocument/2006/relationships/tags" Target="../tags/tag274.xml"/><Relationship Id="rId5" Type="http://schemas.openxmlformats.org/officeDocument/2006/relationships/tags" Target="../tags/tag268.xml"/><Relationship Id="rId15" Type="http://schemas.openxmlformats.org/officeDocument/2006/relationships/tags" Target="../tags/tag278.xml"/><Relationship Id="rId10" Type="http://schemas.openxmlformats.org/officeDocument/2006/relationships/tags" Target="../tags/tag273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267.xml"/><Relationship Id="rId9" Type="http://schemas.openxmlformats.org/officeDocument/2006/relationships/tags" Target="../tags/tag272.xml"/><Relationship Id="rId14" Type="http://schemas.openxmlformats.org/officeDocument/2006/relationships/tags" Target="../tags/tag27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89.xml"/><Relationship Id="rId13" Type="http://schemas.openxmlformats.org/officeDocument/2006/relationships/tags" Target="../tags/tag294.xml"/><Relationship Id="rId18" Type="http://schemas.openxmlformats.org/officeDocument/2006/relationships/tags" Target="../tags/tag299.xml"/><Relationship Id="rId3" Type="http://schemas.openxmlformats.org/officeDocument/2006/relationships/tags" Target="../tags/tag284.xml"/><Relationship Id="rId21" Type="http://schemas.openxmlformats.org/officeDocument/2006/relationships/tags" Target="../tags/tag302.xml"/><Relationship Id="rId7" Type="http://schemas.openxmlformats.org/officeDocument/2006/relationships/tags" Target="../tags/tag288.xml"/><Relationship Id="rId12" Type="http://schemas.openxmlformats.org/officeDocument/2006/relationships/tags" Target="../tags/tag293.xml"/><Relationship Id="rId17" Type="http://schemas.openxmlformats.org/officeDocument/2006/relationships/tags" Target="../tags/tag298.xml"/><Relationship Id="rId2" Type="http://schemas.openxmlformats.org/officeDocument/2006/relationships/tags" Target="../tags/tag283.xml"/><Relationship Id="rId16" Type="http://schemas.openxmlformats.org/officeDocument/2006/relationships/tags" Target="../tags/tag297.xml"/><Relationship Id="rId20" Type="http://schemas.openxmlformats.org/officeDocument/2006/relationships/tags" Target="../tags/tag301.xml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11" Type="http://schemas.openxmlformats.org/officeDocument/2006/relationships/tags" Target="../tags/tag292.xml"/><Relationship Id="rId5" Type="http://schemas.openxmlformats.org/officeDocument/2006/relationships/tags" Target="../tags/tag286.xml"/><Relationship Id="rId15" Type="http://schemas.openxmlformats.org/officeDocument/2006/relationships/tags" Target="../tags/tag296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291.xml"/><Relationship Id="rId19" Type="http://schemas.openxmlformats.org/officeDocument/2006/relationships/tags" Target="../tags/tag300.xml"/><Relationship Id="rId4" Type="http://schemas.openxmlformats.org/officeDocument/2006/relationships/tags" Target="../tags/tag285.xml"/><Relationship Id="rId9" Type="http://schemas.openxmlformats.org/officeDocument/2006/relationships/tags" Target="../tags/tag290.xml"/><Relationship Id="rId14" Type="http://schemas.openxmlformats.org/officeDocument/2006/relationships/tags" Target="../tags/tag295.xml"/><Relationship Id="rId22" Type="http://schemas.openxmlformats.org/officeDocument/2006/relationships/tags" Target="../tags/tag30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image" Target="../media/image1.wmf"/><Relationship Id="rId2" Type="http://schemas.openxmlformats.org/officeDocument/2006/relationships/tags" Target="../tags/tag18.xml"/><Relationship Id="rId16" Type="http://schemas.openxmlformats.org/officeDocument/2006/relationships/oleObject" Target="../embeddings/oleObject1.bin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11.xml"/><Relationship Id="rId13" Type="http://schemas.openxmlformats.org/officeDocument/2006/relationships/tags" Target="../tags/tag316.xml"/><Relationship Id="rId3" Type="http://schemas.openxmlformats.org/officeDocument/2006/relationships/tags" Target="../tags/tag306.xml"/><Relationship Id="rId7" Type="http://schemas.openxmlformats.org/officeDocument/2006/relationships/tags" Target="../tags/tag310.xml"/><Relationship Id="rId12" Type="http://schemas.openxmlformats.org/officeDocument/2006/relationships/tags" Target="../tags/tag315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305.xml"/><Relationship Id="rId16" Type="http://schemas.openxmlformats.org/officeDocument/2006/relationships/tags" Target="../tags/tag319.xml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11" Type="http://schemas.openxmlformats.org/officeDocument/2006/relationships/tags" Target="../tags/tag314.xml"/><Relationship Id="rId5" Type="http://schemas.openxmlformats.org/officeDocument/2006/relationships/tags" Target="../tags/tag308.xml"/><Relationship Id="rId15" Type="http://schemas.openxmlformats.org/officeDocument/2006/relationships/tags" Target="../tags/tag318.xml"/><Relationship Id="rId10" Type="http://schemas.openxmlformats.org/officeDocument/2006/relationships/tags" Target="../tags/tag313.xml"/><Relationship Id="rId4" Type="http://schemas.openxmlformats.org/officeDocument/2006/relationships/tags" Target="../tags/tag307.xml"/><Relationship Id="rId9" Type="http://schemas.openxmlformats.org/officeDocument/2006/relationships/tags" Target="../tags/tag312.xml"/><Relationship Id="rId14" Type="http://schemas.openxmlformats.org/officeDocument/2006/relationships/tags" Target="../tags/tag3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27.xml"/><Relationship Id="rId13" Type="http://schemas.openxmlformats.org/officeDocument/2006/relationships/tags" Target="../tags/tag332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322.xml"/><Relationship Id="rId7" Type="http://schemas.openxmlformats.org/officeDocument/2006/relationships/tags" Target="../tags/tag326.xml"/><Relationship Id="rId12" Type="http://schemas.openxmlformats.org/officeDocument/2006/relationships/tags" Target="../tags/tag331.xml"/><Relationship Id="rId17" Type="http://schemas.openxmlformats.org/officeDocument/2006/relationships/tags" Target="../tags/tag336.xml"/><Relationship Id="rId2" Type="http://schemas.openxmlformats.org/officeDocument/2006/relationships/tags" Target="../tags/tag321.xml"/><Relationship Id="rId16" Type="http://schemas.openxmlformats.org/officeDocument/2006/relationships/tags" Target="../tags/tag335.xml"/><Relationship Id="rId1" Type="http://schemas.openxmlformats.org/officeDocument/2006/relationships/tags" Target="../tags/tag320.xml"/><Relationship Id="rId6" Type="http://schemas.openxmlformats.org/officeDocument/2006/relationships/tags" Target="../tags/tag325.xml"/><Relationship Id="rId11" Type="http://schemas.openxmlformats.org/officeDocument/2006/relationships/tags" Target="../tags/tag330.xml"/><Relationship Id="rId5" Type="http://schemas.openxmlformats.org/officeDocument/2006/relationships/tags" Target="../tags/tag324.xml"/><Relationship Id="rId15" Type="http://schemas.openxmlformats.org/officeDocument/2006/relationships/tags" Target="../tags/tag334.xml"/><Relationship Id="rId10" Type="http://schemas.openxmlformats.org/officeDocument/2006/relationships/tags" Target="../tags/tag329.xml"/><Relationship Id="rId4" Type="http://schemas.openxmlformats.org/officeDocument/2006/relationships/tags" Target="../tags/tag323.xml"/><Relationship Id="rId9" Type="http://schemas.openxmlformats.org/officeDocument/2006/relationships/tags" Target="../tags/tag328.xml"/><Relationship Id="rId14" Type="http://schemas.openxmlformats.org/officeDocument/2006/relationships/tags" Target="../tags/tag33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44.xml"/><Relationship Id="rId13" Type="http://schemas.openxmlformats.org/officeDocument/2006/relationships/tags" Target="../tags/tag349.xml"/><Relationship Id="rId18" Type="http://schemas.openxmlformats.org/officeDocument/2006/relationships/tags" Target="../tags/tag354.xml"/><Relationship Id="rId3" Type="http://schemas.openxmlformats.org/officeDocument/2006/relationships/tags" Target="../tags/tag339.xml"/><Relationship Id="rId7" Type="http://schemas.openxmlformats.org/officeDocument/2006/relationships/tags" Target="../tags/tag343.xml"/><Relationship Id="rId12" Type="http://schemas.openxmlformats.org/officeDocument/2006/relationships/tags" Target="../tags/tag348.xml"/><Relationship Id="rId17" Type="http://schemas.openxmlformats.org/officeDocument/2006/relationships/tags" Target="../tags/tag353.xml"/><Relationship Id="rId2" Type="http://schemas.openxmlformats.org/officeDocument/2006/relationships/tags" Target="../tags/tag338.xml"/><Relationship Id="rId16" Type="http://schemas.openxmlformats.org/officeDocument/2006/relationships/tags" Target="../tags/tag352.xml"/><Relationship Id="rId1" Type="http://schemas.openxmlformats.org/officeDocument/2006/relationships/tags" Target="../tags/tag337.xml"/><Relationship Id="rId6" Type="http://schemas.openxmlformats.org/officeDocument/2006/relationships/tags" Target="../tags/tag342.xml"/><Relationship Id="rId11" Type="http://schemas.openxmlformats.org/officeDocument/2006/relationships/tags" Target="../tags/tag347.xml"/><Relationship Id="rId5" Type="http://schemas.openxmlformats.org/officeDocument/2006/relationships/tags" Target="../tags/tag341.xml"/><Relationship Id="rId15" Type="http://schemas.openxmlformats.org/officeDocument/2006/relationships/tags" Target="../tags/tag351.xml"/><Relationship Id="rId10" Type="http://schemas.openxmlformats.org/officeDocument/2006/relationships/tags" Target="../tags/tag346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340.xml"/><Relationship Id="rId9" Type="http://schemas.openxmlformats.org/officeDocument/2006/relationships/tags" Target="../tags/tag345.xml"/><Relationship Id="rId14" Type="http://schemas.openxmlformats.org/officeDocument/2006/relationships/tags" Target="../tags/tag35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62.xml"/><Relationship Id="rId13" Type="http://schemas.openxmlformats.org/officeDocument/2006/relationships/tags" Target="../tags/tag367.xml"/><Relationship Id="rId18" Type="http://schemas.openxmlformats.org/officeDocument/2006/relationships/tags" Target="../tags/tag372.xml"/><Relationship Id="rId3" Type="http://schemas.openxmlformats.org/officeDocument/2006/relationships/tags" Target="../tags/tag357.xml"/><Relationship Id="rId7" Type="http://schemas.openxmlformats.org/officeDocument/2006/relationships/tags" Target="../tags/tag361.xml"/><Relationship Id="rId12" Type="http://schemas.openxmlformats.org/officeDocument/2006/relationships/tags" Target="../tags/tag366.xml"/><Relationship Id="rId17" Type="http://schemas.openxmlformats.org/officeDocument/2006/relationships/tags" Target="../tags/tag371.xml"/><Relationship Id="rId2" Type="http://schemas.openxmlformats.org/officeDocument/2006/relationships/tags" Target="../tags/tag356.xml"/><Relationship Id="rId16" Type="http://schemas.openxmlformats.org/officeDocument/2006/relationships/tags" Target="../tags/tag370.xml"/><Relationship Id="rId1" Type="http://schemas.openxmlformats.org/officeDocument/2006/relationships/tags" Target="../tags/tag355.xml"/><Relationship Id="rId6" Type="http://schemas.openxmlformats.org/officeDocument/2006/relationships/tags" Target="../tags/tag360.xml"/><Relationship Id="rId11" Type="http://schemas.openxmlformats.org/officeDocument/2006/relationships/tags" Target="../tags/tag365.xml"/><Relationship Id="rId5" Type="http://schemas.openxmlformats.org/officeDocument/2006/relationships/tags" Target="../tags/tag359.xml"/><Relationship Id="rId15" Type="http://schemas.openxmlformats.org/officeDocument/2006/relationships/tags" Target="../tags/tag369.xml"/><Relationship Id="rId10" Type="http://schemas.openxmlformats.org/officeDocument/2006/relationships/tags" Target="../tags/tag364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358.xml"/><Relationship Id="rId9" Type="http://schemas.openxmlformats.org/officeDocument/2006/relationships/tags" Target="../tags/tag363.xml"/><Relationship Id="rId14" Type="http://schemas.openxmlformats.org/officeDocument/2006/relationships/tags" Target="../tags/tag36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80.xml"/><Relationship Id="rId13" Type="http://schemas.openxmlformats.org/officeDocument/2006/relationships/tags" Target="../tags/tag385.xml"/><Relationship Id="rId18" Type="http://schemas.openxmlformats.org/officeDocument/2006/relationships/tags" Target="../tags/tag390.xml"/><Relationship Id="rId3" Type="http://schemas.openxmlformats.org/officeDocument/2006/relationships/tags" Target="../tags/tag375.xml"/><Relationship Id="rId7" Type="http://schemas.openxmlformats.org/officeDocument/2006/relationships/tags" Target="../tags/tag379.xml"/><Relationship Id="rId12" Type="http://schemas.openxmlformats.org/officeDocument/2006/relationships/tags" Target="../tags/tag384.xml"/><Relationship Id="rId17" Type="http://schemas.openxmlformats.org/officeDocument/2006/relationships/tags" Target="../tags/tag389.xml"/><Relationship Id="rId2" Type="http://schemas.openxmlformats.org/officeDocument/2006/relationships/tags" Target="../tags/tag374.xml"/><Relationship Id="rId16" Type="http://schemas.openxmlformats.org/officeDocument/2006/relationships/tags" Target="../tags/tag388.xml"/><Relationship Id="rId20" Type="http://schemas.openxmlformats.org/officeDocument/2006/relationships/notesSlide" Target="../notesSlides/notesSlide2.xml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11" Type="http://schemas.openxmlformats.org/officeDocument/2006/relationships/tags" Target="../tags/tag383.xml"/><Relationship Id="rId5" Type="http://schemas.openxmlformats.org/officeDocument/2006/relationships/tags" Target="../tags/tag377.xml"/><Relationship Id="rId15" Type="http://schemas.openxmlformats.org/officeDocument/2006/relationships/tags" Target="../tags/tag387.xml"/><Relationship Id="rId10" Type="http://schemas.openxmlformats.org/officeDocument/2006/relationships/tags" Target="../tags/tag382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376.xml"/><Relationship Id="rId9" Type="http://schemas.openxmlformats.org/officeDocument/2006/relationships/tags" Target="../tags/tag381.xml"/><Relationship Id="rId14" Type="http://schemas.openxmlformats.org/officeDocument/2006/relationships/tags" Target="../tags/tag38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98.xml"/><Relationship Id="rId13" Type="http://schemas.openxmlformats.org/officeDocument/2006/relationships/tags" Target="../tags/tag403.xml"/><Relationship Id="rId3" Type="http://schemas.openxmlformats.org/officeDocument/2006/relationships/tags" Target="../tags/tag393.xml"/><Relationship Id="rId7" Type="http://schemas.openxmlformats.org/officeDocument/2006/relationships/tags" Target="../tags/tag397.xml"/><Relationship Id="rId12" Type="http://schemas.openxmlformats.org/officeDocument/2006/relationships/tags" Target="../tags/tag402.xml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6" Type="http://schemas.openxmlformats.org/officeDocument/2006/relationships/tags" Target="../tags/tag396.xml"/><Relationship Id="rId11" Type="http://schemas.openxmlformats.org/officeDocument/2006/relationships/tags" Target="../tags/tag401.xml"/><Relationship Id="rId5" Type="http://schemas.openxmlformats.org/officeDocument/2006/relationships/tags" Target="../tags/tag395.xml"/><Relationship Id="rId10" Type="http://schemas.openxmlformats.org/officeDocument/2006/relationships/tags" Target="../tags/tag400.xml"/><Relationship Id="rId4" Type="http://schemas.openxmlformats.org/officeDocument/2006/relationships/tags" Target="../tags/tag394.xml"/><Relationship Id="rId9" Type="http://schemas.openxmlformats.org/officeDocument/2006/relationships/tags" Target="../tags/tag399.xml"/><Relationship Id="rId14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11.xml"/><Relationship Id="rId13" Type="http://schemas.openxmlformats.org/officeDocument/2006/relationships/tags" Target="../tags/tag416.xml"/><Relationship Id="rId3" Type="http://schemas.openxmlformats.org/officeDocument/2006/relationships/tags" Target="../tags/tag406.xml"/><Relationship Id="rId7" Type="http://schemas.openxmlformats.org/officeDocument/2006/relationships/tags" Target="../tags/tag410.xml"/><Relationship Id="rId12" Type="http://schemas.openxmlformats.org/officeDocument/2006/relationships/tags" Target="../tags/tag415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6" Type="http://schemas.openxmlformats.org/officeDocument/2006/relationships/tags" Target="../tags/tag409.xml"/><Relationship Id="rId11" Type="http://schemas.openxmlformats.org/officeDocument/2006/relationships/tags" Target="../tags/tag414.xml"/><Relationship Id="rId5" Type="http://schemas.openxmlformats.org/officeDocument/2006/relationships/tags" Target="../tags/tag408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413.xml"/><Relationship Id="rId4" Type="http://schemas.openxmlformats.org/officeDocument/2006/relationships/tags" Target="../tags/tag407.xml"/><Relationship Id="rId9" Type="http://schemas.openxmlformats.org/officeDocument/2006/relationships/tags" Target="../tags/tag412.xml"/><Relationship Id="rId14" Type="http://schemas.openxmlformats.org/officeDocument/2006/relationships/tags" Target="../tags/tag41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25.xml"/><Relationship Id="rId13" Type="http://schemas.openxmlformats.org/officeDocument/2006/relationships/tags" Target="../tags/tag430.xml"/><Relationship Id="rId3" Type="http://schemas.openxmlformats.org/officeDocument/2006/relationships/tags" Target="../tags/tag420.xml"/><Relationship Id="rId7" Type="http://schemas.openxmlformats.org/officeDocument/2006/relationships/tags" Target="../tags/tag424.xml"/><Relationship Id="rId12" Type="http://schemas.openxmlformats.org/officeDocument/2006/relationships/tags" Target="../tags/tag429.xml"/><Relationship Id="rId2" Type="http://schemas.openxmlformats.org/officeDocument/2006/relationships/tags" Target="../tags/tag419.xml"/><Relationship Id="rId1" Type="http://schemas.openxmlformats.org/officeDocument/2006/relationships/tags" Target="../tags/tag418.xml"/><Relationship Id="rId6" Type="http://schemas.openxmlformats.org/officeDocument/2006/relationships/tags" Target="../tags/tag423.xml"/><Relationship Id="rId11" Type="http://schemas.openxmlformats.org/officeDocument/2006/relationships/tags" Target="../tags/tag428.xml"/><Relationship Id="rId5" Type="http://schemas.openxmlformats.org/officeDocument/2006/relationships/tags" Target="../tags/tag422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427.xml"/><Relationship Id="rId4" Type="http://schemas.openxmlformats.org/officeDocument/2006/relationships/tags" Target="../tags/tag421.xml"/><Relationship Id="rId9" Type="http://schemas.openxmlformats.org/officeDocument/2006/relationships/tags" Target="../tags/tag426.xml"/><Relationship Id="rId14" Type="http://schemas.openxmlformats.org/officeDocument/2006/relationships/tags" Target="../tags/tag43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39.xml"/><Relationship Id="rId13" Type="http://schemas.openxmlformats.org/officeDocument/2006/relationships/tags" Target="../tags/tag444.xml"/><Relationship Id="rId3" Type="http://schemas.openxmlformats.org/officeDocument/2006/relationships/tags" Target="../tags/tag434.xml"/><Relationship Id="rId7" Type="http://schemas.openxmlformats.org/officeDocument/2006/relationships/tags" Target="../tags/tag438.xml"/><Relationship Id="rId12" Type="http://schemas.openxmlformats.org/officeDocument/2006/relationships/tags" Target="../tags/tag443.xml"/><Relationship Id="rId2" Type="http://schemas.openxmlformats.org/officeDocument/2006/relationships/tags" Target="../tags/tag433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11" Type="http://schemas.openxmlformats.org/officeDocument/2006/relationships/tags" Target="../tags/tag442.xml"/><Relationship Id="rId5" Type="http://schemas.openxmlformats.org/officeDocument/2006/relationships/tags" Target="../tags/tag436.xml"/><Relationship Id="rId15" Type="http://schemas.openxmlformats.org/officeDocument/2006/relationships/tags" Target="../tags/tag446.xml"/><Relationship Id="rId10" Type="http://schemas.openxmlformats.org/officeDocument/2006/relationships/tags" Target="../tags/tag441.xml"/><Relationship Id="rId4" Type="http://schemas.openxmlformats.org/officeDocument/2006/relationships/tags" Target="../tags/tag435.xml"/><Relationship Id="rId9" Type="http://schemas.openxmlformats.org/officeDocument/2006/relationships/tags" Target="../tags/tag440.xml"/><Relationship Id="rId14" Type="http://schemas.openxmlformats.org/officeDocument/2006/relationships/tags" Target="../tags/tag44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54.xml"/><Relationship Id="rId13" Type="http://schemas.openxmlformats.org/officeDocument/2006/relationships/tags" Target="../tags/tag459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449.xml"/><Relationship Id="rId7" Type="http://schemas.openxmlformats.org/officeDocument/2006/relationships/tags" Target="../tags/tag453.xml"/><Relationship Id="rId12" Type="http://schemas.openxmlformats.org/officeDocument/2006/relationships/tags" Target="../tags/tag458.xml"/><Relationship Id="rId17" Type="http://schemas.openxmlformats.org/officeDocument/2006/relationships/tags" Target="../tags/tag463.xml"/><Relationship Id="rId2" Type="http://schemas.openxmlformats.org/officeDocument/2006/relationships/tags" Target="../tags/tag448.xml"/><Relationship Id="rId16" Type="http://schemas.openxmlformats.org/officeDocument/2006/relationships/tags" Target="../tags/tag462.xml"/><Relationship Id="rId1" Type="http://schemas.openxmlformats.org/officeDocument/2006/relationships/tags" Target="../tags/tag447.xml"/><Relationship Id="rId6" Type="http://schemas.openxmlformats.org/officeDocument/2006/relationships/tags" Target="../tags/tag452.xml"/><Relationship Id="rId11" Type="http://schemas.openxmlformats.org/officeDocument/2006/relationships/tags" Target="../tags/tag457.xml"/><Relationship Id="rId5" Type="http://schemas.openxmlformats.org/officeDocument/2006/relationships/tags" Target="../tags/tag451.xml"/><Relationship Id="rId15" Type="http://schemas.openxmlformats.org/officeDocument/2006/relationships/tags" Target="../tags/tag461.xml"/><Relationship Id="rId10" Type="http://schemas.openxmlformats.org/officeDocument/2006/relationships/tags" Target="../tags/tag456.xml"/><Relationship Id="rId4" Type="http://schemas.openxmlformats.org/officeDocument/2006/relationships/tags" Target="../tags/tag450.xml"/><Relationship Id="rId9" Type="http://schemas.openxmlformats.org/officeDocument/2006/relationships/tags" Target="../tags/tag455.xml"/><Relationship Id="rId14" Type="http://schemas.openxmlformats.org/officeDocument/2006/relationships/tags" Target="../tags/tag46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tags" Target="../tags/tag48.xml"/><Relationship Id="rId26" Type="http://schemas.openxmlformats.org/officeDocument/2006/relationships/image" Target="../media/image1.wmf"/><Relationship Id="rId3" Type="http://schemas.openxmlformats.org/officeDocument/2006/relationships/tags" Target="../tags/tag33.xml"/><Relationship Id="rId21" Type="http://schemas.openxmlformats.org/officeDocument/2006/relationships/tags" Target="../tags/tag51.xml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tags" Target="../tags/tag47.xml"/><Relationship Id="rId25" Type="http://schemas.openxmlformats.org/officeDocument/2006/relationships/oleObject" Target="../embeddings/oleObject1.bin"/><Relationship Id="rId2" Type="http://schemas.openxmlformats.org/officeDocument/2006/relationships/tags" Target="../tags/tag32.xml"/><Relationship Id="rId16" Type="http://schemas.openxmlformats.org/officeDocument/2006/relationships/tags" Target="../tags/tag46.xml"/><Relationship Id="rId20" Type="http://schemas.openxmlformats.org/officeDocument/2006/relationships/tags" Target="../tags/tag50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35.xml"/><Relationship Id="rId15" Type="http://schemas.openxmlformats.org/officeDocument/2006/relationships/tags" Target="../tags/tag45.xml"/><Relationship Id="rId23" Type="http://schemas.openxmlformats.org/officeDocument/2006/relationships/tags" Target="../tags/tag53.xml"/><Relationship Id="rId28" Type="http://schemas.openxmlformats.org/officeDocument/2006/relationships/image" Target="../media/image2.wmf"/><Relationship Id="rId10" Type="http://schemas.openxmlformats.org/officeDocument/2006/relationships/tags" Target="../tags/tag40.xml"/><Relationship Id="rId19" Type="http://schemas.openxmlformats.org/officeDocument/2006/relationships/tags" Target="../tags/tag49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Relationship Id="rId22" Type="http://schemas.openxmlformats.org/officeDocument/2006/relationships/tags" Target="../tags/tag52.xml"/><Relationship Id="rId27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71.xml"/><Relationship Id="rId13" Type="http://schemas.openxmlformats.org/officeDocument/2006/relationships/tags" Target="../tags/tag476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466.xml"/><Relationship Id="rId7" Type="http://schemas.openxmlformats.org/officeDocument/2006/relationships/tags" Target="../tags/tag470.xml"/><Relationship Id="rId12" Type="http://schemas.openxmlformats.org/officeDocument/2006/relationships/tags" Target="../tags/tag475.xml"/><Relationship Id="rId17" Type="http://schemas.openxmlformats.org/officeDocument/2006/relationships/tags" Target="../tags/tag480.xml"/><Relationship Id="rId2" Type="http://schemas.openxmlformats.org/officeDocument/2006/relationships/tags" Target="../tags/tag465.xml"/><Relationship Id="rId16" Type="http://schemas.openxmlformats.org/officeDocument/2006/relationships/tags" Target="../tags/tag479.xml"/><Relationship Id="rId1" Type="http://schemas.openxmlformats.org/officeDocument/2006/relationships/tags" Target="../tags/tag464.xml"/><Relationship Id="rId6" Type="http://schemas.openxmlformats.org/officeDocument/2006/relationships/tags" Target="../tags/tag469.xml"/><Relationship Id="rId11" Type="http://schemas.openxmlformats.org/officeDocument/2006/relationships/tags" Target="../tags/tag474.xml"/><Relationship Id="rId5" Type="http://schemas.openxmlformats.org/officeDocument/2006/relationships/tags" Target="../tags/tag468.xml"/><Relationship Id="rId15" Type="http://schemas.openxmlformats.org/officeDocument/2006/relationships/tags" Target="../tags/tag478.xml"/><Relationship Id="rId10" Type="http://schemas.openxmlformats.org/officeDocument/2006/relationships/tags" Target="../tags/tag473.xml"/><Relationship Id="rId4" Type="http://schemas.openxmlformats.org/officeDocument/2006/relationships/tags" Target="../tags/tag467.xml"/><Relationship Id="rId9" Type="http://schemas.openxmlformats.org/officeDocument/2006/relationships/tags" Target="../tags/tag472.xml"/><Relationship Id="rId14" Type="http://schemas.openxmlformats.org/officeDocument/2006/relationships/tags" Target="../tags/tag47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88.xml"/><Relationship Id="rId13" Type="http://schemas.openxmlformats.org/officeDocument/2006/relationships/tags" Target="../tags/tag493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483.xml"/><Relationship Id="rId7" Type="http://schemas.openxmlformats.org/officeDocument/2006/relationships/tags" Target="../tags/tag487.xml"/><Relationship Id="rId12" Type="http://schemas.openxmlformats.org/officeDocument/2006/relationships/tags" Target="../tags/tag492.xml"/><Relationship Id="rId17" Type="http://schemas.openxmlformats.org/officeDocument/2006/relationships/tags" Target="../tags/tag497.xml"/><Relationship Id="rId2" Type="http://schemas.openxmlformats.org/officeDocument/2006/relationships/tags" Target="../tags/tag482.xml"/><Relationship Id="rId16" Type="http://schemas.openxmlformats.org/officeDocument/2006/relationships/tags" Target="../tags/tag496.xml"/><Relationship Id="rId1" Type="http://schemas.openxmlformats.org/officeDocument/2006/relationships/tags" Target="../tags/tag481.xml"/><Relationship Id="rId6" Type="http://schemas.openxmlformats.org/officeDocument/2006/relationships/tags" Target="../tags/tag486.xml"/><Relationship Id="rId11" Type="http://schemas.openxmlformats.org/officeDocument/2006/relationships/tags" Target="../tags/tag491.xml"/><Relationship Id="rId5" Type="http://schemas.openxmlformats.org/officeDocument/2006/relationships/tags" Target="../tags/tag485.xml"/><Relationship Id="rId15" Type="http://schemas.openxmlformats.org/officeDocument/2006/relationships/tags" Target="../tags/tag495.xml"/><Relationship Id="rId10" Type="http://schemas.openxmlformats.org/officeDocument/2006/relationships/tags" Target="../tags/tag490.xml"/><Relationship Id="rId4" Type="http://schemas.openxmlformats.org/officeDocument/2006/relationships/tags" Target="../tags/tag484.xml"/><Relationship Id="rId9" Type="http://schemas.openxmlformats.org/officeDocument/2006/relationships/tags" Target="../tags/tag489.xml"/><Relationship Id="rId14" Type="http://schemas.openxmlformats.org/officeDocument/2006/relationships/tags" Target="../tags/tag494.xml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tags" Target="../tags/tag523.xml"/><Relationship Id="rId21" Type="http://schemas.openxmlformats.org/officeDocument/2006/relationships/tags" Target="../tags/tag518.xml"/><Relationship Id="rId42" Type="http://schemas.openxmlformats.org/officeDocument/2006/relationships/tags" Target="../tags/tag539.xml"/><Relationship Id="rId47" Type="http://schemas.openxmlformats.org/officeDocument/2006/relationships/tags" Target="../tags/tag544.xml"/><Relationship Id="rId63" Type="http://schemas.openxmlformats.org/officeDocument/2006/relationships/tags" Target="../tags/tag560.xml"/><Relationship Id="rId68" Type="http://schemas.openxmlformats.org/officeDocument/2006/relationships/tags" Target="../tags/tag565.xml"/><Relationship Id="rId84" Type="http://schemas.openxmlformats.org/officeDocument/2006/relationships/tags" Target="../tags/tag581.xml"/><Relationship Id="rId89" Type="http://schemas.openxmlformats.org/officeDocument/2006/relationships/tags" Target="../tags/tag586.xml"/><Relationship Id="rId2" Type="http://schemas.openxmlformats.org/officeDocument/2006/relationships/tags" Target="../tags/tag499.xml"/><Relationship Id="rId16" Type="http://schemas.openxmlformats.org/officeDocument/2006/relationships/tags" Target="../tags/tag513.xml"/><Relationship Id="rId29" Type="http://schemas.openxmlformats.org/officeDocument/2006/relationships/tags" Target="../tags/tag526.xml"/><Relationship Id="rId107" Type="http://schemas.openxmlformats.org/officeDocument/2006/relationships/tags" Target="../tags/tag604.xml"/><Relationship Id="rId11" Type="http://schemas.openxmlformats.org/officeDocument/2006/relationships/tags" Target="../tags/tag508.xml"/><Relationship Id="rId24" Type="http://schemas.openxmlformats.org/officeDocument/2006/relationships/tags" Target="../tags/tag521.xml"/><Relationship Id="rId32" Type="http://schemas.openxmlformats.org/officeDocument/2006/relationships/tags" Target="../tags/tag529.xml"/><Relationship Id="rId37" Type="http://schemas.openxmlformats.org/officeDocument/2006/relationships/tags" Target="../tags/tag534.xml"/><Relationship Id="rId40" Type="http://schemas.openxmlformats.org/officeDocument/2006/relationships/tags" Target="../tags/tag537.xml"/><Relationship Id="rId45" Type="http://schemas.openxmlformats.org/officeDocument/2006/relationships/tags" Target="../tags/tag542.xml"/><Relationship Id="rId53" Type="http://schemas.openxmlformats.org/officeDocument/2006/relationships/tags" Target="../tags/tag550.xml"/><Relationship Id="rId58" Type="http://schemas.openxmlformats.org/officeDocument/2006/relationships/tags" Target="../tags/tag555.xml"/><Relationship Id="rId66" Type="http://schemas.openxmlformats.org/officeDocument/2006/relationships/tags" Target="../tags/tag563.xml"/><Relationship Id="rId74" Type="http://schemas.openxmlformats.org/officeDocument/2006/relationships/tags" Target="../tags/tag571.xml"/><Relationship Id="rId79" Type="http://schemas.openxmlformats.org/officeDocument/2006/relationships/tags" Target="../tags/tag576.xml"/><Relationship Id="rId87" Type="http://schemas.openxmlformats.org/officeDocument/2006/relationships/tags" Target="../tags/tag584.xml"/><Relationship Id="rId102" Type="http://schemas.openxmlformats.org/officeDocument/2006/relationships/tags" Target="../tags/tag599.xml"/><Relationship Id="rId5" Type="http://schemas.openxmlformats.org/officeDocument/2006/relationships/tags" Target="../tags/tag502.xml"/><Relationship Id="rId61" Type="http://schemas.openxmlformats.org/officeDocument/2006/relationships/tags" Target="../tags/tag558.xml"/><Relationship Id="rId82" Type="http://schemas.openxmlformats.org/officeDocument/2006/relationships/tags" Target="../tags/tag579.xml"/><Relationship Id="rId90" Type="http://schemas.openxmlformats.org/officeDocument/2006/relationships/tags" Target="../tags/tag587.xml"/><Relationship Id="rId95" Type="http://schemas.openxmlformats.org/officeDocument/2006/relationships/tags" Target="../tags/tag592.xml"/><Relationship Id="rId19" Type="http://schemas.openxmlformats.org/officeDocument/2006/relationships/tags" Target="../tags/tag516.xml"/><Relationship Id="rId14" Type="http://schemas.openxmlformats.org/officeDocument/2006/relationships/tags" Target="../tags/tag511.xml"/><Relationship Id="rId22" Type="http://schemas.openxmlformats.org/officeDocument/2006/relationships/tags" Target="../tags/tag519.xml"/><Relationship Id="rId27" Type="http://schemas.openxmlformats.org/officeDocument/2006/relationships/tags" Target="../tags/tag524.xml"/><Relationship Id="rId30" Type="http://schemas.openxmlformats.org/officeDocument/2006/relationships/tags" Target="../tags/tag527.xml"/><Relationship Id="rId35" Type="http://schemas.openxmlformats.org/officeDocument/2006/relationships/tags" Target="../tags/tag532.xml"/><Relationship Id="rId43" Type="http://schemas.openxmlformats.org/officeDocument/2006/relationships/tags" Target="../tags/tag540.xml"/><Relationship Id="rId48" Type="http://schemas.openxmlformats.org/officeDocument/2006/relationships/tags" Target="../tags/tag545.xml"/><Relationship Id="rId56" Type="http://schemas.openxmlformats.org/officeDocument/2006/relationships/tags" Target="../tags/tag553.xml"/><Relationship Id="rId64" Type="http://schemas.openxmlformats.org/officeDocument/2006/relationships/tags" Target="../tags/tag561.xml"/><Relationship Id="rId69" Type="http://schemas.openxmlformats.org/officeDocument/2006/relationships/tags" Target="../tags/tag566.xml"/><Relationship Id="rId77" Type="http://schemas.openxmlformats.org/officeDocument/2006/relationships/tags" Target="../tags/tag574.xml"/><Relationship Id="rId100" Type="http://schemas.openxmlformats.org/officeDocument/2006/relationships/tags" Target="../tags/tag597.xml"/><Relationship Id="rId105" Type="http://schemas.openxmlformats.org/officeDocument/2006/relationships/tags" Target="../tags/tag602.xml"/><Relationship Id="rId8" Type="http://schemas.openxmlformats.org/officeDocument/2006/relationships/tags" Target="../tags/tag505.xml"/><Relationship Id="rId51" Type="http://schemas.openxmlformats.org/officeDocument/2006/relationships/tags" Target="../tags/tag548.xml"/><Relationship Id="rId72" Type="http://schemas.openxmlformats.org/officeDocument/2006/relationships/tags" Target="../tags/tag569.xml"/><Relationship Id="rId80" Type="http://schemas.openxmlformats.org/officeDocument/2006/relationships/tags" Target="../tags/tag577.xml"/><Relationship Id="rId85" Type="http://schemas.openxmlformats.org/officeDocument/2006/relationships/tags" Target="../tags/tag582.xml"/><Relationship Id="rId93" Type="http://schemas.openxmlformats.org/officeDocument/2006/relationships/tags" Target="../tags/tag590.xml"/><Relationship Id="rId98" Type="http://schemas.openxmlformats.org/officeDocument/2006/relationships/tags" Target="../tags/tag595.xml"/><Relationship Id="rId3" Type="http://schemas.openxmlformats.org/officeDocument/2006/relationships/tags" Target="../tags/tag500.xml"/><Relationship Id="rId12" Type="http://schemas.openxmlformats.org/officeDocument/2006/relationships/tags" Target="../tags/tag509.xml"/><Relationship Id="rId17" Type="http://schemas.openxmlformats.org/officeDocument/2006/relationships/tags" Target="../tags/tag514.xml"/><Relationship Id="rId25" Type="http://schemas.openxmlformats.org/officeDocument/2006/relationships/tags" Target="../tags/tag522.xml"/><Relationship Id="rId33" Type="http://schemas.openxmlformats.org/officeDocument/2006/relationships/tags" Target="../tags/tag530.xml"/><Relationship Id="rId38" Type="http://schemas.openxmlformats.org/officeDocument/2006/relationships/tags" Target="../tags/tag535.xml"/><Relationship Id="rId46" Type="http://schemas.openxmlformats.org/officeDocument/2006/relationships/tags" Target="../tags/tag543.xml"/><Relationship Id="rId59" Type="http://schemas.openxmlformats.org/officeDocument/2006/relationships/tags" Target="../tags/tag556.xml"/><Relationship Id="rId67" Type="http://schemas.openxmlformats.org/officeDocument/2006/relationships/tags" Target="../tags/tag564.xml"/><Relationship Id="rId103" Type="http://schemas.openxmlformats.org/officeDocument/2006/relationships/tags" Target="../tags/tag600.xml"/><Relationship Id="rId108" Type="http://schemas.openxmlformats.org/officeDocument/2006/relationships/tags" Target="../tags/tag605.xml"/><Relationship Id="rId20" Type="http://schemas.openxmlformats.org/officeDocument/2006/relationships/tags" Target="../tags/tag517.xml"/><Relationship Id="rId41" Type="http://schemas.openxmlformats.org/officeDocument/2006/relationships/tags" Target="../tags/tag538.xml"/><Relationship Id="rId54" Type="http://schemas.openxmlformats.org/officeDocument/2006/relationships/tags" Target="../tags/tag551.xml"/><Relationship Id="rId62" Type="http://schemas.openxmlformats.org/officeDocument/2006/relationships/tags" Target="../tags/tag559.xml"/><Relationship Id="rId70" Type="http://schemas.openxmlformats.org/officeDocument/2006/relationships/tags" Target="../tags/tag567.xml"/><Relationship Id="rId75" Type="http://schemas.openxmlformats.org/officeDocument/2006/relationships/tags" Target="../tags/tag572.xml"/><Relationship Id="rId83" Type="http://schemas.openxmlformats.org/officeDocument/2006/relationships/tags" Target="../tags/tag580.xml"/><Relationship Id="rId88" Type="http://schemas.openxmlformats.org/officeDocument/2006/relationships/tags" Target="../tags/tag585.xml"/><Relationship Id="rId91" Type="http://schemas.openxmlformats.org/officeDocument/2006/relationships/tags" Target="../tags/tag588.xml"/><Relationship Id="rId96" Type="http://schemas.openxmlformats.org/officeDocument/2006/relationships/tags" Target="../tags/tag593.xml"/><Relationship Id="rId1" Type="http://schemas.openxmlformats.org/officeDocument/2006/relationships/tags" Target="../tags/tag498.xml"/><Relationship Id="rId6" Type="http://schemas.openxmlformats.org/officeDocument/2006/relationships/tags" Target="../tags/tag503.xml"/><Relationship Id="rId15" Type="http://schemas.openxmlformats.org/officeDocument/2006/relationships/tags" Target="../tags/tag512.xml"/><Relationship Id="rId23" Type="http://schemas.openxmlformats.org/officeDocument/2006/relationships/tags" Target="../tags/tag520.xml"/><Relationship Id="rId28" Type="http://schemas.openxmlformats.org/officeDocument/2006/relationships/tags" Target="../tags/tag525.xml"/><Relationship Id="rId36" Type="http://schemas.openxmlformats.org/officeDocument/2006/relationships/tags" Target="../tags/tag533.xml"/><Relationship Id="rId49" Type="http://schemas.openxmlformats.org/officeDocument/2006/relationships/tags" Target="../tags/tag546.xml"/><Relationship Id="rId57" Type="http://schemas.openxmlformats.org/officeDocument/2006/relationships/tags" Target="../tags/tag554.xml"/><Relationship Id="rId106" Type="http://schemas.openxmlformats.org/officeDocument/2006/relationships/tags" Target="../tags/tag603.xml"/><Relationship Id="rId10" Type="http://schemas.openxmlformats.org/officeDocument/2006/relationships/tags" Target="../tags/tag507.xml"/><Relationship Id="rId31" Type="http://schemas.openxmlformats.org/officeDocument/2006/relationships/tags" Target="../tags/tag528.xml"/><Relationship Id="rId44" Type="http://schemas.openxmlformats.org/officeDocument/2006/relationships/tags" Target="../tags/tag541.xml"/><Relationship Id="rId52" Type="http://schemas.openxmlformats.org/officeDocument/2006/relationships/tags" Target="../tags/tag549.xml"/><Relationship Id="rId60" Type="http://schemas.openxmlformats.org/officeDocument/2006/relationships/tags" Target="../tags/tag557.xml"/><Relationship Id="rId65" Type="http://schemas.openxmlformats.org/officeDocument/2006/relationships/tags" Target="../tags/tag562.xml"/><Relationship Id="rId73" Type="http://schemas.openxmlformats.org/officeDocument/2006/relationships/tags" Target="../tags/tag570.xml"/><Relationship Id="rId78" Type="http://schemas.openxmlformats.org/officeDocument/2006/relationships/tags" Target="../tags/tag575.xml"/><Relationship Id="rId81" Type="http://schemas.openxmlformats.org/officeDocument/2006/relationships/tags" Target="../tags/tag578.xml"/><Relationship Id="rId86" Type="http://schemas.openxmlformats.org/officeDocument/2006/relationships/tags" Target="../tags/tag583.xml"/><Relationship Id="rId94" Type="http://schemas.openxmlformats.org/officeDocument/2006/relationships/tags" Target="../tags/tag591.xml"/><Relationship Id="rId99" Type="http://schemas.openxmlformats.org/officeDocument/2006/relationships/tags" Target="../tags/tag596.xml"/><Relationship Id="rId101" Type="http://schemas.openxmlformats.org/officeDocument/2006/relationships/tags" Target="../tags/tag598.xml"/><Relationship Id="rId4" Type="http://schemas.openxmlformats.org/officeDocument/2006/relationships/tags" Target="../tags/tag501.xml"/><Relationship Id="rId9" Type="http://schemas.openxmlformats.org/officeDocument/2006/relationships/tags" Target="../tags/tag506.xml"/><Relationship Id="rId13" Type="http://schemas.openxmlformats.org/officeDocument/2006/relationships/tags" Target="../tags/tag510.xml"/><Relationship Id="rId18" Type="http://schemas.openxmlformats.org/officeDocument/2006/relationships/tags" Target="../tags/tag515.xml"/><Relationship Id="rId39" Type="http://schemas.openxmlformats.org/officeDocument/2006/relationships/tags" Target="../tags/tag536.xml"/><Relationship Id="rId109" Type="http://schemas.openxmlformats.org/officeDocument/2006/relationships/slideLayout" Target="../slideLayouts/slideLayout7.xml"/><Relationship Id="rId34" Type="http://schemas.openxmlformats.org/officeDocument/2006/relationships/tags" Target="../tags/tag531.xml"/><Relationship Id="rId50" Type="http://schemas.openxmlformats.org/officeDocument/2006/relationships/tags" Target="../tags/tag547.xml"/><Relationship Id="rId55" Type="http://schemas.openxmlformats.org/officeDocument/2006/relationships/tags" Target="../tags/tag552.xml"/><Relationship Id="rId76" Type="http://schemas.openxmlformats.org/officeDocument/2006/relationships/tags" Target="../tags/tag573.xml"/><Relationship Id="rId97" Type="http://schemas.openxmlformats.org/officeDocument/2006/relationships/tags" Target="../tags/tag594.xml"/><Relationship Id="rId104" Type="http://schemas.openxmlformats.org/officeDocument/2006/relationships/tags" Target="../tags/tag601.xml"/><Relationship Id="rId7" Type="http://schemas.openxmlformats.org/officeDocument/2006/relationships/tags" Target="../tags/tag504.xml"/><Relationship Id="rId71" Type="http://schemas.openxmlformats.org/officeDocument/2006/relationships/tags" Target="../tags/tag568.xml"/><Relationship Id="rId92" Type="http://schemas.openxmlformats.org/officeDocument/2006/relationships/tags" Target="../tags/tag58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613.xml"/><Relationship Id="rId13" Type="http://schemas.openxmlformats.org/officeDocument/2006/relationships/tags" Target="../tags/tag618.xml"/><Relationship Id="rId3" Type="http://schemas.openxmlformats.org/officeDocument/2006/relationships/tags" Target="../tags/tag608.xml"/><Relationship Id="rId7" Type="http://schemas.openxmlformats.org/officeDocument/2006/relationships/tags" Target="../tags/tag612.xml"/><Relationship Id="rId12" Type="http://schemas.openxmlformats.org/officeDocument/2006/relationships/tags" Target="../tags/tag617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607.xml"/><Relationship Id="rId16" Type="http://schemas.openxmlformats.org/officeDocument/2006/relationships/tags" Target="../tags/tag621.xml"/><Relationship Id="rId1" Type="http://schemas.openxmlformats.org/officeDocument/2006/relationships/tags" Target="../tags/tag606.xml"/><Relationship Id="rId6" Type="http://schemas.openxmlformats.org/officeDocument/2006/relationships/tags" Target="../tags/tag611.xml"/><Relationship Id="rId11" Type="http://schemas.openxmlformats.org/officeDocument/2006/relationships/tags" Target="../tags/tag616.xml"/><Relationship Id="rId5" Type="http://schemas.openxmlformats.org/officeDocument/2006/relationships/tags" Target="../tags/tag610.xml"/><Relationship Id="rId15" Type="http://schemas.openxmlformats.org/officeDocument/2006/relationships/tags" Target="../tags/tag620.xml"/><Relationship Id="rId10" Type="http://schemas.openxmlformats.org/officeDocument/2006/relationships/tags" Target="../tags/tag615.xml"/><Relationship Id="rId4" Type="http://schemas.openxmlformats.org/officeDocument/2006/relationships/tags" Target="../tags/tag609.xml"/><Relationship Id="rId9" Type="http://schemas.openxmlformats.org/officeDocument/2006/relationships/tags" Target="../tags/tag614.xml"/><Relationship Id="rId14" Type="http://schemas.openxmlformats.org/officeDocument/2006/relationships/tags" Target="../tags/tag6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624.xml"/><Relationship Id="rId2" Type="http://schemas.openxmlformats.org/officeDocument/2006/relationships/tags" Target="../tags/tag623.xml"/><Relationship Id="rId1" Type="http://schemas.openxmlformats.org/officeDocument/2006/relationships/tags" Target="../tags/tag622.xml"/><Relationship Id="rId4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627.xml"/><Relationship Id="rId2" Type="http://schemas.openxmlformats.org/officeDocument/2006/relationships/tags" Target="../tags/tag626.xml"/><Relationship Id="rId1" Type="http://schemas.openxmlformats.org/officeDocument/2006/relationships/tags" Target="../tags/tag625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630.xml"/><Relationship Id="rId2" Type="http://schemas.openxmlformats.org/officeDocument/2006/relationships/tags" Target="../tags/tag629.xml"/><Relationship Id="rId1" Type="http://schemas.openxmlformats.org/officeDocument/2006/relationships/tags" Target="../tags/tag628.xml"/><Relationship Id="rId4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633.xml"/><Relationship Id="rId2" Type="http://schemas.openxmlformats.org/officeDocument/2006/relationships/tags" Target="../tags/tag632.xml"/><Relationship Id="rId1" Type="http://schemas.openxmlformats.org/officeDocument/2006/relationships/tags" Target="../tags/tag631.xml"/><Relationship Id="rId4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636.xml"/><Relationship Id="rId2" Type="http://schemas.openxmlformats.org/officeDocument/2006/relationships/tags" Target="../tags/tag635.xml"/><Relationship Id="rId1" Type="http://schemas.openxmlformats.org/officeDocument/2006/relationships/tags" Target="../tags/tag634.xml"/><Relationship Id="rId4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639.xml"/><Relationship Id="rId2" Type="http://schemas.openxmlformats.org/officeDocument/2006/relationships/tags" Target="../tags/tag638.xml"/><Relationship Id="rId1" Type="http://schemas.openxmlformats.org/officeDocument/2006/relationships/tags" Target="../tags/tag637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56.xml"/><Relationship Id="rId21" Type="http://schemas.openxmlformats.org/officeDocument/2006/relationships/oleObject" Target="../embeddings/oleObject3.bin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image" Target="../media/image1.wmf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10" Type="http://schemas.openxmlformats.org/officeDocument/2006/relationships/tags" Target="../tags/tag63.xml"/><Relationship Id="rId19" Type="http://schemas.openxmlformats.org/officeDocument/2006/relationships/oleObject" Target="../embeddings/oleObject1.bin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642.xml"/><Relationship Id="rId2" Type="http://schemas.openxmlformats.org/officeDocument/2006/relationships/tags" Target="../tags/tag641.xml"/><Relationship Id="rId1" Type="http://schemas.openxmlformats.org/officeDocument/2006/relationships/tags" Target="../tags/tag640.xml"/><Relationship Id="rId4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650.xml"/><Relationship Id="rId13" Type="http://schemas.openxmlformats.org/officeDocument/2006/relationships/tags" Target="../tags/tag655.xml"/><Relationship Id="rId18" Type="http://schemas.openxmlformats.org/officeDocument/2006/relationships/tags" Target="../tags/tag660.xml"/><Relationship Id="rId3" Type="http://schemas.openxmlformats.org/officeDocument/2006/relationships/tags" Target="../tags/tag645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649.xml"/><Relationship Id="rId12" Type="http://schemas.openxmlformats.org/officeDocument/2006/relationships/tags" Target="../tags/tag654.xml"/><Relationship Id="rId17" Type="http://schemas.openxmlformats.org/officeDocument/2006/relationships/tags" Target="../tags/tag659.xml"/><Relationship Id="rId2" Type="http://schemas.openxmlformats.org/officeDocument/2006/relationships/tags" Target="../tags/tag644.xml"/><Relationship Id="rId16" Type="http://schemas.openxmlformats.org/officeDocument/2006/relationships/tags" Target="../tags/tag658.xml"/><Relationship Id="rId20" Type="http://schemas.openxmlformats.org/officeDocument/2006/relationships/tags" Target="../tags/tag662.xml"/><Relationship Id="rId1" Type="http://schemas.openxmlformats.org/officeDocument/2006/relationships/tags" Target="../tags/tag643.xml"/><Relationship Id="rId6" Type="http://schemas.openxmlformats.org/officeDocument/2006/relationships/tags" Target="../tags/tag648.xml"/><Relationship Id="rId11" Type="http://schemas.openxmlformats.org/officeDocument/2006/relationships/tags" Target="../tags/tag653.xml"/><Relationship Id="rId5" Type="http://schemas.openxmlformats.org/officeDocument/2006/relationships/tags" Target="../tags/tag647.xml"/><Relationship Id="rId15" Type="http://schemas.openxmlformats.org/officeDocument/2006/relationships/tags" Target="../tags/tag657.xml"/><Relationship Id="rId10" Type="http://schemas.openxmlformats.org/officeDocument/2006/relationships/tags" Target="../tags/tag652.xml"/><Relationship Id="rId19" Type="http://schemas.openxmlformats.org/officeDocument/2006/relationships/tags" Target="../tags/tag661.xml"/><Relationship Id="rId4" Type="http://schemas.openxmlformats.org/officeDocument/2006/relationships/tags" Target="../tags/tag646.xml"/><Relationship Id="rId9" Type="http://schemas.openxmlformats.org/officeDocument/2006/relationships/tags" Target="../tags/tag651.xml"/><Relationship Id="rId14" Type="http://schemas.openxmlformats.org/officeDocument/2006/relationships/tags" Target="../tags/tag65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670.xml"/><Relationship Id="rId13" Type="http://schemas.openxmlformats.org/officeDocument/2006/relationships/tags" Target="../tags/tag675.xml"/><Relationship Id="rId18" Type="http://schemas.openxmlformats.org/officeDocument/2006/relationships/tags" Target="../tags/tag680.xml"/><Relationship Id="rId3" Type="http://schemas.openxmlformats.org/officeDocument/2006/relationships/tags" Target="../tags/tag665.xml"/><Relationship Id="rId21" Type="http://schemas.openxmlformats.org/officeDocument/2006/relationships/tags" Target="../tags/tag683.xml"/><Relationship Id="rId7" Type="http://schemas.openxmlformats.org/officeDocument/2006/relationships/tags" Target="../tags/tag669.xml"/><Relationship Id="rId12" Type="http://schemas.openxmlformats.org/officeDocument/2006/relationships/tags" Target="../tags/tag674.xml"/><Relationship Id="rId17" Type="http://schemas.openxmlformats.org/officeDocument/2006/relationships/tags" Target="../tags/tag679.xml"/><Relationship Id="rId2" Type="http://schemas.openxmlformats.org/officeDocument/2006/relationships/tags" Target="../tags/tag664.xml"/><Relationship Id="rId16" Type="http://schemas.openxmlformats.org/officeDocument/2006/relationships/tags" Target="../tags/tag678.xml"/><Relationship Id="rId20" Type="http://schemas.openxmlformats.org/officeDocument/2006/relationships/tags" Target="../tags/tag682.xml"/><Relationship Id="rId1" Type="http://schemas.openxmlformats.org/officeDocument/2006/relationships/tags" Target="../tags/tag663.xml"/><Relationship Id="rId6" Type="http://schemas.openxmlformats.org/officeDocument/2006/relationships/tags" Target="../tags/tag668.xml"/><Relationship Id="rId11" Type="http://schemas.openxmlformats.org/officeDocument/2006/relationships/tags" Target="../tags/tag673.xml"/><Relationship Id="rId5" Type="http://schemas.openxmlformats.org/officeDocument/2006/relationships/tags" Target="../tags/tag667.xml"/><Relationship Id="rId15" Type="http://schemas.openxmlformats.org/officeDocument/2006/relationships/tags" Target="../tags/tag677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672.xml"/><Relationship Id="rId19" Type="http://schemas.openxmlformats.org/officeDocument/2006/relationships/tags" Target="../tags/tag681.xml"/><Relationship Id="rId4" Type="http://schemas.openxmlformats.org/officeDocument/2006/relationships/tags" Target="../tags/tag666.xml"/><Relationship Id="rId9" Type="http://schemas.openxmlformats.org/officeDocument/2006/relationships/tags" Target="../tags/tag671.xml"/><Relationship Id="rId14" Type="http://schemas.openxmlformats.org/officeDocument/2006/relationships/tags" Target="../tags/tag676.xml"/><Relationship Id="rId22" Type="http://schemas.openxmlformats.org/officeDocument/2006/relationships/tags" Target="../tags/tag68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692.xml"/><Relationship Id="rId13" Type="http://schemas.openxmlformats.org/officeDocument/2006/relationships/tags" Target="../tags/tag697.xml"/><Relationship Id="rId18" Type="http://schemas.openxmlformats.org/officeDocument/2006/relationships/tags" Target="../tags/tag702.xml"/><Relationship Id="rId3" Type="http://schemas.openxmlformats.org/officeDocument/2006/relationships/tags" Target="../tags/tag687.xml"/><Relationship Id="rId21" Type="http://schemas.openxmlformats.org/officeDocument/2006/relationships/tags" Target="../tags/tag705.xml"/><Relationship Id="rId7" Type="http://schemas.openxmlformats.org/officeDocument/2006/relationships/tags" Target="../tags/tag691.xml"/><Relationship Id="rId12" Type="http://schemas.openxmlformats.org/officeDocument/2006/relationships/tags" Target="../tags/tag696.xml"/><Relationship Id="rId17" Type="http://schemas.openxmlformats.org/officeDocument/2006/relationships/tags" Target="../tags/tag701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686.xml"/><Relationship Id="rId16" Type="http://schemas.openxmlformats.org/officeDocument/2006/relationships/tags" Target="../tags/tag700.xml"/><Relationship Id="rId20" Type="http://schemas.openxmlformats.org/officeDocument/2006/relationships/tags" Target="../tags/tag704.xml"/><Relationship Id="rId1" Type="http://schemas.openxmlformats.org/officeDocument/2006/relationships/tags" Target="../tags/tag685.xml"/><Relationship Id="rId6" Type="http://schemas.openxmlformats.org/officeDocument/2006/relationships/tags" Target="../tags/tag690.xml"/><Relationship Id="rId11" Type="http://schemas.openxmlformats.org/officeDocument/2006/relationships/tags" Target="../tags/tag695.xml"/><Relationship Id="rId24" Type="http://schemas.openxmlformats.org/officeDocument/2006/relationships/tags" Target="../tags/tag708.xml"/><Relationship Id="rId5" Type="http://schemas.openxmlformats.org/officeDocument/2006/relationships/tags" Target="../tags/tag689.xml"/><Relationship Id="rId15" Type="http://schemas.openxmlformats.org/officeDocument/2006/relationships/tags" Target="../tags/tag699.xml"/><Relationship Id="rId23" Type="http://schemas.openxmlformats.org/officeDocument/2006/relationships/tags" Target="../tags/tag707.xml"/><Relationship Id="rId10" Type="http://schemas.openxmlformats.org/officeDocument/2006/relationships/tags" Target="../tags/tag694.xml"/><Relationship Id="rId19" Type="http://schemas.openxmlformats.org/officeDocument/2006/relationships/tags" Target="../tags/tag703.xml"/><Relationship Id="rId4" Type="http://schemas.openxmlformats.org/officeDocument/2006/relationships/tags" Target="../tags/tag688.xml"/><Relationship Id="rId9" Type="http://schemas.openxmlformats.org/officeDocument/2006/relationships/tags" Target="../tags/tag693.xml"/><Relationship Id="rId14" Type="http://schemas.openxmlformats.org/officeDocument/2006/relationships/tags" Target="../tags/tag698.xml"/><Relationship Id="rId22" Type="http://schemas.openxmlformats.org/officeDocument/2006/relationships/tags" Target="../tags/tag70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716.xml"/><Relationship Id="rId13" Type="http://schemas.openxmlformats.org/officeDocument/2006/relationships/tags" Target="../tags/tag721.xml"/><Relationship Id="rId18" Type="http://schemas.openxmlformats.org/officeDocument/2006/relationships/tags" Target="../tags/tag726.xml"/><Relationship Id="rId3" Type="http://schemas.openxmlformats.org/officeDocument/2006/relationships/tags" Target="../tags/tag711.xml"/><Relationship Id="rId21" Type="http://schemas.openxmlformats.org/officeDocument/2006/relationships/tags" Target="../tags/tag729.xml"/><Relationship Id="rId7" Type="http://schemas.openxmlformats.org/officeDocument/2006/relationships/tags" Target="../tags/tag715.xml"/><Relationship Id="rId12" Type="http://schemas.openxmlformats.org/officeDocument/2006/relationships/tags" Target="../tags/tag720.xml"/><Relationship Id="rId17" Type="http://schemas.openxmlformats.org/officeDocument/2006/relationships/tags" Target="../tags/tag725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710.xml"/><Relationship Id="rId16" Type="http://schemas.openxmlformats.org/officeDocument/2006/relationships/tags" Target="../tags/tag724.xml"/><Relationship Id="rId20" Type="http://schemas.openxmlformats.org/officeDocument/2006/relationships/tags" Target="../tags/tag728.xml"/><Relationship Id="rId1" Type="http://schemas.openxmlformats.org/officeDocument/2006/relationships/tags" Target="../tags/tag709.xml"/><Relationship Id="rId6" Type="http://schemas.openxmlformats.org/officeDocument/2006/relationships/tags" Target="../tags/tag714.xml"/><Relationship Id="rId11" Type="http://schemas.openxmlformats.org/officeDocument/2006/relationships/tags" Target="../tags/tag719.xml"/><Relationship Id="rId24" Type="http://schemas.openxmlformats.org/officeDocument/2006/relationships/tags" Target="../tags/tag732.xml"/><Relationship Id="rId5" Type="http://schemas.openxmlformats.org/officeDocument/2006/relationships/tags" Target="../tags/tag713.xml"/><Relationship Id="rId15" Type="http://schemas.openxmlformats.org/officeDocument/2006/relationships/tags" Target="../tags/tag723.xml"/><Relationship Id="rId23" Type="http://schemas.openxmlformats.org/officeDocument/2006/relationships/tags" Target="../tags/tag731.xml"/><Relationship Id="rId10" Type="http://schemas.openxmlformats.org/officeDocument/2006/relationships/tags" Target="../tags/tag718.xml"/><Relationship Id="rId19" Type="http://schemas.openxmlformats.org/officeDocument/2006/relationships/tags" Target="../tags/tag727.xml"/><Relationship Id="rId4" Type="http://schemas.openxmlformats.org/officeDocument/2006/relationships/tags" Target="../tags/tag712.xml"/><Relationship Id="rId9" Type="http://schemas.openxmlformats.org/officeDocument/2006/relationships/tags" Target="../tags/tag717.xml"/><Relationship Id="rId14" Type="http://schemas.openxmlformats.org/officeDocument/2006/relationships/tags" Target="../tags/tag722.xml"/><Relationship Id="rId22" Type="http://schemas.openxmlformats.org/officeDocument/2006/relationships/tags" Target="../tags/tag73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740.xml"/><Relationship Id="rId13" Type="http://schemas.openxmlformats.org/officeDocument/2006/relationships/tags" Target="../tags/tag745.xml"/><Relationship Id="rId18" Type="http://schemas.openxmlformats.org/officeDocument/2006/relationships/tags" Target="../tags/tag750.xml"/><Relationship Id="rId26" Type="http://schemas.openxmlformats.org/officeDocument/2006/relationships/tags" Target="../tags/tag758.xml"/><Relationship Id="rId3" Type="http://schemas.openxmlformats.org/officeDocument/2006/relationships/tags" Target="../tags/tag735.xml"/><Relationship Id="rId21" Type="http://schemas.openxmlformats.org/officeDocument/2006/relationships/tags" Target="../tags/tag753.xml"/><Relationship Id="rId7" Type="http://schemas.openxmlformats.org/officeDocument/2006/relationships/tags" Target="../tags/tag739.xml"/><Relationship Id="rId12" Type="http://schemas.openxmlformats.org/officeDocument/2006/relationships/tags" Target="../tags/tag744.xml"/><Relationship Id="rId17" Type="http://schemas.openxmlformats.org/officeDocument/2006/relationships/tags" Target="../tags/tag749.xml"/><Relationship Id="rId25" Type="http://schemas.openxmlformats.org/officeDocument/2006/relationships/tags" Target="../tags/tag757.xml"/><Relationship Id="rId2" Type="http://schemas.openxmlformats.org/officeDocument/2006/relationships/tags" Target="../tags/tag734.xml"/><Relationship Id="rId16" Type="http://schemas.openxmlformats.org/officeDocument/2006/relationships/tags" Target="../tags/tag748.xml"/><Relationship Id="rId20" Type="http://schemas.openxmlformats.org/officeDocument/2006/relationships/tags" Target="../tags/tag752.xml"/><Relationship Id="rId1" Type="http://schemas.openxmlformats.org/officeDocument/2006/relationships/tags" Target="../tags/tag733.xml"/><Relationship Id="rId6" Type="http://schemas.openxmlformats.org/officeDocument/2006/relationships/tags" Target="../tags/tag738.xml"/><Relationship Id="rId11" Type="http://schemas.openxmlformats.org/officeDocument/2006/relationships/tags" Target="../tags/tag743.xml"/><Relationship Id="rId24" Type="http://schemas.openxmlformats.org/officeDocument/2006/relationships/tags" Target="../tags/tag756.xml"/><Relationship Id="rId5" Type="http://schemas.openxmlformats.org/officeDocument/2006/relationships/tags" Target="../tags/tag737.xml"/><Relationship Id="rId15" Type="http://schemas.openxmlformats.org/officeDocument/2006/relationships/tags" Target="../tags/tag747.xml"/><Relationship Id="rId23" Type="http://schemas.openxmlformats.org/officeDocument/2006/relationships/tags" Target="../tags/tag755.xml"/><Relationship Id="rId10" Type="http://schemas.openxmlformats.org/officeDocument/2006/relationships/tags" Target="../tags/tag742.xml"/><Relationship Id="rId19" Type="http://schemas.openxmlformats.org/officeDocument/2006/relationships/tags" Target="../tags/tag751.xml"/><Relationship Id="rId4" Type="http://schemas.openxmlformats.org/officeDocument/2006/relationships/tags" Target="../tags/tag736.xml"/><Relationship Id="rId9" Type="http://schemas.openxmlformats.org/officeDocument/2006/relationships/tags" Target="../tags/tag741.xml"/><Relationship Id="rId14" Type="http://schemas.openxmlformats.org/officeDocument/2006/relationships/tags" Target="../tags/tag746.xml"/><Relationship Id="rId22" Type="http://schemas.openxmlformats.org/officeDocument/2006/relationships/tags" Target="../tags/tag754.xml"/><Relationship Id="rId27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766.xml"/><Relationship Id="rId13" Type="http://schemas.openxmlformats.org/officeDocument/2006/relationships/tags" Target="../tags/tag771.xml"/><Relationship Id="rId18" Type="http://schemas.openxmlformats.org/officeDocument/2006/relationships/tags" Target="../tags/tag776.xml"/><Relationship Id="rId26" Type="http://schemas.openxmlformats.org/officeDocument/2006/relationships/tags" Target="../tags/tag784.xml"/><Relationship Id="rId3" Type="http://schemas.openxmlformats.org/officeDocument/2006/relationships/tags" Target="../tags/tag761.xml"/><Relationship Id="rId21" Type="http://schemas.openxmlformats.org/officeDocument/2006/relationships/tags" Target="../tags/tag779.xml"/><Relationship Id="rId7" Type="http://schemas.openxmlformats.org/officeDocument/2006/relationships/tags" Target="../tags/tag765.xml"/><Relationship Id="rId12" Type="http://schemas.openxmlformats.org/officeDocument/2006/relationships/tags" Target="../tags/tag770.xml"/><Relationship Id="rId17" Type="http://schemas.openxmlformats.org/officeDocument/2006/relationships/tags" Target="../tags/tag775.xml"/><Relationship Id="rId25" Type="http://schemas.openxmlformats.org/officeDocument/2006/relationships/tags" Target="../tags/tag783.xml"/><Relationship Id="rId2" Type="http://schemas.openxmlformats.org/officeDocument/2006/relationships/tags" Target="../tags/tag760.xml"/><Relationship Id="rId16" Type="http://schemas.openxmlformats.org/officeDocument/2006/relationships/tags" Target="../tags/tag774.xml"/><Relationship Id="rId20" Type="http://schemas.openxmlformats.org/officeDocument/2006/relationships/tags" Target="../tags/tag778.xml"/><Relationship Id="rId1" Type="http://schemas.openxmlformats.org/officeDocument/2006/relationships/tags" Target="../tags/tag759.xml"/><Relationship Id="rId6" Type="http://schemas.openxmlformats.org/officeDocument/2006/relationships/tags" Target="../tags/tag764.xml"/><Relationship Id="rId11" Type="http://schemas.openxmlformats.org/officeDocument/2006/relationships/tags" Target="../tags/tag769.xml"/><Relationship Id="rId24" Type="http://schemas.openxmlformats.org/officeDocument/2006/relationships/tags" Target="../tags/tag782.xml"/><Relationship Id="rId5" Type="http://schemas.openxmlformats.org/officeDocument/2006/relationships/tags" Target="../tags/tag763.xml"/><Relationship Id="rId15" Type="http://schemas.openxmlformats.org/officeDocument/2006/relationships/tags" Target="../tags/tag773.xml"/><Relationship Id="rId23" Type="http://schemas.openxmlformats.org/officeDocument/2006/relationships/tags" Target="../tags/tag781.xml"/><Relationship Id="rId10" Type="http://schemas.openxmlformats.org/officeDocument/2006/relationships/tags" Target="../tags/tag768.xml"/><Relationship Id="rId19" Type="http://schemas.openxmlformats.org/officeDocument/2006/relationships/tags" Target="../tags/tag777.xml"/><Relationship Id="rId4" Type="http://schemas.openxmlformats.org/officeDocument/2006/relationships/tags" Target="../tags/tag762.xml"/><Relationship Id="rId9" Type="http://schemas.openxmlformats.org/officeDocument/2006/relationships/tags" Target="../tags/tag767.xml"/><Relationship Id="rId14" Type="http://schemas.openxmlformats.org/officeDocument/2006/relationships/tags" Target="../tags/tag772.xml"/><Relationship Id="rId22" Type="http://schemas.openxmlformats.org/officeDocument/2006/relationships/tags" Target="../tags/tag780.xml"/><Relationship Id="rId27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8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86.xml"/><Relationship Id="rId4" Type="http://schemas.openxmlformats.org/officeDocument/2006/relationships/image" Target="../media/image5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87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80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88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6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89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90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9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91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9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93.xml"/><Relationship Id="rId1" Type="http://schemas.openxmlformats.org/officeDocument/2006/relationships/tags" Target="../tags/tag79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796.xml"/><Relationship Id="rId2" Type="http://schemas.openxmlformats.org/officeDocument/2006/relationships/tags" Target="../tags/tag795.xml"/><Relationship Id="rId1" Type="http://schemas.openxmlformats.org/officeDocument/2006/relationships/tags" Target="../tags/tag794.xml"/><Relationship Id="rId4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799.xml"/><Relationship Id="rId2" Type="http://schemas.openxmlformats.org/officeDocument/2006/relationships/tags" Target="../tags/tag798.xml"/><Relationship Id="rId1" Type="http://schemas.openxmlformats.org/officeDocument/2006/relationships/tags" Target="../tags/tag797.xml"/><Relationship Id="rId4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802.xml"/><Relationship Id="rId2" Type="http://schemas.openxmlformats.org/officeDocument/2006/relationships/tags" Target="../tags/tag801.xml"/><Relationship Id="rId1" Type="http://schemas.openxmlformats.org/officeDocument/2006/relationships/tags" Target="../tags/tag800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5.bin"/><Relationship Id="rId4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805.xml"/><Relationship Id="rId2" Type="http://schemas.openxmlformats.org/officeDocument/2006/relationships/tags" Target="../tags/tag804.xml"/><Relationship Id="rId1" Type="http://schemas.openxmlformats.org/officeDocument/2006/relationships/tags" Target="../tags/tag803.xml"/><Relationship Id="rId4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808.xml"/><Relationship Id="rId2" Type="http://schemas.openxmlformats.org/officeDocument/2006/relationships/tags" Target="../tags/tag807.xml"/><Relationship Id="rId1" Type="http://schemas.openxmlformats.org/officeDocument/2006/relationships/tags" Target="../tags/tag806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6.bin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5" Type="http://schemas.openxmlformats.org/officeDocument/2006/relationships/tags" Target="../tags/tag89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94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811.xml"/><Relationship Id="rId2" Type="http://schemas.openxmlformats.org/officeDocument/2006/relationships/tags" Target="../tags/tag810.xml"/><Relationship Id="rId1" Type="http://schemas.openxmlformats.org/officeDocument/2006/relationships/tags" Target="../tags/tag809.xml"/><Relationship Id="rId4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814.xml"/><Relationship Id="rId2" Type="http://schemas.openxmlformats.org/officeDocument/2006/relationships/tags" Target="../tags/tag813.xml"/><Relationship Id="rId1" Type="http://schemas.openxmlformats.org/officeDocument/2006/relationships/tags" Target="../tags/tag812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7.bin"/><Relationship Id="rId4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817.xml"/><Relationship Id="rId2" Type="http://schemas.openxmlformats.org/officeDocument/2006/relationships/tags" Target="../tags/tag816.xml"/><Relationship Id="rId1" Type="http://schemas.openxmlformats.org/officeDocument/2006/relationships/tags" Target="../tags/tag815.xml"/><Relationship Id="rId4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820.xml"/><Relationship Id="rId2" Type="http://schemas.openxmlformats.org/officeDocument/2006/relationships/tags" Target="../tags/tag819.xml"/><Relationship Id="rId1" Type="http://schemas.openxmlformats.org/officeDocument/2006/relationships/tags" Target="../tags/tag818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8.bin"/><Relationship Id="rId4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823.xml"/><Relationship Id="rId2" Type="http://schemas.openxmlformats.org/officeDocument/2006/relationships/tags" Target="../tags/tag822.xml"/><Relationship Id="rId1" Type="http://schemas.openxmlformats.org/officeDocument/2006/relationships/tags" Target="../tags/tag821.xml"/><Relationship Id="rId4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826.xml"/><Relationship Id="rId2" Type="http://schemas.openxmlformats.org/officeDocument/2006/relationships/tags" Target="../tags/tag825.xml"/><Relationship Id="rId1" Type="http://schemas.openxmlformats.org/officeDocument/2006/relationships/tags" Target="../tags/tag824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9.bin"/><Relationship Id="rId4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829.xml"/><Relationship Id="rId2" Type="http://schemas.openxmlformats.org/officeDocument/2006/relationships/tags" Target="../tags/tag828.xml"/><Relationship Id="rId1" Type="http://schemas.openxmlformats.org/officeDocument/2006/relationships/tags" Target="../tags/tag827.xml"/><Relationship Id="rId4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832.xml"/><Relationship Id="rId2" Type="http://schemas.openxmlformats.org/officeDocument/2006/relationships/tags" Target="../tags/tag831.xml"/><Relationship Id="rId1" Type="http://schemas.openxmlformats.org/officeDocument/2006/relationships/tags" Target="../tags/tag830.xml"/><Relationship Id="rId4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840.xml"/><Relationship Id="rId13" Type="http://schemas.openxmlformats.org/officeDocument/2006/relationships/tags" Target="../tags/tag845.xml"/><Relationship Id="rId18" Type="http://schemas.openxmlformats.org/officeDocument/2006/relationships/tags" Target="../tags/tag850.xml"/><Relationship Id="rId3" Type="http://schemas.openxmlformats.org/officeDocument/2006/relationships/tags" Target="../tags/tag835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839.xml"/><Relationship Id="rId12" Type="http://schemas.openxmlformats.org/officeDocument/2006/relationships/tags" Target="../tags/tag844.xml"/><Relationship Id="rId17" Type="http://schemas.openxmlformats.org/officeDocument/2006/relationships/tags" Target="../tags/tag849.xml"/><Relationship Id="rId2" Type="http://schemas.openxmlformats.org/officeDocument/2006/relationships/tags" Target="../tags/tag834.xml"/><Relationship Id="rId16" Type="http://schemas.openxmlformats.org/officeDocument/2006/relationships/tags" Target="../tags/tag848.xml"/><Relationship Id="rId20" Type="http://schemas.openxmlformats.org/officeDocument/2006/relationships/tags" Target="../tags/tag852.xml"/><Relationship Id="rId1" Type="http://schemas.openxmlformats.org/officeDocument/2006/relationships/tags" Target="../tags/tag833.xml"/><Relationship Id="rId6" Type="http://schemas.openxmlformats.org/officeDocument/2006/relationships/tags" Target="../tags/tag838.xml"/><Relationship Id="rId11" Type="http://schemas.openxmlformats.org/officeDocument/2006/relationships/tags" Target="../tags/tag843.xml"/><Relationship Id="rId5" Type="http://schemas.openxmlformats.org/officeDocument/2006/relationships/tags" Target="../tags/tag837.xml"/><Relationship Id="rId15" Type="http://schemas.openxmlformats.org/officeDocument/2006/relationships/tags" Target="../tags/tag847.xml"/><Relationship Id="rId10" Type="http://schemas.openxmlformats.org/officeDocument/2006/relationships/tags" Target="../tags/tag842.xml"/><Relationship Id="rId19" Type="http://schemas.openxmlformats.org/officeDocument/2006/relationships/tags" Target="../tags/tag851.xml"/><Relationship Id="rId4" Type="http://schemas.openxmlformats.org/officeDocument/2006/relationships/tags" Target="../tags/tag836.xml"/><Relationship Id="rId9" Type="http://schemas.openxmlformats.org/officeDocument/2006/relationships/tags" Target="../tags/tag841.xml"/><Relationship Id="rId14" Type="http://schemas.openxmlformats.org/officeDocument/2006/relationships/tags" Target="../tags/tag846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tags" Target="../tags/tag860.xml"/><Relationship Id="rId13" Type="http://schemas.openxmlformats.org/officeDocument/2006/relationships/tags" Target="../tags/tag865.xml"/><Relationship Id="rId18" Type="http://schemas.openxmlformats.org/officeDocument/2006/relationships/tags" Target="../tags/tag870.xml"/><Relationship Id="rId26" Type="http://schemas.openxmlformats.org/officeDocument/2006/relationships/image" Target="../media/image17.wmf"/><Relationship Id="rId3" Type="http://schemas.openxmlformats.org/officeDocument/2006/relationships/tags" Target="../tags/tag855.xml"/><Relationship Id="rId21" Type="http://schemas.openxmlformats.org/officeDocument/2006/relationships/tags" Target="../tags/tag873.xml"/><Relationship Id="rId7" Type="http://schemas.openxmlformats.org/officeDocument/2006/relationships/tags" Target="../tags/tag859.xml"/><Relationship Id="rId12" Type="http://schemas.openxmlformats.org/officeDocument/2006/relationships/tags" Target="../tags/tag864.xml"/><Relationship Id="rId17" Type="http://schemas.openxmlformats.org/officeDocument/2006/relationships/tags" Target="../tags/tag869.xml"/><Relationship Id="rId25" Type="http://schemas.openxmlformats.org/officeDocument/2006/relationships/oleObject" Target="../embeddings/oleObject20.bin"/><Relationship Id="rId2" Type="http://schemas.openxmlformats.org/officeDocument/2006/relationships/tags" Target="../tags/tag854.xml"/><Relationship Id="rId16" Type="http://schemas.openxmlformats.org/officeDocument/2006/relationships/tags" Target="../tags/tag868.xml"/><Relationship Id="rId20" Type="http://schemas.openxmlformats.org/officeDocument/2006/relationships/tags" Target="../tags/tag872.xml"/><Relationship Id="rId1" Type="http://schemas.openxmlformats.org/officeDocument/2006/relationships/tags" Target="../tags/tag853.xml"/><Relationship Id="rId6" Type="http://schemas.openxmlformats.org/officeDocument/2006/relationships/tags" Target="../tags/tag858.xml"/><Relationship Id="rId11" Type="http://schemas.openxmlformats.org/officeDocument/2006/relationships/tags" Target="../tags/tag863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857.xml"/><Relationship Id="rId15" Type="http://schemas.openxmlformats.org/officeDocument/2006/relationships/tags" Target="../tags/tag867.xml"/><Relationship Id="rId23" Type="http://schemas.openxmlformats.org/officeDocument/2006/relationships/tags" Target="../tags/tag875.xml"/><Relationship Id="rId10" Type="http://schemas.openxmlformats.org/officeDocument/2006/relationships/tags" Target="../tags/tag862.xml"/><Relationship Id="rId19" Type="http://schemas.openxmlformats.org/officeDocument/2006/relationships/tags" Target="../tags/tag871.xml"/><Relationship Id="rId4" Type="http://schemas.openxmlformats.org/officeDocument/2006/relationships/tags" Target="../tags/tag856.xml"/><Relationship Id="rId9" Type="http://schemas.openxmlformats.org/officeDocument/2006/relationships/tags" Target="../tags/tag861.xml"/><Relationship Id="rId14" Type="http://schemas.openxmlformats.org/officeDocument/2006/relationships/tags" Target="../tags/tag866.xml"/><Relationship Id="rId22" Type="http://schemas.openxmlformats.org/officeDocument/2006/relationships/tags" Target="../tags/tag87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5" Type="http://schemas.openxmlformats.org/officeDocument/2006/relationships/tags" Target="../tags/tag103.xml"/><Relationship Id="rId10" Type="http://schemas.openxmlformats.org/officeDocument/2006/relationships/tags" Target="../tags/tag108.xml"/><Relationship Id="rId4" Type="http://schemas.openxmlformats.org/officeDocument/2006/relationships/tags" Target="../tags/tag102.xml"/><Relationship Id="rId9" Type="http://schemas.openxmlformats.org/officeDocument/2006/relationships/tags" Target="../tags/tag10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tags" Target="../tags/tag883.xml"/><Relationship Id="rId13" Type="http://schemas.openxmlformats.org/officeDocument/2006/relationships/tags" Target="../tags/tag888.xml"/><Relationship Id="rId18" Type="http://schemas.openxmlformats.org/officeDocument/2006/relationships/tags" Target="../tags/tag893.xml"/><Relationship Id="rId3" Type="http://schemas.openxmlformats.org/officeDocument/2006/relationships/tags" Target="../tags/tag878.xml"/><Relationship Id="rId21" Type="http://schemas.openxmlformats.org/officeDocument/2006/relationships/tags" Target="../tags/tag896.xml"/><Relationship Id="rId7" Type="http://schemas.openxmlformats.org/officeDocument/2006/relationships/tags" Target="../tags/tag882.xml"/><Relationship Id="rId12" Type="http://schemas.openxmlformats.org/officeDocument/2006/relationships/tags" Target="../tags/tag887.xml"/><Relationship Id="rId17" Type="http://schemas.openxmlformats.org/officeDocument/2006/relationships/tags" Target="../tags/tag892.xml"/><Relationship Id="rId2" Type="http://schemas.openxmlformats.org/officeDocument/2006/relationships/tags" Target="../tags/tag877.xml"/><Relationship Id="rId16" Type="http://schemas.openxmlformats.org/officeDocument/2006/relationships/tags" Target="../tags/tag891.xml"/><Relationship Id="rId20" Type="http://schemas.openxmlformats.org/officeDocument/2006/relationships/tags" Target="../tags/tag895.xml"/><Relationship Id="rId1" Type="http://schemas.openxmlformats.org/officeDocument/2006/relationships/tags" Target="../tags/tag876.xml"/><Relationship Id="rId6" Type="http://schemas.openxmlformats.org/officeDocument/2006/relationships/tags" Target="../tags/tag881.xml"/><Relationship Id="rId11" Type="http://schemas.openxmlformats.org/officeDocument/2006/relationships/tags" Target="../tags/tag886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880.xml"/><Relationship Id="rId15" Type="http://schemas.openxmlformats.org/officeDocument/2006/relationships/tags" Target="../tags/tag890.xml"/><Relationship Id="rId23" Type="http://schemas.openxmlformats.org/officeDocument/2006/relationships/tags" Target="../tags/tag898.xml"/><Relationship Id="rId10" Type="http://schemas.openxmlformats.org/officeDocument/2006/relationships/tags" Target="../tags/tag885.xml"/><Relationship Id="rId19" Type="http://schemas.openxmlformats.org/officeDocument/2006/relationships/tags" Target="../tags/tag894.xml"/><Relationship Id="rId4" Type="http://schemas.openxmlformats.org/officeDocument/2006/relationships/tags" Target="../tags/tag879.xml"/><Relationship Id="rId9" Type="http://schemas.openxmlformats.org/officeDocument/2006/relationships/tags" Target="../tags/tag884.xml"/><Relationship Id="rId14" Type="http://schemas.openxmlformats.org/officeDocument/2006/relationships/tags" Target="../tags/tag889.xml"/><Relationship Id="rId22" Type="http://schemas.openxmlformats.org/officeDocument/2006/relationships/tags" Target="../tags/tag897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906.xml"/><Relationship Id="rId13" Type="http://schemas.openxmlformats.org/officeDocument/2006/relationships/tags" Target="../tags/tag911.xml"/><Relationship Id="rId18" Type="http://schemas.openxmlformats.org/officeDocument/2006/relationships/tags" Target="../tags/tag916.xml"/><Relationship Id="rId26" Type="http://schemas.openxmlformats.org/officeDocument/2006/relationships/oleObject" Target="../embeddings/oleObject21.bin"/><Relationship Id="rId3" Type="http://schemas.openxmlformats.org/officeDocument/2006/relationships/tags" Target="../tags/tag901.xml"/><Relationship Id="rId21" Type="http://schemas.openxmlformats.org/officeDocument/2006/relationships/tags" Target="../tags/tag919.xml"/><Relationship Id="rId7" Type="http://schemas.openxmlformats.org/officeDocument/2006/relationships/tags" Target="../tags/tag905.xml"/><Relationship Id="rId12" Type="http://schemas.openxmlformats.org/officeDocument/2006/relationships/tags" Target="../tags/tag910.xml"/><Relationship Id="rId17" Type="http://schemas.openxmlformats.org/officeDocument/2006/relationships/tags" Target="../tags/tag915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900.xml"/><Relationship Id="rId16" Type="http://schemas.openxmlformats.org/officeDocument/2006/relationships/tags" Target="../tags/tag914.xml"/><Relationship Id="rId20" Type="http://schemas.openxmlformats.org/officeDocument/2006/relationships/tags" Target="../tags/tag918.xml"/><Relationship Id="rId1" Type="http://schemas.openxmlformats.org/officeDocument/2006/relationships/tags" Target="../tags/tag899.xml"/><Relationship Id="rId6" Type="http://schemas.openxmlformats.org/officeDocument/2006/relationships/tags" Target="../tags/tag904.xml"/><Relationship Id="rId11" Type="http://schemas.openxmlformats.org/officeDocument/2006/relationships/tags" Target="../tags/tag909.xml"/><Relationship Id="rId24" Type="http://schemas.openxmlformats.org/officeDocument/2006/relationships/tags" Target="../tags/tag922.xml"/><Relationship Id="rId5" Type="http://schemas.openxmlformats.org/officeDocument/2006/relationships/tags" Target="../tags/tag903.xml"/><Relationship Id="rId15" Type="http://schemas.openxmlformats.org/officeDocument/2006/relationships/tags" Target="../tags/tag913.xml"/><Relationship Id="rId23" Type="http://schemas.openxmlformats.org/officeDocument/2006/relationships/tags" Target="../tags/tag921.xml"/><Relationship Id="rId10" Type="http://schemas.openxmlformats.org/officeDocument/2006/relationships/tags" Target="../tags/tag908.xml"/><Relationship Id="rId19" Type="http://schemas.openxmlformats.org/officeDocument/2006/relationships/tags" Target="../tags/tag917.xml"/><Relationship Id="rId4" Type="http://schemas.openxmlformats.org/officeDocument/2006/relationships/tags" Target="../tags/tag902.xml"/><Relationship Id="rId9" Type="http://schemas.openxmlformats.org/officeDocument/2006/relationships/tags" Target="../tags/tag907.xml"/><Relationship Id="rId14" Type="http://schemas.openxmlformats.org/officeDocument/2006/relationships/tags" Target="../tags/tag912.xml"/><Relationship Id="rId22" Type="http://schemas.openxmlformats.org/officeDocument/2006/relationships/tags" Target="../tags/tag920.xml"/><Relationship Id="rId27" Type="http://schemas.openxmlformats.org/officeDocument/2006/relationships/image" Target="../media/image18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930.xml"/><Relationship Id="rId13" Type="http://schemas.openxmlformats.org/officeDocument/2006/relationships/tags" Target="../tags/tag935.xml"/><Relationship Id="rId18" Type="http://schemas.openxmlformats.org/officeDocument/2006/relationships/tags" Target="../tags/tag940.xml"/><Relationship Id="rId3" Type="http://schemas.openxmlformats.org/officeDocument/2006/relationships/tags" Target="../tags/tag925.xml"/><Relationship Id="rId21" Type="http://schemas.openxmlformats.org/officeDocument/2006/relationships/tags" Target="../tags/tag943.xml"/><Relationship Id="rId7" Type="http://schemas.openxmlformats.org/officeDocument/2006/relationships/tags" Target="../tags/tag929.xml"/><Relationship Id="rId12" Type="http://schemas.openxmlformats.org/officeDocument/2006/relationships/tags" Target="../tags/tag934.xml"/><Relationship Id="rId17" Type="http://schemas.openxmlformats.org/officeDocument/2006/relationships/tags" Target="../tags/tag939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924.xml"/><Relationship Id="rId16" Type="http://schemas.openxmlformats.org/officeDocument/2006/relationships/tags" Target="../tags/tag938.xml"/><Relationship Id="rId20" Type="http://schemas.openxmlformats.org/officeDocument/2006/relationships/tags" Target="../tags/tag942.xml"/><Relationship Id="rId1" Type="http://schemas.openxmlformats.org/officeDocument/2006/relationships/tags" Target="../tags/tag923.xml"/><Relationship Id="rId6" Type="http://schemas.openxmlformats.org/officeDocument/2006/relationships/tags" Target="../tags/tag928.xml"/><Relationship Id="rId11" Type="http://schemas.openxmlformats.org/officeDocument/2006/relationships/tags" Target="../tags/tag933.xml"/><Relationship Id="rId24" Type="http://schemas.openxmlformats.org/officeDocument/2006/relationships/tags" Target="../tags/tag946.xml"/><Relationship Id="rId5" Type="http://schemas.openxmlformats.org/officeDocument/2006/relationships/tags" Target="../tags/tag927.xml"/><Relationship Id="rId15" Type="http://schemas.openxmlformats.org/officeDocument/2006/relationships/tags" Target="../tags/tag937.xml"/><Relationship Id="rId23" Type="http://schemas.openxmlformats.org/officeDocument/2006/relationships/tags" Target="../tags/tag945.xml"/><Relationship Id="rId10" Type="http://schemas.openxmlformats.org/officeDocument/2006/relationships/tags" Target="../tags/tag932.xml"/><Relationship Id="rId19" Type="http://schemas.openxmlformats.org/officeDocument/2006/relationships/tags" Target="../tags/tag941.xml"/><Relationship Id="rId4" Type="http://schemas.openxmlformats.org/officeDocument/2006/relationships/tags" Target="../tags/tag926.xml"/><Relationship Id="rId9" Type="http://schemas.openxmlformats.org/officeDocument/2006/relationships/tags" Target="../tags/tag931.xml"/><Relationship Id="rId14" Type="http://schemas.openxmlformats.org/officeDocument/2006/relationships/tags" Target="../tags/tag936.xml"/><Relationship Id="rId22" Type="http://schemas.openxmlformats.org/officeDocument/2006/relationships/tags" Target="../tags/tag944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954.xml"/><Relationship Id="rId13" Type="http://schemas.openxmlformats.org/officeDocument/2006/relationships/tags" Target="../tags/tag959.xml"/><Relationship Id="rId18" Type="http://schemas.openxmlformats.org/officeDocument/2006/relationships/tags" Target="../tags/tag964.xml"/><Relationship Id="rId26" Type="http://schemas.openxmlformats.org/officeDocument/2006/relationships/slideLayout" Target="../slideLayouts/slideLayout7.xml"/><Relationship Id="rId3" Type="http://schemas.openxmlformats.org/officeDocument/2006/relationships/tags" Target="../tags/tag949.xml"/><Relationship Id="rId21" Type="http://schemas.openxmlformats.org/officeDocument/2006/relationships/tags" Target="../tags/tag967.xml"/><Relationship Id="rId7" Type="http://schemas.openxmlformats.org/officeDocument/2006/relationships/tags" Target="../tags/tag953.xml"/><Relationship Id="rId12" Type="http://schemas.openxmlformats.org/officeDocument/2006/relationships/tags" Target="../tags/tag958.xml"/><Relationship Id="rId17" Type="http://schemas.openxmlformats.org/officeDocument/2006/relationships/tags" Target="../tags/tag963.xml"/><Relationship Id="rId25" Type="http://schemas.openxmlformats.org/officeDocument/2006/relationships/tags" Target="../tags/tag971.xml"/><Relationship Id="rId2" Type="http://schemas.openxmlformats.org/officeDocument/2006/relationships/tags" Target="../tags/tag948.xml"/><Relationship Id="rId16" Type="http://schemas.openxmlformats.org/officeDocument/2006/relationships/tags" Target="../tags/tag962.xml"/><Relationship Id="rId20" Type="http://schemas.openxmlformats.org/officeDocument/2006/relationships/tags" Target="../tags/tag966.xml"/><Relationship Id="rId1" Type="http://schemas.openxmlformats.org/officeDocument/2006/relationships/tags" Target="../tags/tag947.xml"/><Relationship Id="rId6" Type="http://schemas.openxmlformats.org/officeDocument/2006/relationships/tags" Target="../tags/tag952.xml"/><Relationship Id="rId11" Type="http://schemas.openxmlformats.org/officeDocument/2006/relationships/tags" Target="../tags/tag957.xml"/><Relationship Id="rId24" Type="http://schemas.openxmlformats.org/officeDocument/2006/relationships/tags" Target="../tags/tag970.xml"/><Relationship Id="rId5" Type="http://schemas.openxmlformats.org/officeDocument/2006/relationships/tags" Target="../tags/tag951.xml"/><Relationship Id="rId15" Type="http://schemas.openxmlformats.org/officeDocument/2006/relationships/tags" Target="../tags/tag961.xml"/><Relationship Id="rId23" Type="http://schemas.openxmlformats.org/officeDocument/2006/relationships/tags" Target="../tags/tag969.xml"/><Relationship Id="rId28" Type="http://schemas.openxmlformats.org/officeDocument/2006/relationships/image" Target="../media/image19.wmf"/><Relationship Id="rId10" Type="http://schemas.openxmlformats.org/officeDocument/2006/relationships/tags" Target="../tags/tag956.xml"/><Relationship Id="rId19" Type="http://schemas.openxmlformats.org/officeDocument/2006/relationships/tags" Target="../tags/tag965.xml"/><Relationship Id="rId4" Type="http://schemas.openxmlformats.org/officeDocument/2006/relationships/tags" Target="../tags/tag950.xml"/><Relationship Id="rId9" Type="http://schemas.openxmlformats.org/officeDocument/2006/relationships/tags" Target="../tags/tag955.xml"/><Relationship Id="rId14" Type="http://schemas.openxmlformats.org/officeDocument/2006/relationships/tags" Target="../tags/tag960.xml"/><Relationship Id="rId22" Type="http://schemas.openxmlformats.org/officeDocument/2006/relationships/tags" Target="../tags/tag968.xml"/><Relationship Id="rId27" Type="http://schemas.openxmlformats.org/officeDocument/2006/relationships/oleObject" Target="../embeddings/oleObject22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979.xml"/><Relationship Id="rId13" Type="http://schemas.openxmlformats.org/officeDocument/2006/relationships/tags" Target="../tags/tag984.xml"/><Relationship Id="rId18" Type="http://schemas.openxmlformats.org/officeDocument/2006/relationships/tags" Target="../tags/tag989.xml"/><Relationship Id="rId26" Type="http://schemas.openxmlformats.org/officeDocument/2006/relationships/tags" Target="../tags/tag997.xml"/><Relationship Id="rId3" Type="http://schemas.openxmlformats.org/officeDocument/2006/relationships/tags" Target="../tags/tag974.xml"/><Relationship Id="rId21" Type="http://schemas.openxmlformats.org/officeDocument/2006/relationships/tags" Target="../tags/tag992.xml"/><Relationship Id="rId7" Type="http://schemas.openxmlformats.org/officeDocument/2006/relationships/tags" Target="../tags/tag978.xml"/><Relationship Id="rId12" Type="http://schemas.openxmlformats.org/officeDocument/2006/relationships/tags" Target="../tags/tag983.xml"/><Relationship Id="rId17" Type="http://schemas.openxmlformats.org/officeDocument/2006/relationships/tags" Target="../tags/tag988.xml"/><Relationship Id="rId25" Type="http://schemas.openxmlformats.org/officeDocument/2006/relationships/tags" Target="../tags/tag996.xml"/><Relationship Id="rId33" Type="http://schemas.openxmlformats.org/officeDocument/2006/relationships/image" Target="../media/image20.wmf"/><Relationship Id="rId2" Type="http://schemas.openxmlformats.org/officeDocument/2006/relationships/tags" Target="../tags/tag973.xml"/><Relationship Id="rId16" Type="http://schemas.openxmlformats.org/officeDocument/2006/relationships/tags" Target="../tags/tag987.xml"/><Relationship Id="rId20" Type="http://schemas.openxmlformats.org/officeDocument/2006/relationships/tags" Target="../tags/tag991.xml"/><Relationship Id="rId29" Type="http://schemas.openxmlformats.org/officeDocument/2006/relationships/slideLayout" Target="../slideLayouts/slideLayout7.xml"/><Relationship Id="rId1" Type="http://schemas.openxmlformats.org/officeDocument/2006/relationships/tags" Target="../tags/tag972.xml"/><Relationship Id="rId6" Type="http://schemas.openxmlformats.org/officeDocument/2006/relationships/tags" Target="../tags/tag977.xml"/><Relationship Id="rId11" Type="http://schemas.openxmlformats.org/officeDocument/2006/relationships/tags" Target="../tags/tag982.xml"/><Relationship Id="rId24" Type="http://schemas.openxmlformats.org/officeDocument/2006/relationships/tags" Target="../tags/tag995.xml"/><Relationship Id="rId32" Type="http://schemas.openxmlformats.org/officeDocument/2006/relationships/oleObject" Target="../embeddings/oleObject24.bin"/><Relationship Id="rId5" Type="http://schemas.openxmlformats.org/officeDocument/2006/relationships/tags" Target="../tags/tag976.xml"/><Relationship Id="rId15" Type="http://schemas.openxmlformats.org/officeDocument/2006/relationships/tags" Target="../tags/tag986.xml"/><Relationship Id="rId23" Type="http://schemas.openxmlformats.org/officeDocument/2006/relationships/tags" Target="../tags/tag994.xml"/><Relationship Id="rId28" Type="http://schemas.openxmlformats.org/officeDocument/2006/relationships/tags" Target="../tags/tag999.xml"/><Relationship Id="rId10" Type="http://schemas.openxmlformats.org/officeDocument/2006/relationships/tags" Target="../tags/tag981.xml"/><Relationship Id="rId19" Type="http://schemas.openxmlformats.org/officeDocument/2006/relationships/tags" Target="../tags/tag990.xml"/><Relationship Id="rId31" Type="http://schemas.openxmlformats.org/officeDocument/2006/relationships/image" Target="../media/image19.wmf"/><Relationship Id="rId4" Type="http://schemas.openxmlformats.org/officeDocument/2006/relationships/tags" Target="../tags/tag975.xml"/><Relationship Id="rId9" Type="http://schemas.openxmlformats.org/officeDocument/2006/relationships/tags" Target="../tags/tag980.xml"/><Relationship Id="rId14" Type="http://schemas.openxmlformats.org/officeDocument/2006/relationships/tags" Target="../tags/tag985.xml"/><Relationship Id="rId22" Type="http://schemas.openxmlformats.org/officeDocument/2006/relationships/tags" Target="../tags/tag993.xml"/><Relationship Id="rId27" Type="http://schemas.openxmlformats.org/officeDocument/2006/relationships/tags" Target="../tags/tag998.xml"/><Relationship Id="rId30" Type="http://schemas.openxmlformats.org/officeDocument/2006/relationships/oleObject" Target="../embeddings/oleObject23.bin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tags" Target="../tags/tag1007.xml"/><Relationship Id="rId13" Type="http://schemas.openxmlformats.org/officeDocument/2006/relationships/tags" Target="../tags/tag1012.xml"/><Relationship Id="rId18" Type="http://schemas.openxmlformats.org/officeDocument/2006/relationships/tags" Target="../tags/tag1017.xml"/><Relationship Id="rId26" Type="http://schemas.openxmlformats.org/officeDocument/2006/relationships/tags" Target="../tags/tag1025.xml"/><Relationship Id="rId3" Type="http://schemas.openxmlformats.org/officeDocument/2006/relationships/tags" Target="../tags/tag1002.xml"/><Relationship Id="rId21" Type="http://schemas.openxmlformats.org/officeDocument/2006/relationships/tags" Target="../tags/tag1020.xml"/><Relationship Id="rId7" Type="http://schemas.openxmlformats.org/officeDocument/2006/relationships/tags" Target="../tags/tag1006.xml"/><Relationship Id="rId12" Type="http://schemas.openxmlformats.org/officeDocument/2006/relationships/tags" Target="../tags/tag1011.xml"/><Relationship Id="rId17" Type="http://schemas.openxmlformats.org/officeDocument/2006/relationships/tags" Target="../tags/tag1016.xml"/><Relationship Id="rId25" Type="http://schemas.openxmlformats.org/officeDocument/2006/relationships/tags" Target="../tags/tag1024.xml"/><Relationship Id="rId2" Type="http://schemas.openxmlformats.org/officeDocument/2006/relationships/tags" Target="../tags/tag1001.xml"/><Relationship Id="rId16" Type="http://schemas.openxmlformats.org/officeDocument/2006/relationships/tags" Target="../tags/tag1015.xml"/><Relationship Id="rId20" Type="http://schemas.openxmlformats.org/officeDocument/2006/relationships/tags" Target="../tags/tag1019.xml"/><Relationship Id="rId1" Type="http://schemas.openxmlformats.org/officeDocument/2006/relationships/tags" Target="../tags/tag1000.xml"/><Relationship Id="rId6" Type="http://schemas.openxmlformats.org/officeDocument/2006/relationships/tags" Target="../tags/tag1005.xml"/><Relationship Id="rId11" Type="http://schemas.openxmlformats.org/officeDocument/2006/relationships/tags" Target="../tags/tag1010.xml"/><Relationship Id="rId24" Type="http://schemas.openxmlformats.org/officeDocument/2006/relationships/tags" Target="../tags/tag1023.xml"/><Relationship Id="rId5" Type="http://schemas.openxmlformats.org/officeDocument/2006/relationships/tags" Target="../tags/tag1004.xml"/><Relationship Id="rId15" Type="http://schemas.openxmlformats.org/officeDocument/2006/relationships/tags" Target="../tags/tag1014.xml"/><Relationship Id="rId23" Type="http://schemas.openxmlformats.org/officeDocument/2006/relationships/tags" Target="../tags/tag1022.xml"/><Relationship Id="rId10" Type="http://schemas.openxmlformats.org/officeDocument/2006/relationships/tags" Target="../tags/tag1009.xml"/><Relationship Id="rId19" Type="http://schemas.openxmlformats.org/officeDocument/2006/relationships/tags" Target="../tags/tag1018.xml"/><Relationship Id="rId4" Type="http://schemas.openxmlformats.org/officeDocument/2006/relationships/tags" Target="../tags/tag1003.xml"/><Relationship Id="rId9" Type="http://schemas.openxmlformats.org/officeDocument/2006/relationships/tags" Target="../tags/tag1008.xml"/><Relationship Id="rId14" Type="http://schemas.openxmlformats.org/officeDocument/2006/relationships/tags" Target="../tags/tag1013.xml"/><Relationship Id="rId22" Type="http://schemas.openxmlformats.org/officeDocument/2006/relationships/tags" Target="../tags/tag1021.xml"/><Relationship Id="rId27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tags" Target="../tags/tag1033.xml"/><Relationship Id="rId13" Type="http://schemas.openxmlformats.org/officeDocument/2006/relationships/tags" Target="../tags/tag1038.xml"/><Relationship Id="rId18" Type="http://schemas.openxmlformats.org/officeDocument/2006/relationships/tags" Target="../tags/tag1043.xml"/><Relationship Id="rId26" Type="http://schemas.openxmlformats.org/officeDocument/2006/relationships/tags" Target="../tags/tag1051.xml"/><Relationship Id="rId3" Type="http://schemas.openxmlformats.org/officeDocument/2006/relationships/tags" Target="../tags/tag1028.xml"/><Relationship Id="rId21" Type="http://schemas.openxmlformats.org/officeDocument/2006/relationships/tags" Target="../tags/tag1046.xml"/><Relationship Id="rId7" Type="http://schemas.openxmlformats.org/officeDocument/2006/relationships/tags" Target="../tags/tag1032.xml"/><Relationship Id="rId12" Type="http://schemas.openxmlformats.org/officeDocument/2006/relationships/tags" Target="../tags/tag1037.xml"/><Relationship Id="rId17" Type="http://schemas.openxmlformats.org/officeDocument/2006/relationships/tags" Target="../tags/tag1042.xml"/><Relationship Id="rId25" Type="http://schemas.openxmlformats.org/officeDocument/2006/relationships/tags" Target="../tags/tag1050.xml"/><Relationship Id="rId2" Type="http://schemas.openxmlformats.org/officeDocument/2006/relationships/tags" Target="../tags/tag1027.xml"/><Relationship Id="rId16" Type="http://schemas.openxmlformats.org/officeDocument/2006/relationships/tags" Target="../tags/tag1041.xml"/><Relationship Id="rId20" Type="http://schemas.openxmlformats.org/officeDocument/2006/relationships/tags" Target="../tags/tag1045.xml"/><Relationship Id="rId1" Type="http://schemas.openxmlformats.org/officeDocument/2006/relationships/tags" Target="../tags/tag1026.xml"/><Relationship Id="rId6" Type="http://schemas.openxmlformats.org/officeDocument/2006/relationships/tags" Target="../tags/tag1031.xml"/><Relationship Id="rId11" Type="http://schemas.openxmlformats.org/officeDocument/2006/relationships/tags" Target="../tags/tag1036.xml"/><Relationship Id="rId24" Type="http://schemas.openxmlformats.org/officeDocument/2006/relationships/tags" Target="../tags/tag1049.xml"/><Relationship Id="rId5" Type="http://schemas.openxmlformats.org/officeDocument/2006/relationships/tags" Target="../tags/tag1030.xml"/><Relationship Id="rId15" Type="http://schemas.openxmlformats.org/officeDocument/2006/relationships/tags" Target="../tags/tag1040.xml"/><Relationship Id="rId23" Type="http://schemas.openxmlformats.org/officeDocument/2006/relationships/tags" Target="../tags/tag1048.xml"/><Relationship Id="rId28" Type="http://schemas.openxmlformats.org/officeDocument/2006/relationships/slideLayout" Target="../slideLayouts/slideLayout7.xml"/><Relationship Id="rId10" Type="http://schemas.openxmlformats.org/officeDocument/2006/relationships/tags" Target="../tags/tag1035.xml"/><Relationship Id="rId19" Type="http://schemas.openxmlformats.org/officeDocument/2006/relationships/tags" Target="../tags/tag1044.xml"/><Relationship Id="rId4" Type="http://schemas.openxmlformats.org/officeDocument/2006/relationships/tags" Target="../tags/tag1029.xml"/><Relationship Id="rId9" Type="http://schemas.openxmlformats.org/officeDocument/2006/relationships/tags" Target="../tags/tag1034.xml"/><Relationship Id="rId14" Type="http://schemas.openxmlformats.org/officeDocument/2006/relationships/tags" Target="../tags/tag1039.xml"/><Relationship Id="rId22" Type="http://schemas.openxmlformats.org/officeDocument/2006/relationships/tags" Target="../tags/tag1047.xml"/><Relationship Id="rId27" Type="http://schemas.openxmlformats.org/officeDocument/2006/relationships/tags" Target="../tags/tag105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1060.xml"/><Relationship Id="rId13" Type="http://schemas.openxmlformats.org/officeDocument/2006/relationships/tags" Target="../tags/tag1065.xml"/><Relationship Id="rId18" Type="http://schemas.openxmlformats.org/officeDocument/2006/relationships/tags" Target="../tags/tag1070.xml"/><Relationship Id="rId26" Type="http://schemas.openxmlformats.org/officeDocument/2006/relationships/tags" Target="../tags/tag1078.xml"/><Relationship Id="rId3" Type="http://schemas.openxmlformats.org/officeDocument/2006/relationships/tags" Target="../tags/tag1055.xml"/><Relationship Id="rId21" Type="http://schemas.openxmlformats.org/officeDocument/2006/relationships/tags" Target="../tags/tag1073.xml"/><Relationship Id="rId7" Type="http://schemas.openxmlformats.org/officeDocument/2006/relationships/tags" Target="../tags/tag1059.xml"/><Relationship Id="rId12" Type="http://schemas.openxmlformats.org/officeDocument/2006/relationships/tags" Target="../tags/tag1064.xml"/><Relationship Id="rId17" Type="http://schemas.openxmlformats.org/officeDocument/2006/relationships/tags" Target="../tags/tag1069.xml"/><Relationship Id="rId25" Type="http://schemas.openxmlformats.org/officeDocument/2006/relationships/tags" Target="../tags/tag1077.xml"/><Relationship Id="rId2" Type="http://schemas.openxmlformats.org/officeDocument/2006/relationships/tags" Target="../tags/tag1054.xml"/><Relationship Id="rId16" Type="http://schemas.openxmlformats.org/officeDocument/2006/relationships/tags" Target="../tags/tag1068.xml"/><Relationship Id="rId20" Type="http://schemas.openxmlformats.org/officeDocument/2006/relationships/tags" Target="../tags/tag1072.xml"/><Relationship Id="rId29" Type="http://schemas.openxmlformats.org/officeDocument/2006/relationships/slideLayout" Target="../slideLayouts/slideLayout7.xml"/><Relationship Id="rId1" Type="http://schemas.openxmlformats.org/officeDocument/2006/relationships/tags" Target="../tags/tag1053.xml"/><Relationship Id="rId6" Type="http://schemas.openxmlformats.org/officeDocument/2006/relationships/tags" Target="../tags/tag1058.xml"/><Relationship Id="rId11" Type="http://schemas.openxmlformats.org/officeDocument/2006/relationships/tags" Target="../tags/tag1063.xml"/><Relationship Id="rId24" Type="http://schemas.openxmlformats.org/officeDocument/2006/relationships/tags" Target="../tags/tag1076.xml"/><Relationship Id="rId5" Type="http://schemas.openxmlformats.org/officeDocument/2006/relationships/tags" Target="../tags/tag1057.xml"/><Relationship Id="rId15" Type="http://schemas.openxmlformats.org/officeDocument/2006/relationships/tags" Target="../tags/tag1067.xml"/><Relationship Id="rId23" Type="http://schemas.openxmlformats.org/officeDocument/2006/relationships/tags" Target="../tags/tag1075.xml"/><Relationship Id="rId28" Type="http://schemas.openxmlformats.org/officeDocument/2006/relationships/tags" Target="../tags/tag1080.xml"/><Relationship Id="rId10" Type="http://schemas.openxmlformats.org/officeDocument/2006/relationships/tags" Target="../tags/tag1062.xml"/><Relationship Id="rId19" Type="http://schemas.openxmlformats.org/officeDocument/2006/relationships/tags" Target="../tags/tag1071.xml"/><Relationship Id="rId31" Type="http://schemas.openxmlformats.org/officeDocument/2006/relationships/image" Target="../media/image21.wmf"/><Relationship Id="rId4" Type="http://schemas.openxmlformats.org/officeDocument/2006/relationships/tags" Target="../tags/tag1056.xml"/><Relationship Id="rId9" Type="http://schemas.openxmlformats.org/officeDocument/2006/relationships/tags" Target="../tags/tag1061.xml"/><Relationship Id="rId14" Type="http://schemas.openxmlformats.org/officeDocument/2006/relationships/tags" Target="../tags/tag1066.xml"/><Relationship Id="rId22" Type="http://schemas.openxmlformats.org/officeDocument/2006/relationships/tags" Target="../tags/tag1074.xml"/><Relationship Id="rId27" Type="http://schemas.openxmlformats.org/officeDocument/2006/relationships/tags" Target="../tags/tag1079.xml"/><Relationship Id="rId30" Type="http://schemas.openxmlformats.org/officeDocument/2006/relationships/oleObject" Target="../embeddings/oleObject25.bin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tags" Target="../tags/tag1088.xml"/><Relationship Id="rId13" Type="http://schemas.openxmlformats.org/officeDocument/2006/relationships/tags" Target="../tags/tag1093.xml"/><Relationship Id="rId18" Type="http://schemas.openxmlformats.org/officeDocument/2006/relationships/tags" Target="../tags/tag1098.xml"/><Relationship Id="rId26" Type="http://schemas.openxmlformats.org/officeDocument/2006/relationships/tags" Target="../tags/tag1106.xml"/><Relationship Id="rId3" Type="http://schemas.openxmlformats.org/officeDocument/2006/relationships/tags" Target="../tags/tag1083.xml"/><Relationship Id="rId21" Type="http://schemas.openxmlformats.org/officeDocument/2006/relationships/tags" Target="../tags/tag1101.xml"/><Relationship Id="rId7" Type="http://schemas.openxmlformats.org/officeDocument/2006/relationships/tags" Target="../tags/tag1087.xml"/><Relationship Id="rId12" Type="http://schemas.openxmlformats.org/officeDocument/2006/relationships/tags" Target="../tags/tag1092.xml"/><Relationship Id="rId17" Type="http://schemas.openxmlformats.org/officeDocument/2006/relationships/tags" Target="../tags/tag1097.xml"/><Relationship Id="rId25" Type="http://schemas.openxmlformats.org/officeDocument/2006/relationships/tags" Target="../tags/tag1105.xml"/><Relationship Id="rId2" Type="http://schemas.openxmlformats.org/officeDocument/2006/relationships/tags" Target="../tags/tag1082.xml"/><Relationship Id="rId16" Type="http://schemas.openxmlformats.org/officeDocument/2006/relationships/tags" Target="../tags/tag1096.xml"/><Relationship Id="rId20" Type="http://schemas.openxmlformats.org/officeDocument/2006/relationships/tags" Target="../tags/tag1100.xml"/><Relationship Id="rId29" Type="http://schemas.openxmlformats.org/officeDocument/2006/relationships/slideLayout" Target="../slideLayouts/slideLayout7.xml"/><Relationship Id="rId1" Type="http://schemas.openxmlformats.org/officeDocument/2006/relationships/tags" Target="../tags/tag1081.xml"/><Relationship Id="rId6" Type="http://schemas.openxmlformats.org/officeDocument/2006/relationships/tags" Target="../tags/tag1086.xml"/><Relationship Id="rId11" Type="http://schemas.openxmlformats.org/officeDocument/2006/relationships/tags" Target="../tags/tag1091.xml"/><Relationship Id="rId24" Type="http://schemas.openxmlformats.org/officeDocument/2006/relationships/tags" Target="../tags/tag1104.xml"/><Relationship Id="rId5" Type="http://schemas.openxmlformats.org/officeDocument/2006/relationships/tags" Target="../tags/tag1085.xml"/><Relationship Id="rId15" Type="http://schemas.openxmlformats.org/officeDocument/2006/relationships/tags" Target="../tags/tag1095.xml"/><Relationship Id="rId23" Type="http://schemas.openxmlformats.org/officeDocument/2006/relationships/tags" Target="../tags/tag1103.xml"/><Relationship Id="rId28" Type="http://schemas.openxmlformats.org/officeDocument/2006/relationships/tags" Target="../tags/tag1108.xml"/><Relationship Id="rId10" Type="http://schemas.openxmlformats.org/officeDocument/2006/relationships/tags" Target="../tags/tag1090.xml"/><Relationship Id="rId19" Type="http://schemas.openxmlformats.org/officeDocument/2006/relationships/tags" Target="../tags/tag1099.xml"/><Relationship Id="rId4" Type="http://schemas.openxmlformats.org/officeDocument/2006/relationships/tags" Target="../tags/tag1084.xml"/><Relationship Id="rId9" Type="http://schemas.openxmlformats.org/officeDocument/2006/relationships/tags" Target="../tags/tag1089.xml"/><Relationship Id="rId14" Type="http://schemas.openxmlformats.org/officeDocument/2006/relationships/tags" Target="../tags/tag1094.xml"/><Relationship Id="rId22" Type="http://schemas.openxmlformats.org/officeDocument/2006/relationships/tags" Target="../tags/tag1102.xml"/><Relationship Id="rId27" Type="http://schemas.openxmlformats.org/officeDocument/2006/relationships/tags" Target="../tags/tag1107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tags" Target="../tags/tag1116.xml"/><Relationship Id="rId13" Type="http://schemas.openxmlformats.org/officeDocument/2006/relationships/tags" Target="../tags/tag1121.xml"/><Relationship Id="rId18" Type="http://schemas.openxmlformats.org/officeDocument/2006/relationships/tags" Target="../tags/tag1126.xml"/><Relationship Id="rId26" Type="http://schemas.openxmlformats.org/officeDocument/2006/relationships/tags" Target="../tags/tag1134.xml"/><Relationship Id="rId3" Type="http://schemas.openxmlformats.org/officeDocument/2006/relationships/tags" Target="../tags/tag1111.xml"/><Relationship Id="rId21" Type="http://schemas.openxmlformats.org/officeDocument/2006/relationships/tags" Target="../tags/tag1129.xml"/><Relationship Id="rId7" Type="http://schemas.openxmlformats.org/officeDocument/2006/relationships/tags" Target="../tags/tag1115.xml"/><Relationship Id="rId12" Type="http://schemas.openxmlformats.org/officeDocument/2006/relationships/tags" Target="../tags/tag1120.xml"/><Relationship Id="rId17" Type="http://schemas.openxmlformats.org/officeDocument/2006/relationships/tags" Target="../tags/tag1125.xml"/><Relationship Id="rId25" Type="http://schemas.openxmlformats.org/officeDocument/2006/relationships/tags" Target="../tags/tag1133.xml"/><Relationship Id="rId2" Type="http://schemas.openxmlformats.org/officeDocument/2006/relationships/tags" Target="../tags/tag1110.xml"/><Relationship Id="rId16" Type="http://schemas.openxmlformats.org/officeDocument/2006/relationships/tags" Target="../tags/tag1124.xml"/><Relationship Id="rId20" Type="http://schemas.openxmlformats.org/officeDocument/2006/relationships/tags" Target="../tags/tag1128.xml"/><Relationship Id="rId29" Type="http://schemas.openxmlformats.org/officeDocument/2006/relationships/tags" Target="../tags/tag1137.xml"/><Relationship Id="rId1" Type="http://schemas.openxmlformats.org/officeDocument/2006/relationships/tags" Target="../tags/tag1109.xml"/><Relationship Id="rId6" Type="http://schemas.openxmlformats.org/officeDocument/2006/relationships/tags" Target="../tags/tag1114.xml"/><Relationship Id="rId11" Type="http://schemas.openxmlformats.org/officeDocument/2006/relationships/tags" Target="../tags/tag1119.xml"/><Relationship Id="rId24" Type="http://schemas.openxmlformats.org/officeDocument/2006/relationships/tags" Target="../tags/tag1132.xml"/><Relationship Id="rId32" Type="http://schemas.openxmlformats.org/officeDocument/2006/relationships/image" Target="../media/image22.wmf"/><Relationship Id="rId5" Type="http://schemas.openxmlformats.org/officeDocument/2006/relationships/tags" Target="../tags/tag1113.xml"/><Relationship Id="rId15" Type="http://schemas.openxmlformats.org/officeDocument/2006/relationships/tags" Target="../tags/tag1123.xml"/><Relationship Id="rId23" Type="http://schemas.openxmlformats.org/officeDocument/2006/relationships/tags" Target="../tags/tag1131.xml"/><Relationship Id="rId28" Type="http://schemas.openxmlformats.org/officeDocument/2006/relationships/tags" Target="../tags/tag1136.xml"/><Relationship Id="rId10" Type="http://schemas.openxmlformats.org/officeDocument/2006/relationships/tags" Target="../tags/tag1118.xml"/><Relationship Id="rId19" Type="http://schemas.openxmlformats.org/officeDocument/2006/relationships/tags" Target="../tags/tag1127.xml"/><Relationship Id="rId31" Type="http://schemas.openxmlformats.org/officeDocument/2006/relationships/oleObject" Target="../embeddings/oleObject26.bin"/><Relationship Id="rId4" Type="http://schemas.openxmlformats.org/officeDocument/2006/relationships/tags" Target="../tags/tag1112.xml"/><Relationship Id="rId9" Type="http://schemas.openxmlformats.org/officeDocument/2006/relationships/tags" Target="../tags/tag1117.xml"/><Relationship Id="rId14" Type="http://schemas.openxmlformats.org/officeDocument/2006/relationships/tags" Target="../tags/tag1122.xml"/><Relationship Id="rId22" Type="http://schemas.openxmlformats.org/officeDocument/2006/relationships/tags" Target="../tags/tag1130.xml"/><Relationship Id="rId27" Type="http://schemas.openxmlformats.org/officeDocument/2006/relationships/tags" Target="../tags/tag1135.xml"/><Relationship Id="rId30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tags" Target="../tags/tag123.xml"/><Relationship Id="rId18" Type="http://schemas.openxmlformats.org/officeDocument/2006/relationships/tags" Target="../tags/tag128.xml"/><Relationship Id="rId3" Type="http://schemas.openxmlformats.org/officeDocument/2006/relationships/tags" Target="../tags/tag113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17" Type="http://schemas.openxmlformats.org/officeDocument/2006/relationships/tags" Target="../tags/tag127.xml"/><Relationship Id="rId2" Type="http://schemas.openxmlformats.org/officeDocument/2006/relationships/tags" Target="../tags/tag112.xml"/><Relationship Id="rId16" Type="http://schemas.openxmlformats.org/officeDocument/2006/relationships/tags" Target="../tags/tag126.xml"/><Relationship Id="rId20" Type="http://schemas.openxmlformats.org/officeDocument/2006/relationships/tags" Target="../tags/tag130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5" Type="http://schemas.openxmlformats.org/officeDocument/2006/relationships/tags" Target="../tags/tag115.xml"/><Relationship Id="rId15" Type="http://schemas.openxmlformats.org/officeDocument/2006/relationships/tags" Target="../tags/tag125.xml"/><Relationship Id="rId10" Type="http://schemas.openxmlformats.org/officeDocument/2006/relationships/tags" Target="../tags/tag120.xml"/><Relationship Id="rId19" Type="http://schemas.openxmlformats.org/officeDocument/2006/relationships/tags" Target="../tags/tag129.xml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tags" Target="../tags/tag124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tags" Target="../tags/tag1145.xml"/><Relationship Id="rId13" Type="http://schemas.openxmlformats.org/officeDocument/2006/relationships/tags" Target="../tags/tag1150.xml"/><Relationship Id="rId18" Type="http://schemas.openxmlformats.org/officeDocument/2006/relationships/tags" Target="../tags/tag1155.xml"/><Relationship Id="rId26" Type="http://schemas.openxmlformats.org/officeDocument/2006/relationships/tags" Target="../tags/tag1163.xml"/><Relationship Id="rId3" Type="http://schemas.openxmlformats.org/officeDocument/2006/relationships/tags" Target="../tags/tag1140.xml"/><Relationship Id="rId21" Type="http://schemas.openxmlformats.org/officeDocument/2006/relationships/tags" Target="../tags/tag1158.xml"/><Relationship Id="rId34" Type="http://schemas.openxmlformats.org/officeDocument/2006/relationships/oleObject" Target="../embeddings/oleObject28.bin"/><Relationship Id="rId7" Type="http://schemas.openxmlformats.org/officeDocument/2006/relationships/tags" Target="../tags/tag1144.xml"/><Relationship Id="rId12" Type="http://schemas.openxmlformats.org/officeDocument/2006/relationships/tags" Target="../tags/tag1149.xml"/><Relationship Id="rId17" Type="http://schemas.openxmlformats.org/officeDocument/2006/relationships/tags" Target="../tags/tag1154.xml"/><Relationship Id="rId25" Type="http://schemas.openxmlformats.org/officeDocument/2006/relationships/tags" Target="../tags/tag1162.xml"/><Relationship Id="rId33" Type="http://schemas.openxmlformats.org/officeDocument/2006/relationships/image" Target="../media/image22.wmf"/><Relationship Id="rId2" Type="http://schemas.openxmlformats.org/officeDocument/2006/relationships/tags" Target="../tags/tag1139.xml"/><Relationship Id="rId16" Type="http://schemas.openxmlformats.org/officeDocument/2006/relationships/tags" Target="../tags/tag1153.xml"/><Relationship Id="rId20" Type="http://schemas.openxmlformats.org/officeDocument/2006/relationships/tags" Target="../tags/tag1157.xml"/><Relationship Id="rId29" Type="http://schemas.openxmlformats.org/officeDocument/2006/relationships/tags" Target="../tags/tag1166.xml"/><Relationship Id="rId1" Type="http://schemas.openxmlformats.org/officeDocument/2006/relationships/tags" Target="../tags/tag1138.xml"/><Relationship Id="rId6" Type="http://schemas.openxmlformats.org/officeDocument/2006/relationships/tags" Target="../tags/tag1143.xml"/><Relationship Id="rId11" Type="http://schemas.openxmlformats.org/officeDocument/2006/relationships/tags" Target="../tags/tag1148.xml"/><Relationship Id="rId24" Type="http://schemas.openxmlformats.org/officeDocument/2006/relationships/tags" Target="../tags/tag1161.xml"/><Relationship Id="rId32" Type="http://schemas.openxmlformats.org/officeDocument/2006/relationships/oleObject" Target="../embeddings/oleObject27.bin"/><Relationship Id="rId5" Type="http://schemas.openxmlformats.org/officeDocument/2006/relationships/tags" Target="../tags/tag1142.xml"/><Relationship Id="rId15" Type="http://schemas.openxmlformats.org/officeDocument/2006/relationships/tags" Target="../tags/tag1152.xml"/><Relationship Id="rId23" Type="http://schemas.openxmlformats.org/officeDocument/2006/relationships/tags" Target="../tags/tag1160.xml"/><Relationship Id="rId28" Type="http://schemas.openxmlformats.org/officeDocument/2006/relationships/tags" Target="../tags/tag1165.xml"/><Relationship Id="rId10" Type="http://schemas.openxmlformats.org/officeDocument/2006/relationships/tags" Target="../tags/tag1147.xml"/><Relationship Id="rId19" Type="http://schemas.openxmlformats.org/officeDocument/2006/relationships/tags" Target="../tags/tag1156.xml"/><Relationship Id="rId31" Type="http://schemas.openxmlformats.org/officeDocument/2006/relationships/slideLayout" Target="../slideLayouts/slideLayout7.xml"/><Relationship Id="rId4" Type="http://schemas.openxmlformats.org/officeDocument/2006/relationships/tags" Target="../tags/tag1141.xml"/><Relationship Id="rId9" Type="http://schemas.openxmlformats.org/officeDocument/2006/relationships/tags" Target="../tags/tag1146.xml"/><Relationship Id="rId14" Type="http://schemas.openxmlformats.org/officeDocument/2006/relationships/tags" Target="../tags/tag1151.xml"/><Relationship Id="rId22" Type="http://schemas.openxmlformats.org/officeDocument/2006/relationships/tags" Target="../tags/tag1159.xml"/><Relationship Id="rId27" Type="http://schemas.openxmlformats.org/officeDocument/2006/relationships/tags" Target="../tags/tag1164.xml"/><Relationship Id="rId30" Type="http://schemas.openxmlformats.org/officeDocument/2006/relationships/tags" Target="../tags/tag1167.xml"/><Relationship Id="rId35" Type="http://schemas.openxmlformats.org/officeDocument/2006/relationships/image" Target="../media/image23.wmf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6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5" Type="http://schemas.openxmlformats.org/officeDocument/2006/relationships/tags" Target="../tags/tag135.xml"/><Relationship Id="rId10" Type="http://schemas.openxmlformats.org/officeDocument/2006/relationships/tags" Target="../tags/tag140.xml"/><Relationship Id="rId4" Type="http://schemas.openxmlformats.org/officeDocument/2006/relationships/tags" Target="../tags/tag134.xml"/><Relationship Id="rId9" Type="http://schemas.openxmlformats.org/officeDocument/2006/relationships/tags" Target="../tags/tag1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COGO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0050" y="4065409"/>
            <a:ext cx="5637010" cy="882119"/>
          </a:xfrm>
        </p:spPr>
        <p:txBody>
          <a:bodyPr>
            <a:normAutofit/>
          </a:bodyPr>
          <a:lstStyle/>
          <a:p>
            <a:r>
              <a:rPr lang="en-US" sz="3200" dirty="0"/>
              <a:t>C. Intersections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89709" y="893618"/>
            <a:ext cx="4478482" cy="14755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283527" y="436418"/>
            <a:ext cx="4800600" cy="47382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 noChangeAspect="1"/>
          </p:cNvSpPr>
          <p:nvPr/>
        </p:nvSpPr>
        <p:spPr>
          <a:xfrm>
            <a:off x="706582" y="2317173"/>
            <a:ext cx="137160" cy="1371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8028709" y="5119254"/>
            <a:ext cx="137160" cy="1371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0200" y="1905000"/>
            <a:ext cx="73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N, 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35900" y="5334000"/>
            <a:ext cx="73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N, 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797300" y="647700"/>
            <a:ext cx="736600" cy="667375"/>
            <a:chOff x="3797300" y="647700"/>
            <a:chExt cx="736600" cy="667375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4062847" y="1205347"/>
              <a:ext cx="109728" cy="109728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97300" y="647700"/>
              <a:ext cx="73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6600"/>
                  </a:solidFill>
                </a:rPr>
                <a:t>N, 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757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2. Intersection Types</a:t>
            </a:r>
          </a:p>
        </p:txBody>
      </p:sp>
      <p:sp>
        <p:nvSpPr>
          <p:cNvPr id="18435" name="TextBox 2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29200" y="2743200"/>
            <a:ext cx="162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dirty="0"/>
              <a:t>Inverse B to A</a:t>
            </a:r>
          </a:p>
        </p:txBody>
      </p:sp>
      <p:sp>
        <p:nvSpPr>
          <p:cNvPr id="18437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6425" y="1209675"/>
            <a:ext cx="3570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/>
              <a:t>a. Distance-Distance Intersection</a:t>
            </a:r>
          </a:p>
        </p:txBody>
      </p:sp>
      <p:sp>
        <p:nvSpPr>
          <p:cNvPr id="18439" name="Rectangle 1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46163" y="1571625"/>
            <a:ext cx="25971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/>
              <a:t>Distance from A to C: d</a:t>
            </a:r>
            <a:r>
              <a:rPr lang="en-US" b="0" baseline="-25000"/>
              <a:t>AC</a:t>
            </a:r>
            <a:endParaRPr lang="en-US" b="0"/>
          </a:p>
          <a:p>
            <a:r>
              <a:rPr lang="en-US" b="0"/>
              <a:t>Distance from B to C: d</a:t>
            </a:r>
            <a:r>
              <a:rPr lang="en-US" b="0" baseline="-25000"/>
              <a:t>BC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8C770A6-7FE3-4A7C-9FB2-B0FC3194D7CD}"/>
              </a:ext>
            </a:extLst>
          </p:cNvPr>
          <p:cNvGrpSpPr/>
          <p:nvPr/>
        </p:nvGrpSpPr>
        <p:grpSpPr>
          <a:xfrm>
            <a:off x="1106424" y="2331720"/>
            <a:ext cx="3409950" cy="2535238"/>
            <a:chOff x="1106424" y="2331720"/>
            <a:chExt cx="3409950" cy="253523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1ACDD39-6CAB-4F53-A736-8C64E929C3C4}"/>
                </a:ext>
              </a:extLst>
            </p:cNvPr>
            <p:cNvGrpSpPr/>
            <p:nvPr/>
          </p:nvGrpSpPr>
          <p:grpSpPr>
            <a:xfrm>
              <a:off x="1106424" y="2331720"/>
              <a:ext cx="3409950" cy="2535238"/>
              <a:chOff x="1106424" y="2331720"/>
              <a:chExt cx="3409950" cy="2535238"/>
            </a:xfrm>
          </p:grpSpPr>
          <p:grpSp>
            <p:nvGrpSpPr>
              <p:cNvPr id="18436" name="Group 41"/>
              <p:cNvGrpSpPr>
                <a:grpSpLocks/>
              </p:cNvGrpSpPr>
              <p:nvPr/>
            </p:nvGrpSpPr>
            <p:grpSpPr bwMode="auto">
              <a:xfrm>
                <a:off x="1106424" y="2331720"/>
                <a:ext cx="3409950" cy="2535238"/>
                <a:chOff x="2603500" y="2095500"/>
                <a:chExt cx="3409951" cy="2535238"/>
              </a:xfrm>
            </p:grpSpPr>
            <p:sp>
              <p:nvSpPr>
                <p:cNvPr id="18441" name="Line 9"/>
                <p:cNvSpPr>
                  <a:spLocks noChangeShapeType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 flipV="1">
                  <a:off x="2805113" y="2259013"/>
                  <a:ext cx="2916238" cy="203358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arrow" w="lg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42" name="Line 10"/>
                <p:cNvSpPr>
                  <a:spLocks noChangeShapeType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 flipV="1">
                  <a:off x="2805113" y="2971800"/>
                  <a:ext cx="606425" cy="1320800"/>
                </a:xfrm>
                <a:prstGeom prst="line">
                  <a:avLst/>
                </a:prstGeom>
                <a:noFill/>
                <a:ln w="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43" name="Line 11"/>
                <p:cNvSpPr>
                  <a:spLocks noChangeShapeType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 flipV="1">
                  <a:off x="3413125" y="2259013"/>
                  <a:ext cx="2308225" cy="712788"/>
                </a:xfrm>
                <a:prstGeom prst="line">
                  <a:avLst/>
                </a:prstGeom>
                <a:noFill/>
                <a:ln w="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44" name="Rectangle 14"/>
                <p:cNvSpPr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2603500" y="4310063"/>
                  <a:ext cx="236538" cy="3206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b="0">
                      <a:solidFill>
                        <a:srgbClr val="000000"/>
                      </a:solidFill>
                    </a:rPr>
                    <a:t>A</a:t>
                  </a:r>
                  <a:endParaRPr lang="en-US"/>
                </a:p>
              </p:txBody>
            </p:sp>
            <p:sp>
              <p:nvSpPr>
                <p:cNvPr id="18445" name="Rectangle 15"/>
                <p:cNvSpPr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5776913" y="2095500"/>
                  <a:ext cx="236538" cy="3206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b="0">
                      <a:solidFill>
                        <a:srgbClr val="000000"/>
                      </a:solidFill>
                    </a:rPr>
                    <a:t>B</a:t>
                  </a:r>
                  <a:endParaRPr lang="en-US"/>
                </a:p>
              </p:txBody>
            </p:sp>
            <p:sp>
              <p:nvSpPr>
                <p:cNvPr id="18446" name="Rectangle 16"/>
                <p:cNvSpPr>
                  <a:spLocks noChangeArrowhead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3090863" y="2589213"/>
                  <a:ext cx="251672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b="0">
                      <a:solidFill>
                        <a:srgbClr val="FF0000"/>
                      </a:solidFill>
                    </a:rPr>
                    <a:t>C</a:t>
                  </a:r>
                  <a:r>
                    <a:rPr lang="en-US" b="0" baseline="-25000">
                      <a:solidFill>
                        <a:srgbClr val="FF0000"/>
                      </a:solidFill>
                    </a:rPr>
                    <a:t>1</a:t>
                  </a:r>
                  <a:endParaRPr lang="en-US" baseline="-25000"/>
                </a:p>
              </p:txBody>
            </p:sp>
            <p:sp>
              <p:nvSpPr>
                <p:cNvPr id="18447" name="Rectangle 17"/>
                <p:cNvSpPr>
                  <a:spLocks noChangeArrowheads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2667000" y="3509963"/>
                  <a:ext cx="34144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b="0">
                      <a:solidFill>
                        <a:srgbClr val="FF0000"/>
                      </a:solidFill>
                    </a:rPr>
                    <a:t>d</a:t>
                  </a:r>
                  <a:r>
                    <a:rPr lang="en-US" b="0" baseline="-25000">
                      <a:solidFill>
                        <a:srgbClr val="FF0000"/>
                      </a:solidFill>
                    </a:rPr>
                    <a:t>AC</a:t>
                  </a:r>
                  <a:endParaRPr lang="en-US" baseline="-25000"/>
                </a:p>
              </p:txBody>
            </p:sp>
          </p:grpSp>
          <p:sp>
            <p:nvSpPr>
              <p:cNvPr id="19" name="Rectangle 24">
                <a:extLst>
                  <a:ext uri="{FF2B5EF4-FFF2-40B4-BE49-F238E27FC236}">
                    <a16:creationId xmlns:a16="http://schemas.microsoft.com/office/drawing/2014/main" id="{D2509B84-332A-49A4-8892-A13BADC2F509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640981" y="2518190"/>
                <a:ext cx="342900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0" dirty="0" err="1">
                    <a:solidFill>
                      <a:srgbClr val="FF0000"/>
                    </a:solidFill>
                  </a:rPr>
                  <a:t>d</a:t>
                </a:r>
                <a:r>
                  <a:rPr lang="en-US" b="0" baseline="-25000" dirty="0" err="1">
                    <a:solidFill>
                      <a:srgbClr val="FF0000"/>
                    </a:solidFill>
                  </a:rPr>
                  <a:t>BC</a:t>
                </a:r>
                <a:endParaRPr lang="en-US" baseline="-25000" dirty="0"/>
              </a:p>
            </p:txBody>
          </p:sp>
        </p:grpSp>
        <p:sp>
          <p:nvSpPr>
            <p:cNvPr id="36" name="Rectangle 24">
              <a:extLst>
                <a:ext uri="{FF2B5EF4-FFF2-40B4-BE49-F238E27FC236}">
                  <a16:creationId xmlns:a16="http://schemas.microsoft.com/office/drawing/2014/main" id="{ADEC6397-0160-4087-8A9C-0EE9E00F2A2E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313958" y="3913602"/>
              <a:ext cx="9620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 dirty="0" err="1"/>
                <a:t>Dir</a:t>
              </a:r>
              <a:r>
                <a:rPr lang="en-US" b="0" baseline="-25000" dirty="0" err="1"/>
                <a:t>BA</a:t>
              </a:r>
              <a:r>
                <a:rPr lang="en-US" b="0" dirty="0"/>
                <a:t>, d</a:t>
              </a:r>
              <a:r>
                <a:rPr lang="en-US" b="0" baseline="-25000" dirty="0"/>
                <a:t>BA</a:t>
              </a:r>
              <a:endParaRPr lang="en-US" baseline="-250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895191" y="150607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Known: (N</a:t>
            </a:r>
            <a:r>
              <a:rPr lang="en-US" b="0" baseline="-25000" dirty="0"/>
              <a:t>A</a:t>
            </a:r>
            <a:r>
              <a:rPr lang="en-US" b="0" dirty="0"/>
              <a:t>,E</a:t>
            </a:r>
            <a:r>
              <a:rPr lang="en-US" b="0" baseline="-25000" dirty="0"/>
              <a:t>A</a:t>
            </a:r>
            <a:r>
              <a:rPr lang="en-US" b="0" dirty="0"/>
              <a:t>) (N</a:t>
            </a:r>
            <a:r>
              <a:rPr lang="en-US" b="0" baseline="-25000" dirty="0"/>
              <a:t>B</a:t>
            </a:r>
            <a:r>
              <a:rPr lang="en-US" b="0" dirty="0"/>
              <a:t>,E</a:t>
            </a:r>
            <a:r>
              <a:rPr lang="en-US" b="0" baseline="-25000" dirty="0"/>
              <a:t>B</a:t>
            </a:r>
            <a:r>
              <a:rPr lang="en-US" b="0" dirty="0"/>
              <a:t>)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757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2. Intersection Types</a:t>
            </a:r>
          </a:p>
        </p:txBody>
      </p:sp>
      <p:sp>
        <p:nvSpPr>
          <p:cNvPr id="19460" name="TextBox 2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29200" y="2743200"/>
            <a:ext cx="3897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dirty="0"/>
              <a:t>Inverse B to A</a:t>
            </a:r>
          </a:p>
          <a:p>
            <a:pPr eaLnBrk="1" hangingPunct="1"/>
            <a:r>
              <a:rPr lang="en-US" b="0" dirty="0"/>
              <a:t>Law of cosines to solve for Angle B</a:t>
            </a:r>
          </a:p>
        </p:txBody>
      </p:sp>
      <p:sp>
        <p:nvSpPr>
          <p:cNvPr id="19462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6425" y="1209675"/>
            <a:ext cx="3570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/>
              <a:t>a. Distance-Distance Intersection</a:t>
            </a:r>
          </a:p>
        </p:txBody>
      </p:sp>
      <p:sp>
        <p:nvSpPr>
          <p:cNvPr id="19463" name="Rectangle 1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46163" y="1571625"/>
            <a:ext cx="25971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/>
              <a:t>Distance from A to C: d</a:t>
            </a:r>
            <a:r>
              <a:rPr lang="en-US" b="0" baseline="-25000"/>
              <a:t>AC</a:t>
            </a:r>
            <a:endParaRPr lang="en-US" b="0"/>
          </a:p>
          <a:p>
            <a:r>
              <a:rPr lang="en-US" b="0"/>
              <a:t>Distance from B to C: d</a:t>
            </a:r>
            <a:r>
              <a:rPr lang="en-US" b="0" baseline="-25000"/>
              <a:t>BC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BEA5844-E2B5-4BDD-875A-7960A0308FD3}"/>
              </a:ext>
            </a:extLst>
          </p:cNvPr>
          <p:cNvGrpSpPr/>
          <p:nvPr/>
        </p:nvGrpSpPr>
        <p:grpSpPr>
          <a:xfrm>
            <a:off x="1106424" y="1808922"/>
            <a:ext cx="3798267" cy="3058910"/>
            <a:chOff x="2603500" y="1571828"/>
            <a:chExt cx="3798267" cy="3058910"/>
          </a:xfrm>
        </p:grpSpPr>
        <p:grpSp>
          <p:nvGrpSpPr>
            <p:cNvPr id="27" name="Group 41">
              <a:extLst>
                <a:ext uri="{FF2B5EF4-FFF2-40B4-BE49-F238E27FC236}">
                  <a16:creationId xmlns:a16="http://schemas.microsoft.com/office/drawing/2014/main" id="{C8F12044-22CD-4677-B841-1C7B7295FB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3500" y="2095500"/>
              <a:ext cx="3409950" cy="2535238"/>
              <a:chOff x="2603500" y="2095500"/>
              <a:chExt cx="3409951" cy="2535238"/>
            </a:xfrm>
          </p:grpSpPr>
          <p:sp>
            <p:nvSpPr>
              <p:cNvPr id="33" name="Line 9">
                <a:extLst>
                  <a:ext uri="{FF2B5EF4-FFF2-40B4-BE49-F238E27FC236}">
                    <a16:creationId xmlns:a16="http://schemas.microsoft.com/office/drawing/2014/main" id="{1D9E1BCF-24BC-4881-964E-ACE97B549904}"/>
                  </a:ext>
                </a:extLst>
              </p:cNvPr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2805113" y="2259013"/>
                <a:ext cx="2916238" cy="203358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0">
                <a:extLst>
                  <a:ext uri="{FF2B5EF4-FFF2-40B4-BE49-F238E27FC236}">
                    <a16:creationId xmlns:a16="http://schemas.microsoft.com/office/drawing/2014/main" id="{0FA7E42A-0E01-496C-A28D-89EA7F7EFFA3}"/>
                  </a:ext>
                </a:extLst>
              </p:cNvPr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805113" y="2971800"/>
                <a:ext cx="606425" cy="1320800"/>
              </a:xfrm>
              <a:prstGeom prst="line">
                <a:avLst/>
              </a:prstGeom>
              <a:noFill/>
              <a:ln w="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1">
                <a:extLst>
                  <a:ext uri="{FF2B5EF4-FFF2-40B4-BE49-F238E27FC236}">
                    <a16:creationId xmlns:a16="http://schemas.microsoft.com/office/drawing/2014/main" id="{C23AAEF7-D81B-40FB-905E-F5DB1E777626}"/>
                  </a:ext>
                </a:extLst>
              </p:cNvPr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 flipV="1">
                <a:off x="3413125" y="2259013"/>
                <a:ext cx="2308225" cy="712788"/>
              </a:xfrm>
              <a:prstGeom prst="line">
                <a:avLst/>
              </a:prstGeom>
              <a:noFill/>
              <a:ln w="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Rectangle 14">
                <a:extLst>
                  <a:ext uri="{FF2B5EF4-FFF2-40B4-BE49-F238E27FC236}">
                    <a16:creationId xmlns:a16="http://schemas.microsoft.com/office/drawing/2014/main" id="{6EFBB445-77D4-45CD-9F59-BE873D34B21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603500" y="4310063"/>
                <a:ext cx="236538" cy="320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0">
                    <a:solidFill>
                      <a:srgbClr val="000000"/>
                    </a:solidFill>
                  </a:rPr>
                  <a:t>A</a:t>
                </a:r>
                <a:endParaRPr lang="en-US"/>
              </a:p>
            </p:txBody>
          </p:sp>
          <p:sp>
            <p:nvSpPr>
              <p:cNvPr id="37" name="Rectangle 15">
                <a:extLst>
                  <a:ext uri="{FF2B5EF4-FFF2-40B4-BE49-F238E27FC236}">
                    <a16:creationId xmlns:a16="http://schemas.microsoft.com/office/drawing/2014/main" id="{2F6C62AE-FA01-42D3-80FD-AAFFD2A6A949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5776913" y="2095500"/>
                <a:ext cx="236538" cy="320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0">
                    <a:solidFill>
                      <a:srgbClr val="000000"/>
                    </a:solidFill>
                  </a:rPr>
                  <a:t>B</a:t>
                </a:r>
                <a:endParaRPr lang="en-US"/>
              </a:p>
            </p:txBody>
          </p:sp>
          <p:sp>
            <p:nvSpPr>
              <p:cNvPr id="38" name="Rectangle 16">
                <a:extLst>
                  <a:ext uri="{FF2B5EF4-FFF2-40B4-BE49-F238E27FC236}">
                    <a16:creationId xmlns:a16="http://schemas.microsoft.com/office/drawing/2014/main" id="{40F9AFEF-9135-4AEA-BC16-BD88B15D3F8C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090863" y="2589213"/>
                <a:ext cx="25167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0">
                    <a:solidFill>
                      <a:srgbClr val="FF0000"/>
                    </a:solidFill>
                  </a:rPr>
                  <a:t>C</a:t>
                </a:r>
                <a:r>
                  <a:rPr lang="en-US" b="0" baseline="-25000">
                    <a:solidFill>
                      <a:srgbClr val="FF0000"/>
                    </a:solidFill>
                  </a:rPr>
                  <a:t>1</a:t>
                </a:r>
                <a:endParaRPr lang="en-US" baseline="-25000"/>
              </a:p>
            </p:txBody>
          </p:sp>
          <p:sp>
            <p:nvSpPr>
              <p:cNvPr id="39" name="Rectangle 17">
                <a:extLst>
                  <a:ext uri="{FF2B5EF4-FFF2-40B4-BE49-F238E27FC236}">
                    <a16:creationId xmlns:a16="http://schemas.microsoft.com/office/drawing/2014/main" id="{939BB6AF-8D2A-4E0A-A7FF-D6D5E293D7C9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667000" y="3509963"/>
                <a:ext cx="3414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0">
                    <a:solidFill>
                      <a:srgbClr val="FF0000"/>
                    </a:solidFill>
                  </a:rPr>
                  <a:t>d</a:t>
                </a:r>
                <a:r>
                  <a:rPr lang="en-US" b="0" baseline="-25000">
                    <a:solidFill>
                      <a:srgbClr val="FF0000"/>
                    </a:solidFill>
                  </a:rPr>
                  <a:t>AC</a:t>
                </a:r>
                <a:endParaRPr lang="en-US" baseline="-25000"/>
              </a:p>
            </p:txBody>
          </p:sp>
        </p:grpSp>
        <p:sp>
          <p:nvSpPr>
            <p:cNvPr id="28" name="Rectangle 24">
              <a:extLst>
                <a:ext uri="{FF2B5EF4-FFF2-40B4-BE49-F238E27FC236}">
                  <a16:creationId xmlns:a16="http://schemas.microsoft.com/office/drawing/2014/main" id="{735F55B2-37F9-41A5-9E9D-74FDAE78766B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41788" y="2279650"/>
              <a:ext cx="3429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FF0000"/>
                  </a:solidFill>
                </a:rPr>
                <a:t>d</a:t>
              </a:r>
              <a:r>
                <a:rPr lang="en-US" b="0" baseline="-25000">
                  <a:solidFill>
                    <a:srgbClr val="FF0000"/>
                  </a:solidFill>
                </a:rPr>
                <a:t>BC</a:t>
              </a:r>
              <a:endParaRPr lang="en-US" baseline="-250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24397E3-DD5B-45F6-800C-D1AB152E34E5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814763" y="3675063"/>
              <a:ext cx="9620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/>
                <a:t>Dir</a:t>
              </a:r>
              <a:r>
                <a:rPr lang="en-US" b="0" baseline="-25000"/>
                <a:t>BA</a:t>
              </a:r>
              <a:r>
                <a:rPr lang="en-US" b="0"/>
                <a:t>, d</a:t>
              </a:r>
              <a:r>
                <a:rPr lang="en-US" b="0" baseline="-25000"/>
                <a:t>BA</a:t>
              </a:r>
              <a:endParaRPr lang="en-US" baseline="-2500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C816E7A-DE87-440C-96DD-C46A2A778617}"/>
                </a:ext>
              </a:extLst>
            </p:cNvPr>
            <p:cNvGrpSpPr/>
            <p:nvPr/>
          </p:nvGrpSpPr>
          <p:grpSpPr>
            <a:xfrm>
              <a:off x="5030167" y="1571828"/>
              <a:ext cx="1371600" cy="1371600"/>
              <a:chOff x="5030167" y="1571828"/>
              <a:chExt cx="1371600" cy="1371600"/>
            </a:xfrm>
          </p:grpSpPr>
          <p:sp>
            <p:nvSpPr>
              <p:cNvPr id="31" name="Arc 30">
                <a:extLst>
                  <a:ext uri="{FF2B5EF4-FFF2-40B4-BE49-F238E27FC236}">
                    <a16:creationId xmlns:a16="http://schemas.microsoft.com/office/drawing/2014/main" id="{86E75D96-A57C-4AD1-ADB2-762CF42756F4}"/>
                  </a:ext>
                </a:extLst>
              </p:cNvPr>
              <p:cNvSpPr/>
              <p:nvPr/>
            </p:nvSpPr>
            <p:spPr>
              <a:xfrm>
                <a:off x="5030167" y="1571828"/>
                <a:ext cx="1371600" cy="1371600"/>
              </a:xfrm>
              <a:prstGeom prst="arc">
                <a:avLst>
                  <a:gd name="adj1" fmla="val 9783655"/>
                  <a:gd name="adj2" fmla="val 11437182"/>
                </a:avLst>
              </a:prstGeom>
              <a:ln w="22225">
                <a:solidFill>
                  <a:srgbClr val="C00000"/>
                </a:solidFill>
                <a:headEnd type="arrow" w="sm" len="sm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c 31">
                <a:extLst>
                  <a:ext uri="{FF2B5EF4-FFF2-40B4-BE49-F238E27FC236}">
                    <a16:creationId xmlns:a16="http://schemas.microsoft.com/office/drawing/2014/main" id="{1F1D6E45-3A5A-4DB7-8793-BBE38B2C9AA7}"/>
                  </a:ext>
                </a:extLst>
              </p:cNvPr>
              <p:cNvSpPr/>
              <p:nvPr/>
            </p:nvSpPr>
            <p:spPr>
              <a:xfrm>
                <a:off x="5030167" y="1571828"/>
                <a:ext cx="1371600" cy="1371600"/>
              </a:xfrm>
              <a:prstGeom prst="arc">
                <a:avLst>
                  <a:gd name="adj1" fmla="val 7391646"/>
                  <a:gd name="adj2" fmla="val 8645870"/>
                </a:avLst>
              </a:prstGeom>
              <a:ln w="22225">
                <a:solidFill>
                  <a:srgbClr val="C00000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5895191" y="150607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Known: (N</a:t>
            </a:r>
            <a:r>
              <a:rPr lang="en-US" b="0" baseline="-25000" dirty="0"/>
              <a:t>A</a:t>
            </a:r>
            <a:r>
              <a:rPr lang="en-US" b="0" dirty="0"/>
              <a:t>,E</a:t>
            </a:r>
            <a:r>
              <a:rPr lang="en-US" b="0" baseline="-25000" dirty="0"/>
              <a:t>A</a:t>
            </a:r>
            <a:r>
              <a:rPr lang="en-US" b="0" dirty="0"/>
              <a:t>) (N</a:t>
            </a:r>
            <a:r>
              <a:rPr lang="en-US" b="0" baseline="-25000" dirty="0"/>
              <a:t>B</a:t>
            </a:r>
            <a:r>
              <a:rPr lang="en-US" b="0" dirty="0"/>
              <a:t>,E</a:t>
            </a:r>
            <a:r>
              <a:rPr lang="en-US" b="0" baseline="-25000" dirty="0"/>
              <a:t>B</a:t>
            </a:r>
            <a:r>
              <a:rPr lang="en-US" b="0" dirty="0"/>
              <a:t>)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757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2. Intersection Types</a:t>
            </a:r>
          </a:p>
        </p:txBody>
      </p:sp>
      <p:sp>
        <p:nvSpPr>
          <p:cNvPr id="2048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6425" y="1209675"/>
            <a:ext cx="3570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/>
              <a:t>a. Distance-Distance Intersection</a:t>
            </a:r>
          </a:p>
        </p:txBody>
      </p:sp>
      <p:sp>
        <p:nvSpPr>
          <p:cNvPr id="20485" name="TextBox 1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29200" y="2743200"/>
            <a:ext cx="38973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dirty="0"/>
              <a:t>Inverse B to A</a:t>
            </a:r>
          </a:p>
          <a:p>
            <a:pPr eaLnBrk="1" hangingPunct="1"/>
            <a:r>
              <a:rPr lang="en-US" b="0" dirty="0"/>
              <a:t>Law of cosines to solve for Angle B</a:t>
            </a:r>
          </a:p>
          <a:p>
            <a:pPr eaLnBrk="1" hangingPunct="1"/>
            <a:r>
              <a:rPr lang="en-US" b="0" dirty="0"/>
              <a:t>Use </a:t>
            </a:r>
            <a:r>
              <a:rPr lang="en-US" b="0" dirty="0" err="1"/>
              <a:t>Dir</a:t>
            </a:r>
            <a:r>
              <a:rPr lang="en-US" b="0" baseline="-25000" dirty="0" err="1"/>
              <a:t>BA</a:t>
            </a:r>
            <a:r>
              <a:rPr lang="en-US" b="0" dirty="0"/>
              <a:t> and Angle B to get </a:t>
            </a:r>
            <a:r>
              <a:rPr lang="en-US" b="0" dirty="0" err="1"/>
              <a:t>Dir</a:t>
            </a:r>
            <a:r>
              <a:rPr lang="en-US" b="0" baseline="-25000" dirty="0" err="1"/>
              <a:t>BC</a:t>
            </a:r>
            <a:endParaRPr lang="en-US" b="0" baseline="-25000" dirty="0"/>
          </a:p>
        </p:txBody>
      </p:sp>
      <p:sp>
        <p:nvSpPr>
          <p:cNvPr id="20487" name="Rectangle 1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46163" y="1571625"/>
            <a:ext cx="25971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/>
              <a:t>Distance from A to C: d</a:t>
            </a:r>
            <a:r>
              <a:rPr lang="en-US" b="0" baseline="-25000"/>
              <a:t>AC</a:t>
            </a:r>
            <a:endParaRPr lang="en-US" b="0"/>
          </a:p>
          <a:p>
            <a:r>
              <a:rPr lang="en-US" b="0"/>
              <a:t>Distance from B to C: d</a:t>
            </a:r>
            <a:r>
              <a:rPr lang="en-US" b="0" baseline="-25000"/>
              <a:t>BC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3CB703-7C4B-4581-B285-0B9A6E832F96}"/>
              </a:ext>
            </a:extLst>
          </p:cNvPr>
          <p:cNvGrpSpPr/>
          <p:nvPr/>
        </p:nvGrpSpPr>
        <p:grpSpPr>
          <a:xfrm>
            <a:off x="1106424" y="1810512"/>
            <a:ext cx="3798267" cy="3058910"/>
            <a:chOff x="2603500" y="1571828"/>
            <a:chExt cx="3798267" cy="3058910"/>
          </a:xfrm>
        </p:grpSpPr>
        <p:grpSp>
          <p:nvGrpSpPr>
            <p:cNvPr id="20483" name="Group 41"/>
            <p:cNvGrpSpPr>
              <a:grpSpLocks/>
            </p:cNvGrpSpPr>
            <p:nvPr/>
          </p:nvGrpSpPr>
          <p:grpSpPr bwMode="auto">
            <a:xfrm>
              <a:off x="2603500" y="2095500"/>
              <a:ext cx="3409950" cy="2535238"/>
              <a:chOff x="2603500" y="2095500"/>
              <a:chExt cx="3409951" cy="2535238"/>
            </a:xfrm>
          </p:grpSpPr>
          <p:sp>
            <p:nvSpPr>
              <p:cNvPr id="20491" name="Line 9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 flipV="1">
                <a:off x="2805113" y="2259013"/>
                <a:ext cx="2916238" cy="203358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2" name="Line 10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2805113" y="2971800"/>
                <a:ext cx="606425" cy="1320800"/>
              </a:xfrm>
              <a:prstGeom prst="line">
                <a:avLst/>
              </a:prstGeom>
              <a:noFill/>
              <a:ln w="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3" name="Line 11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 flipV="1">
                <a:off x="3413125" y="2259013"/>
                <a:ext cx="2308225" cy="7127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4" name="Rectangle 14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603500" y="4310063"/>
                <a:ext cx="236538" cy="320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0">
                    <a:solidFill>
                      <a:srgbClr val="000000"/>
                    </a:solidFill>
                  </a:rPr>
                  <a:t>A</a:t>
                </a:r>
                <a:endParaRPr lang="en-US"/>
              </a:p>
            </p:txBody>
          </p:sp>
          <p:sp>
            <p:nvSpPr>
              <p:cNvPr id="20495" name="Rectangle 15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5776913" y="2095500"/>
                <a:ext cx="236538" cy="320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0">
                    <a:solidFill>
                      <a:srgbClr val="000000"/>
                    </a:solidFill>
                  </a:rPr>
                  <a:t>B</a:t>
                </a:r>
                <a:endParaRPr lang="en-US"/>
              </a:p>
            </p:txBody>
          </p:sp>
          <p:sp>
            <p:nvSpPr>
              <p:cNvPr id="20496" name="Rectangle 16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090863" y="2589213"/>
                <a:ext cx="25167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0">
                    <a:solidFill>
                      <a:srgbClr val="FF0000"/>
                    </a:solidFill>
                  </a:rPr>
                  <a:t>C</a:t>
                </a:r>
                <a:r>
                  <a:rPr lang="en-US" b="0" baseline="-25000">
                    <a:solidFill>
                      <a:srgbClr val="FF0000"/>
                    </a:solidFill>
                  </a:rPr>
                  <a:t>1</a:t>
                </a:r>
                <a:endParaRPr lang="en-US" baseline="-25000"/>
              </a:p>
            </p:txBody>
          </p:sp>
          <p:sp>
            <p:nvSpPr>
              <p:cNvPr id="20497" name="Rectangle 17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667000" y="3509963"/>
                <a:ext cx="3414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0">
                    <a:solidFill>
                      <a:srgbClr val="FF0000"/>
                    </a:solidFill>
                  </a:rPr>
                  <a:t>d</a:t>
                </a:r>
                <a:r>
                  <a:rPr lang="en-US" b="0" baseline="-25000">
                    <a:solidFill>
                      <a:srgbClr val="FF0000"/>
                    </a:solidFill>
                  </a:rPr>
                  <a:t>AC</a:t>
                </a:r>
                <a:endParaRPr lang="en-US" baseline="-25000"/>
              </a:p>
            </p:txBody>
          </p:sp>
        </p:grpSp>
        <p:sp>
          <p:nvSpPr>
            <p:cNvPr id="20488" name="Rectangle 2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41788" y="2279650"/>
              <a:ext cx="3429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FF0000"/>
                  </a:solidFill>
                </a:rPr>
                <a:t>d</a:t>
              </a:r>
              <a:r>
                <a:rPr lang="en-US" b="0" baseline="-25000">
                  <a:solidFill>
                    <a:srgbClr val="FF0000"/>
                  </a:solidFill>
                </a:rPr>
                <a:t>BC</a:t>
              </a:r>
              <a:endParaRPr lang="en-US" baseline="-25000"/>
            </a:p>
          </p:txBody>
        </p:sp>
        <p:sp>
          <p:nvSpPr>
            <p:cNvPr id="20489" name="Rectangle 2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529013" y="2281238"/>
              <a:ext cx="5715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FF0000"/>
                  </a:solidFill>
                </a:rPr>
                <a:t>Dir</a:t>
              </a:r>
              <a:r>
                <a:rPr lang="en-US" b="0" baseline="-25000">
                  <a:solidFill>
                    <a:srgbClr val="FF0000"/>
                  </a:solidFill>
                </a:rPr>
                <a:t>BC</a:t>
              </a:r>
              <a:r>
                <a:rPr lang="en-US" b="0">
                  <a:solidFill>
                    <a:srgbClr val="FF0000"/>
                  </a:solidFill>
                </a:rPr>
                <a:t>,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490" name="Rectangle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814763" y="3675063"/>
              <a:ext cx="9620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/>
                <a:t>Dir</a:t>
              </a:r>
              <a:r>
                <a:rPr lang="en-US" b="0" baseline="-25000"/>
                <a:t>BA</a:t>
              </a:r>
              <a:r>
                <a:rPr lang="en-US" b="0"/>
                <a:t>, d</a:t>
              </a:r>
              <a:r>
                <a:rPr lang="en-US" b="0" baseline="-25000"/>
                <a:t>BA</a:t>
              </a:r>
              <a:endParaRPr lang="en-US" baseline="-2500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45A0873-11BB-488B-8C83-37E2C20C85A4}"/>
                </a:ext>
              </a:extLst>
            </p:cNvPr>
            <p:cNvGrpSpPr/>
            <p:nvPr/>
          </p:nvGrpSpPr>
          <p:grpSpPr>
            <a:xfrm>
              <a:off x="5030167" y="1571828"/>
              <a:ext cx="1371600" cy="1371600"/>
              <a:chOff x="5030167" y="1571828"/>
              <a:chExt cx="1371600" cy="1371600"/>
            </a:xfrm>
          </p:grpSpPr>
          <p:sp>
            <p:nvSpPr>
              <p:cNvPr id="19" name="Arc 18">
                <a:extLst>
                  <a:ext uri="{FF2B5EF4-FFF2-40B4-BE49-F238E27FC236}">
                    <a16:creationId xmlns:a16="http://schemas.microsoft.com/office/drawing/2014/main" id="{D9FACCFF-AC99-4B8E-91C0-816934CE953A}"/>
                  </a:ext>
                </a:extLst>
              </p:cNvPr>
              <p:cNvSpPr/>
              <p:nvPr/>
            </p:nvSpPr>
            <p:spPr>
              <a:xfrm>
                <a:off x="5030167" y="1571828"/>
                <a:ext cx="1371600" cy="1371600"/>
              </a:xfrm>
              <a:prstGeom prst="arc">
                <a:avLst>
                  <a:gd name="adj1" fmla="val 9783655"/>
                  <a:gd name="adj2" fmla="val 11437182"/>
                </a:avLst>
              </a:prstGeom>
              <a:ln w="6350">
                <a:solidFill>
                  <a:srgbClr val="C00000"/>
                </a:solidFill>
                <a:headEnd type="arrow" w="sm" len="sm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id="{7E5D975C-2528-4F2E-890F-BFE7C5AA03EC}"/>
                  </a:ext>
                </a:extLst>
              </p:cNvPr>
              <p:cNvSpPr/>
              <p:nvPr/>
            </p:nvSpPr>
            <p:spPr>
              <a:xfrm>
                <a:off x="5030167" y="1571828"/>
                <a:ext cx="1371600" cy="1371600"/>
              </a:xfrm>
              <a:prstGeom prst="arc">
                <a:avLst>
                  <a:gd name="adj1" fmla="val 7391646"/>
                  <a:gd name="adj2" fmla="val 8645870"/>
                </a:avLst>
              </a:prstGeom>
              <a:ln w="6350">
                <a:solidFill>
                  <a:srgbClr val="C00000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4FDC39-EDB3-4B8F-9F48-559B0519A774}"/>
              </a:ext>
            </a:extLst>
          </p:cNvPr>
          <p:cNvGrpSpPr/>
          <p:nvPr/>
        </p:nvGrpSpPr>
        <p:grpSpPr>
          <a:xfrm>
            <a:off x="3764722" y="1828800"/>
            <a:ext cx="1396393" cy="1302026"/>
            <a:chOff x="3764722" y="1828800"/>
            <a:chExt cx="1396393" cy="1302026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66C916A-1AE9-40E3-9179-33994A7C7E4E}"/>
                </a:ext>
              </a:extLst>
            </p:cNvPr>
            <p:cNvCxnSpPr/>
            <p:nvPr/>
          </p:nvCxnSpPr>
          <p:spPr>
            <a:xfrm flipV="1">
              <a:off x="4211983" y="1828800"/>
              <a:ext cx="0" cy="1302026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51885BAD-0DE1-496A-91B8-0C690F8799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64722" y="2136913"/>
              <a:ext cx="914400" cy="914400"/>
            </a:xfrm>
            <a:prstGeom prst="arc">
              <a:avLst>
                <a:gd name="adj1" fmla="val 16200000"/>
                <a:gd name="adj2" fmla="val 10507274"/>
              </a:avLst>
            </a:prstGeom>
            <a:ln w="22225">
              <a:solidFill>
                <a:srgbClr val="C00000"/>
              </a:solidFill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114">
              <a:extLst>
                <a:ext uri="{FF2B5EF4-FFF2-40B4-BE49-F238E27FC236}">
                  <a16:creationId xmlns:a16="http://schemas.microsoft.com/office/drawing/2014/main" id="{85DFDF41-6782-46BD-939B-392AED4D8DF4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652963" y="1975333"/>
              <a:ext cx="50815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 dirty="0" err="1">
                  <a:solidFill>
                    <a:srgbClr val="C00000"/>
                  </a:solidFill>
                </a:rPr>
                <a:t>Dir</a:t>
              </a:r>
              <a:r>
                <a:rPr lang="en-US" b="0" baseline="-25000" dirty="0" err="1">
                  <a:solidFill>
                    <a:srgbClr val="C00000"/>
                  </a:solidFill>
                </a:rPr>
                <a:t>BC</a:t>
              </a:r>
              <a:endParaRPr lang="en-US" baseline="-25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895191" y="150607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Known: (N</a:t>
            </a:r>
            <a:r>
              <a:rPr lang="en-US" b="0" baseline="-25000" dirty="0"/>
              <a:t>A</a:t>
            </a:r>
            <a:r>
              <a:rPr lang="en-US" b="0" dirty="0"/>
              <a:t>,E</a:t>
            </a:r>
            <a:r>
              <a:rPr lang="en-US" b="0" baseline="-25000" dirty="0"/>
              <a:t>A</a:t>
            </a:r>
            <a:r>
              <a:rPr lang="en-US" b="0" dirty="0"/>
              <a:t>) (N</a:t>
            </a:r>
            <a:r>
              <a:rPr lang="en-US" b="0" baseline="-25000" dirty="0"/>
              <a:t>B</a:t>
            </a:r>
            <a:r>
              <a:rPr lang="en-US" b="0" dirty="0"/>
              <a:t>,E</a:t>
            </a:r>
            <a:r>
              <a:rPr lang="en-US" b="0" baseline="-25000" dirty="0"/>
              <a:t>B</a:t>
            </a:r>
            <a:r>
              <a:rPr lang="en-US" b="0" dirty="0"/>
              <a:t>)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757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2. Intersection Types</a:t>
            </a:r>
          </a:p>
        </p:txBody>
      </p:sp>
      <p:sp>
        <p:nvSpPr>
          <p:cNvPr id="2150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6425" y="1209675"/>
            <a:ext cx="3570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/>
              <a:t>a. Distance-Distance Intersection</a:t>
            </a:r>
          </a:p>
        </p:txBody>
      </p:sp>
      <p:sp>
        <p:nvSpPr>
          <p:cNvPr id="21510" name="TextBox 1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29200" y="2743200"/>
            <a:ext cx="38973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dirty="0"/>
              <a:t>Inverse B to A</a:t>
            </a:r>
          </a:p>
          <a:p>
            <a:pPr eaLnBrk="1" hangingPunct="1"/>
            <a:r>
              <a:rPr lang="en-US" b="0" dirty="0"/>
              <a:t>Law of cosines to solve for Angle B</a:t>
            </a:r>
          </a:p>
          <a:p>
            <a:pPr eaLnBrk="1" hangingPunct="1"/>
            <a:r>
              <a:rPr lang="en-US" b="0" dirty="0"/>
              <a:t>Use </a:t>
            </a:r>
            <a:r>
              <a:rPr lang="en-US" b="0" dirty="0" err="1"/>
              <a:t>Dir</a:t>
            </a:r>
            <a:r>
              <a:rPr lang="en-US" b="0" baseline="-25000" dirty="0" err="1"/>
              <a:t>BA</a:t>
            </a:r>
            <a:r>
              <a:rPr lang="en-US" b="0" dirty="0"/>
              <a:t> and Angle B to get </a:t>
            </a:r>
            <a:r>
              <a:rPr lang="en-US" b="0" dirty="0" err="1"/>
              <a:t>Dir</a:t>
            </a:r>
            <a:r>
              <a:rPr lang="en-US" b="0" baseline="-25000" dirty="0" err="1"/>
              <a:t>BC</a:t>
            </a:r>
            <a:endParaRPr lang="en-US" b="0" baseline="-25000" dirty="0"/>
          </a:p>
          <a:p>
            <a:pPr eaLnBrk="1" hangingPunct="1"/>
            <a:r>
              <a:rPr lang="en-US" b="0" dirty="0"/>
              <a:t>Forward comp from B to get C</a:t>
            </a:r>
          </a:p>
        </p:txBody>
      </p:sp>
      <p:sp>
        <p:nvSpPr>
          <p:cNvPr id="21511" name="Rectangle 1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46163" y="1571625"/>
            <a:ext cx="25971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/>
              <a:t>Distance from A to C: d</a:t>
            </a:r>
            <a:r>
              <a:rPr lang="en-US" b="0" baseline="-25000"/>
              <a:t>AC</a:t>
            </a:r>
            <a:endParaRPr lang="en-US" b="0"/>
          </a:p>
          <a:p>
            <a:r>
              <a:rPr lang="en-US" b="0"/>
              <a:t>Distance from B to C: d</a:t>
            </a:r>
            <a:r>
              <a:rPr lang="en-US" b="0" baseline="-25000"/>
              <a:t>BC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0BD9DD-96BD-4FCD-8F18-70FBCCDA4663}"/>
              </a:ext>
            </a:extLst>
          </p:cNvPr>
          <p:cNvGrpSpPr/>
          <p:nvPr/>
        </p:nvGrpSpPr>
        <p:grpSpPr>
          <a:xfrm>
            <a:off x="1106424" y="1810512"/>
            <a:ext cx="3798267" cy="3058910"/>
            <a:chOff x="2603500" y="1571828"/>
            <a:chExt cx="3798267" cy="3058910"/>
          </a:xfrm>
        </p:grpSpPr>
        <p:grpSp>
          <p:nvGrpSpPr>
            <p:cNvPr id="21508" name="Group 41"/>
            <p:cNvGrpSpPr>
              <a:grpSpLocks/>
            </p:cNvGrpSpPr>
            <p:nvPr/>
          </p:nvGrpSpPr>
          <p:grpSpPr bwMode="auto">
            <a:xfrm>
              <a:off x="2603500" y="2095500"/>
              <a:ext cx="3409950" cy="2535238"/>
              <a:chOff x="2603500" y="2095500"/>
              <a:chExt cx="3409951" cy="2535238"/>
            </a:xfrm>
          </p:grpSpPr>
          <p:sp>
            <p:nvSpPr>
              <p:cNvPr id="21515" name="Line 9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 flipV="1">
                <a:off x="2805113" y="2259013"/>
                <a:ext cx="2916238" cy="203358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6" name="Line 10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2805113" y="2971800"/>
                <a:ext cx="606425" cy="1320800"/>
              </a:xfrm>
              <a:prstGeom prst="line">
                <a:avLst/>
              </a:prstGeom>
              <a:noFill/>
              <a:ln w="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7" name="Line 11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 flipV="1">
                <a:off x="3413125" y="2259013"/>
                <a:ext cx="2308225" cy="7127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arrow"/>
                <a:tailEnd type="non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8" name="Rectangle 14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603500" y="4310063"/>
                <a:ext cx="236538" cy="320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0">
                    <a:solidFill>
                      <a:srgbClr val="000000"/>
                    </a:solidFill>
                  </a:rPr>
                  <a:t>A</a:t>
                </a:r>
                <a:endParaRPr lang="en-US"/>
              </a:p>
            </p:txBody>
          </p:sp>
          <p:sp>
            <p:nvSpPr>
              <p:cNvPr id="21519" name="Rectangle 15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5776913" y="2095500"/>
                <a:ext cx="236538" cy="320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0">
                    <a:solidFill>
                      <a:srgbClr val="000000"/>
                    </a:solidFill>
                  </a:rPr>
                  <a:t>B</a:t>
                </a:r>
                <a:endParaRPr lang="en-US"/>
              </a:p>
            </p:txBody>
          </p:sp>
          <p:sp>
            <p:nvSpPr>
              <p:cNvPr id="21520" name="Rectangle 16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090863" y="2589213"/>
                <a:ext cx="25167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C</a:t>
                </a:r>
                <a:r>
                  <a:rPr lang="en-US" baseline="-25000">
                    <a:solidFill>
                      <a:srgbClr val="FF0000"/>
                    </a:solidFill>
                  </a:rPr>
                  <a:t>1</a:t>
                </a:r>
                <a:endParaRPr lang="en-US" baseline="-25000"/>
              </a:p>
            </p:txBody>
          </p:sp>
          <p:sp>
            <p:nvSpPr>
              <p:cNvPr id="21521" name="Rectangle 17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667000" y="3509963"/>
                <a:ext cx="3414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0">
                    <a:solidFill>
                      <a:srgbClr val="FF0000"/>
                    </a:solidFill>
                  </a:rPr>
                  <a:t>d</a:t>
                </a:r>
                <a:r>
                  <a:rPr lang="en-US" b="0" baseline="-25000">
                    <a:solidFill>
                      <a:srgbClr val="FF0000"/>
                    </a:solidFill>
                  </a:rPr>
                  <a:t>AC</a:t>
                </a:r>
                <a:endParaRPr lang="en-US" baseline="-25000"/>
              </a:p>
            </p:txBody>
          </p:sp>
        </p:grpSp>
        <p:sp>
          <p:nvSpPr>
            <p:cNvPr id="21512" name="Rectangle 2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41788" y="2279650"/>
              <a:ext cx="3429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FF0000"/>
                  </a:solidFill>
                </a:rPr>
                <a:t>d</a:t>
              </a:r>
              <a:r>
                <a:rPr lang="en-US" b="0" baseline="-25000">
                  <a:solidFill>
                    <a:srgbClr val="FF0000"/>
                  </a:solidFill>
                </a:rPr>
                <a:t>BC</a:t>
              </a:r>
              <a:endParaRPr lang="en-US" baseline="-25000"/>
            </a:p>
          </p:txBody>
        </p:sp>
        <p:sp>
          <p:nvSpPr>
            <p:cNvPr id="21513" name="Rectangle 2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529013" y="2281238"/>
              <a:ext cx="5715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FF0000"/>
                  </a:solidFill>
                </a:rPr>
                <a:t>Dir</a:t>
              </a:r>
              <a:r>
                <a:rPr lang="en-US" b="0" baseline="-25000">
                  <a:solidFill>
                    <a:srgbClr val="FF0000"/>
                  </a:solidFill>
                </a:rPr>
                <a:t>BC</a:t>
              </a:r>
              <a:r>
                <a:rPr lang="en-US" b="0">
                  <a:solidFill>
                    <a:srgbClr val="FF0000"/>
                  </a:solidFill>
                </a:rPr>
                <a:t>,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514" name="Rectangle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814763" y="3675063"/>
              <a:ext cx="9620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/>
                <a:t>Dir</a:t>
              </a:r>
              <a:r>
                <a:rPr lang="en-US" b="0" baseline="-25000"/>
                <a:t>BA</a:t>
              </a:r>
              <a:r>
                <a:rPr lang="en-US" b="0"/>
                <a:t>, d</a:t>
              </a:r>
              <a:r>
                <a:rPr lang="en-US" b="0" baseline="-25000"/>
                <a:t>BA</a:t>
              </a:r>
              <a:endParaRPr lang="en-US" baseline="-2500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154782E-C51A-4195-96E3-9507D2FCBCDD}"/>
                </a:ext>
              </a:extLst>
            </p:cNvPr>
            <p:cNvGrpSpPr/>
            <p:nvPr/>
          </p:nvGrpSpPr>
          <p:grpSpPr>
            <a:xfrm>
              <a:off x="5030167" y="1571828"/>
              <a:ext cx="1371600" cy="1371600"/>
              <a:chOff x="5030167" y="1571828"/>
              <a:chExt cx="1371600" cy="1371600"/>
            </a:xfrm>
          </p:grpSpPr>
          <p:sp>
            <p:nvSpPr>
              <p:cNvPr id="19" name="Arc 18">
                <a:extLst>
                  <a:ext uri="{FF2B5EF4-FFF2-40B4-BE49-F238E27FC236}">
                    <a16:creationId xmlns:a16="http://schemas.microsoft.com/office/drawing/2014/main" id="{25385880-F9C8-4BE7-8B0D-04DB2615BB35}"/>
                  </a:ext>
                </a:extLst>
              </p:cNvPr>
              <p:cNvSpPr/>
              <p:nvPr/>
            </p:nvSpPr>
            <p:spPr>
              <a:xfrm>
                <a:off x="5030167" y="1571828"/>
                <a:ext cx="1371600" cy="1371600"/>
              </a:xfrm>
              <a:prstGeom prst="arc">
                <a:avLst>
                  <a:gd name="adj1" fmla="val 9783655"/>
                  <a:gd name="adj2" fmla="val 11437182"/>
                </a:avLst>
              </a:prstGeom>
              <a:ln w="6350">
                <a:solidFill>
                  <a:srgbClr val="C00000"/>
                </a:solidFill>
                <a:headEnd type="arrow" w="sm" len="sm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id="{589902BD-3234-4DFA-B043-CF32BC731D4C}"/>
                  </a:ext>
                </a:extLst>
              </p:cNvPr>
              <p:cNvSpPr/>
              <p:nvPr/>
            </p:nvSpPr>
            <p:spPr>
              <a:xfrm>
                <a:off x="5030167" y="1571828"/>
                <a:ext cx="1371600" cy="1371600"/>
              </a:xfrm>
              <a:prstGeom prst="arc">
                <a:avLst>
                  <a:gd name="adj1" fmla="val 7391646"/>
                  <a:gd name="adj2" fmla="val 8645870"/>
                </a:avLst>
              </a:prstGeom>
              <a:ln w="6350">
                <a:solidFill>
                  <a:srgbClr val="C00000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70CEA3D-5291-42E9-8249-964C044E01F6}"/>
              </a:ext>
            </a:extLst>
          </p:cNvPr>
          <p:cNvGrpSpPr/>
          <p:nvPr/>
        </p:nvGrpSpPr>
        <p:grpSpPr>
          <a:xfrm>
            <a:off x="3764722" y="1828800"/>
            <a:ext cx="1396393" cy="1302026"/>
            <a:chOff x="3764722" y="1828800"/>
            <a:chExt cx="1396393" cy="1302026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38751D0-D04A-4A5E-80A4-A5FA09FF6345}"/>
                </a:ext>
              </a:extLst>
            </p:cNvPr>
            <p:cNvCxnSpPr/>
            <p:nvPr/>
          </p:nvCxnSpPr>
          <p:spPr>
            <a:xfrm flipV="1">
              <a:off x="4211983" y="1828800"/>
              <a:ext cx="0" cy="1302026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A05BAE64-941E-49E3-81B3-61BEFA886F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64722" y="2136913"/>
              <a:ext cx="914400" cy="914400"/>
            </a:xfrm>
            <a:prstGeom prst="arc">
              <a:avLst>
                <a:gd name="adj1" fmla="val 16200000"/>
                <a:gd name="adj2" fmla="val 10507274"/>
              </a:avLst>
            </a:prstGeom>
            <a:ln w="6350">
              <a:solidFill>
                <a:srgbClr val="C00000"/>
              </a:solidFill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114">
              <a:extLst>
                <a:ext uri="{FF2B5EF4-FFF2-40B4-BE49-F238E27FC236}">
                  <a16:creationId xmlns:a16="http://schemas.microsoft.com/office/drawing/2014/main" id="{EE612237-66BB-475E-8A2C-CF22D7718735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652963" y="1975333"/>
              <a:ext cx="50815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 dirty="0" err="1">
                  <a:solidFill>
                    <a:srgbClr val="C00000"/>
                  </a:solidFill>
                </a:rPr>
                <a:t>Dir</a:t>
              </a:r>
              <a:r>
                <a:rPr lang="en-US" b="0" baseline="-25000" dirty="0" err="1">
                  <a:solidFill>
                    <a:srgbClr val="C00000"/>
                  </a:solidFill>
                </a:rPr>
                <a:t>BC</a:t>
              </a:r>
              <a:endParaRPr lang="en-US" baseline="-25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895191" y="150607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Known: (N</a:t>
            </a:r>
            <a:r>
              <a:rPr lang="en-US" b="0" baseline="-25000" dirty="0"/>
              <a:t>A</a:t>
            </a:r>
            <a:r>
              <a:rPr lang="en-US" b="0" dirty="0"/>
              <a:t>,E</a:t>
            </a:r>
            <a:r>
              <a:rPr lang="en-US" b="0" baseline="-25000" dirty="0"/>
              <a:t>A</a:t>
            </a:r>
            <a:r>
              <a:rPr lang="en-US" b="0" dirty="0"/>
              <a:t>) (N</a:t>
            </a:r>
            <a:r>
              <a:rPr lang="en-US" b="0" baseline="-25000" dirty="0"/>
              <a:t>B</a:t>
            </a:r>
            <a:r>
              <a:rPr lang="en-US" b="0" dirty="0"/>
              <a:t>,E</a:t>
            </a:r>
            <a:r>
              <a:rPr lang="en-US" b="0" baseline="-25000" dirty="0"/>
              <a:t>B</a:t>
            </a:r>
            <a:r>
              <a:rPr lang="en-US" b="0" dirty="0"/>
              <a:t>)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1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757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2. Intersection Types</a:t>
            </a:r>
          </a:p>
        </p:txBody>
      </p:sp>
      <p:sp>
        <p:nvSpPr>
          <p:cNvPr id="2253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6425" y="1209675"/>
            <a:ext cx="3570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/>
              <a:t>a. Distance-Distance Intersection</a:t>
            </a:r>
          </a:p>
        </p:txBody>
      </p:sp>
      <p:sp>
        <p:nvSpPr>
          <p:cNvPr id="22535" name="Rectangle 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46163" y="1571625"/>
            <a:ext cx="25971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/>
              <a:t>Distance from A to C: d</a:t>
            </a:r>
            <a:r>
              <a:rPr lang="en-US" b="0" baseline="-25000"/>
              <a:t>AC</a:t>
            </a:r>
            <a:endParaRPr lang="en-US" b="0"/>
          </a:p>
          <a:p>
            <a:r>
              <a:rPr lang="en-US" b="0"/>
              <a:t>Distance from B to C: d</a:t>
            </a:r>
            <a:r>
              <a:rPr lang="en-US" b="0" baseline="-25000"/>
              <a:t>BC</a:t>
            </a:r>
          </a:p>
        </p:txBody>
      </p:sp>
      <p:sp>
        <p:nvSpPr>
          <p:cNvPr id="22539" name="TextBox 1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29200" y="2743200"/>
            <a:ext cx="38973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dirty="0"/>
              <a:t>Inverse B to A</a:t>
            </a:r>
          </a:p>
          <a:p>
            <a:pPr eaLnBrk="1" hangingPunct="1"/>
            <a:r>
              <a:rPr lang="en-US" b="0" dirty="0"/>
              <a:t>Law of cosines to solve for Angle B</a:t>
            </a:r>
          </a:p>
          <a:p>
            <a:pPr eaLnBrk="1" hangingPunct="1"/>
            <a:r>
              <a:rPr lang="en-US" b="0" dirty="0"/>
              <a:t>Use </a:t>
            </a:r>
            <a:r>
              <a:rPr lang="en-US" b="0" dirty="0" err="1"/>
              <a:t>Dir</a:t>
            </a:r>
            <a:r>
              <a:rPr lang="en-US" b="0" baseline="-25000" dirty="0" err="1"/>
              <a:t>BA</a:t>
            </a:r>
            <a:r>
              <a:rPr lang="en-US" b="0" dirty="0"/>
              <a:t> and Angle B to get </a:t>
            </a:r>
            <a:r>
              <a:rPr lang="en-US" b="0" dirty="0" err="1"/>
              <a:t>Dir</a:t>
            </a:r>
            <a:r>
              <a:rPr lang="en-US" b="0" baseline="-25000" dirty="0" err="1"/>
              <a:t>BC</a:t>
            </a:r>
            <a:endParaRPr lang="en-US" b="0" baseline="-25000" dirty="0"/>
          </a:p>
          <a:p>
            <a:pPr eaLnBrk="1" hangingPunct="1"/>
            <a:r>
              <a:rPr lang="en-US" b="0" dirty="0"/>
              <a:t>Forward comp from B to get C</a:t>
            </a:r>
          </a:p>
          <a:p>
            <a:pPr eaLnBrk="1" hangingPunct="1"/>
            <a:endParaRPr lang="en-US" b="0" dirty="0"/>
          </a:p>
          <a:p>
            <a:pPr eaLnBrk="1" hangingPunct="1"/>
            <a:r>
              <a:rPr lang="en-US" b="0" i="1" dirty="0"/>
              <a:t>Math Check(s)?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055AA5-DCBB-4BCB-9AAB-98A39D22A199}"/>
              </a:ext>
            </a:extLst>
          </p:cNvPr>
          <p:cNvGrpSpPr/>
          <p:nvPr/>
        </p:nvGrpSpPr>
        <p:grpSpPr>
          <a:xfrm>
            <a:off x="1106424" y="1810512"/>
            <a:ext cx="3798267" cy="3058910"/>
            <a:chOff x="2603500" y="1571828"/>
            <a:chExt cx="3798267" cy="3058910"/>
          </a:xfrm>
        </p:grpSpPr>
        <p:grpSp>
          <p:nvGrpSpPr>
            <p:cNvPr id="22533" name="Group 41"/>
            <p:cNvGrpSpPr>
              <a:grpSpLocks/>
            </p:cNvGrpSpPr>
            <p:nvPr/>
          </p:nvGrpSpPr>
          <p:grpSpPr bwMode="auto">
            <a:xfrm>
              <a:off x="2603500" y="2095500"/>
              <a:ext cx="3409950" cy="2535238"/>
              <a:chOff x="2603500" y="2095500"/>
              <a:chExt cx="3409951" cy="2535238"/>
            </a:xfrm>
          </p:grpSpPr>
          <p:sp>
            <p:nvSpPr>
              <p:cNvPr id="22540" name="Line 9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805113" y="2259013"/>
                <a:ext cx="2916238" cy="203358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1" name="Line 10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 flipV="1">
                <a:off x="2805113" y="2971800"/>
                <a:ext cx="606425" cy="1320800"/>
              </a:xfrm>
              <a:prstGeom prst="line">
                <a:avLst/>
              </a:prstGeom>
              <a:noFill/>
              <a:ln w="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2" name="Line 11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3413125" y="2259013"/>
                <a:ext cx="2308225" cy="712788"/>
              </a:xfrm>
              <a:prstGeom prst="line">
                <a:avLst/>
              </a:prstGeom>
              <a:noFill/>
              <a:ln w="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3" name="Rectangle 14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603500" y="4310063"/>
                <a:ext cx="236538" cy="320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0">
                    <a:solidFill>
                      <a:srgbClr val="000000"/>
                    </a:solidFill>
                  </a:rPr>
                  <a:t>A</a:t>
                </a:r>
                <a:endParaRPr lang="en-US"/>
              </a:p>
            </p:txBody>
          </p:sp>
          <p:sp>
            <p:nvSpPr>
              <p:cNvPr id="22544" name="Rectangle 15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5776913" y="2095500"/>
                <a:ext cx="236538" cy="320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0">
                    <a:solidFill>
                      <a:srgbClr val="000000"/>
                    </a:solidFill>
                  </a:rPr>
                  <a:t>B</a:t>
                </a:r>
                <a:endParaRPr lang="en-US"/>
              </a:p>
            </p:txBody>
          </p:sp>
          <p:sp>
            <p:nvSpPr>
              <p:cNvPr id="22545" name="Rectangle 16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090863" y="2589213"/>
                <a:ext cx="25167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0">
                    <a:solidFill>
                      <a:srgbClr val="FF0000"/>
                    </a:solidFill>
                  </a:rPr>
                  <a:t>C</a:t>
                </a:r>
                <a:r>
                  <a:rPr lang="en-US" b="0" baseline="-25000">
                    <a:solidFill>
                      <a:srgbClr val="FF0000"/>
                    </a:solidFill>
                  </a:rPr>
                  <a:t>1</a:t>
                </a:r>
                <a:endParaRPr lang="en-US" baseline="-25000"/>
              </a:p>
            </p:txBody>
          </p:sp>
          <p:sp>
            <p:nvSpPr>
              <p:cNvPr id="22546" name="Rectangle 17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667000" y="3509963"/>
                <a:ext cx="3414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0">
                    <a:solidFill>
                      <a:srgbClr val="FF0000"/>
                    </a:solidFill>
                  </a:rPr>
                  <a:t>d</a:t>
                </a:r>
                <a:r>
                  <a:rPr lang="en-US" b="0" baseline="-25000">
                    <a:solidFill>
                      <a:srgbClr val="FF0000"/>
                    </a:solidFill>
                  </a:rPr>
                  <a:t>AC</a:t>
                </a:r>
                <a:endParaRPr lang="en-US" baseline="-25000"/>
              </a:p>
            </p:txBody>
          </p:sp>
        </p:grpSp>
        <p:sp>
          <p:nvSpPr>
            <p:cNvPr id="22536" name="Rectangle 2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41788" y="2279650"/>
              <a:ext cx="3429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FF0000"/>
                  </a:solidFill>
                </a:rPr>
                <a:t>d</a:t>
              </a:r>
              <a:r>
                <a:rPr lang="en-US" b="0" baseline="-25000">
                  <a:solidFill>
                    <a:srgbClr val="FF0000"/>
                  </a:solidFill>
                </a:rPr>
                <a:t>BC</a:t>
              </a:r>
              <a:endParaRPr lang="en-US" baseline="-25000"/>
            </a:p>
          </p:txBody>
        </p:sp>
        <p:sp>
          <p:nvSpPr>
            <p:cNvPr id="22537" name="Rectangle 2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29013" y="2281238"/>
              <a:ext cx="5715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FF0000"/>
                  </a:solidFill>
                </a:rPr>
                <a:t>Dir</a:t>
              </a:r>
              <a:r>
                <a:rPr lang="en-US" b="0" baseline="-25000">
                  <a:solidFill>
                    <a:srgbClr val="FF0000"/>
                  </a:solidFill>
                </a:rPr>
                <a:t>BC</a:t>
              </a:r>
              <a:r>
                <a:rPr lang="en-US" b="0">
                  <a:solidFill>
                    <a:srgbClr val="FF0000"/>
                  </a:solidFill>
                </a:rPr>
                <a:t>,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538" name="Rectangle 2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814763" y="3675063"/>
              <a:ext cx="9620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/>
                <a:t>Dir</a:t>
              </a:r>
              <a:r>
                <a:rPr lang="en-US" b="0" baseline="-25000"/>
                <a:t>BA</a:t>
              </a:r>
              <a:r>
                <a:rPr lang="en-US" b="0"/>
                <a:t>, d</a:t>
              </a:r>
              <a:r>
                <a:rPr lang="en-US" b="0" baseline="-25000"/>
                <a:t>BA</a:t>
              </a:r>
              <a:endParaRPr lang="en-US" baseline="-2500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D5BC4B2-194C-41A7-9D46-2DD0A48861CC}"/>
                </a:ext>
              </a:extLst>
            </p:cNvPr>
            <p:cNvGrpSpPr/>
            <p:nvPr/>
          </p:nvGrpSpPr>
          <p:grpSpPr>
            <a:xfrm>
              <a:off x="5030167" y="1571828"/>
              <a:ext cx="1371600" cy="1371600"/>
              <a:chOff x="5030167" y="1571828"/>
              <a:chExt cx="1371600" cy="1371600"/>
            </a:xfrm>
          </p:grpSpPr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id="{8D01255A-EB46-42B6-A52E-763A67ABA50A}"/>
                  </a:ext>
                </a:extLst>
              </p:cNvPr>
              <p:cNvSpPr/>
              <p:nvPr/>
            </p:nvSpPr>
            <p:spPr>
              <a:xfrm>
                <a:off x="5030167" y="1571828"/>
                <a:ext cx="1371600" cy="1371600"/>
              </a:xfrm>
              <a:prstGeom prst="arc">
                <a:avLst>
                  <a:gd name="adj1" fmla="val 9783655"/>
                  <a:gd name="adj2" fmla="val 11437182"/>
                </a:avLst>
              </a:prstGeom>
              <a:ln w="6350">
                <a:solidFill>
                  <a:srgbClr val="C00000"/>
                </a:solidFill>
                <a:headEnd type="arrow" w="sm" len="sm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6BF3E694-1EAC-486B-A364-79568A9273DC}"/>
                  </a:ext>
                </a:extLst>
              </p:cNvPr>
              <p:cNvSpPr/>
              <p:nvPr/>
            </p:nvSpPr>
            <p:spPr>
              <a:xfrm>
                <a:off x="5030167" y="1571828"/>
                <a:ext cx="1371600" cy="1371600"/>
              </a:xfrm>
              <a:prstGeom prst="arc">
                <a:avLst>
                  <a:gd name="adj1" fmla="val 7391646"/>
                  <a:gd name="adj2" fmla="val 8645870"/>
                </a:avLst>
              </a:prstGeom>
              <a:ln w="6350">
                <a:solidFill>
                  <a:srgbClr val="C00000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5895191" y="150607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Known: (N</a:t>
            </a:r>
            <a:r>
              <a:rPr lang="en-US" b="0" baseline="-25000" dirty="0"/>
              <a:t>A</a:t>
            </a:r>
            <a:r>
              <a:rPr lang="en-US" b="0" dirty="0"/>
              <a:t>,E</a:t>
            </a:r>
            <a:r>
              <a:rPr lang="en-US" b="0" baseline="-25000" dirty="0"/>
              <a:t>A</a:t>
            </a:r>
            <a:r>
              <a:rPr lang="en-US" b="0" dirty="0"/>
              <a:t>) (N</a:t>
            </a:r>
            <a:r>
              <a:rPr lang="en-US" b="0" baseline="-25000" dirty="0"/>
              <a:t>B</a:t>
            </a:r>
            <a:r>
              <a:rPr lang="en-US" b="0" dirty="0"/>
              <a:t>,E</a:t>
            </a:r>
            <a:r>
              <a:rPr lang="en-US" b="0" baseline="-25000" dirty="0"/>
              <a:t>B</a:t>
            </a:r>
            <a:r>
              <a:rPr lang="en-US" b="0" dirty="0"/>
              <a:t>)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757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2. Intersection Types</a:t>
            </a:r>
          </a:p>
        </p:txBody>
      </p:sp>
      <p:sp>
        <p:nvSpPr>
          <p:cNvPr id="23555" name="Rectangle 1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6425" y="1209675"/>
            <a:ext cx="3583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 dirty="0"/>
              <a:t>b. Direction-Distance Intersection</a:t>
            </a:r>
          </a:p>
        </p:txBody>
      </p:sp>
      <p:sp>
        <p:nvSpPr>
          <p:cNvPr id="23559" name="Rectangle 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46163" y="1571625"/>
            <a:ext cx="26098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 dirty="0"/>
              <a:t>Distance from A to C: </a:t>
            </a:r>
            <a:r>
              <a:rPr lang="en-US" b="0" dirty="0" err="1"/>
              <a:t>d</a:t>
            </a:r>
            <a:r>
              <a:rPr lang="en-US" b="0" baseline="-25000" dirty="0" err="1"/>
              <a:t>AC</a:t>
            </a:r>
            <a:endParaRPr lang="en-US" b="0" dirty="0"/>
          </a:p>
          <a:p>
            <a:r>
              <a:rPr lang="en-US" b="0" dirty="0"/>
              <a:t>Direction at B to C.</a:t>
            </a:r>
            <a:endParaRPr lang="en-US" b="0" baseline="-25000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A9F2BA5-1C8C-4F24-ADBF-0D85A6574456}"/>
              </a:ext>
            </a:extLst>
          </p:cNvPr>
          <p:cNvGrpSpPr/>
          <p:nvPr/>
        </p:nvGrpSpPr>
        <p:grpSpPr>
          <a:xfrm>
            <a:off x="1172817" y="1828800"/>
            <a:ext cx="4105635" cy="3023014"/>
            <a:chOff x="2647950" y="1590261"/>
            <a:chExt cx="4105635" cy="3023014"/>
          </a:xfrm>
        </p:grpSpPr>
        <p:sp>
          <p:nvSpPr>
            <p:cNvPr id="52" name="Rectangle 112">
              <a:extLst>
                <a:ext uri="{FF2B5EF4-FFF2-40B4-BE49-F238E27FC236}">
                  <a16:creationId xmlns:a16="http://schemas.microsoft.com/office/drawing/2014/main" id="{F7ACDCDD-0FB4-422C-9D33-601F9BA694A8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647950" y="4292600"/>
              <a:ext cx="2349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A</a:t>
              </a:r>
              <a:endParaRPr lang="en-US"/>
            </a:p>
          </p:txBody>
        </p:sp>
        <p:sp>
          <p:nvSpPr>
            <p:cNvPr id="53" name="Line 121">
              <a:extLst>
                <a:ext uri="{FF2B5EF4-FFF2-40B4-BE49-F238E27FC236}">
                  <a16:creationId xmlns:a16="http://schemas.microsoft.com/office/drawing/2014/main" id="{93E431D1-327C-4777-976F-8BF3DD1ED4C6}"/>
                </a:ext>
              </a:extLst>
            </p:cNvPr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2809875" y="2268538"/>
              <a:ext cx="2871788" cy="201295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126">
              <a:extLst>
                <a:ext uri="{FF2B5EF4-FFF2-40B4-BE49-F238E27FC236}">
                  <a16:creationId xmlns:a16="http://schemas.microsoft.com/office/drawing/2014/main" id="{9A791061-5280-45C8-9A60-6546963216E7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57863" y="2090738"/>
              <a:ext cx="2349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B</a:t>
              </a:r>
              <a:endParaRPr lang="en-US"/>
            </a:p>
          </p:txBody>
        </p:sp>
        <p:sp>
          <p:nvSpPr>
            <p:cNvPr id="55" name="Rectangle 113">
              <a:extLst>
                <a:ext uri="{FF2B5EF4-FFF2-40B4-BE49-F238E27FC236}">
                  <a16:creationId xmlns:a16="http://schemas.microsoft.com/office/drawing/2014/main" id="{DE3F6224-227D-482C-8878-4E0B290D43EC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497388" y="4137025"/>
              <a:ext cx="1667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</a:rPr>
                <a:t>C</a:t>
              </a:r>
              <a:endParaRPr lang="en-US" baseline="-25000" dirty="0"/>
            </a:p>
          </p:txBody>
        </p:sp>
        <p:sp>
          <p:nvSpPr>
            <p:cNvPr id="56" name="Rectangle 114">
              <a:extLst>
                <a:ext uri="{FF2B5EF4-FFF2-40B4-BE49-F238E27FC236}">
                  <a16:creationId xmlns:a16="http://schemas.microsoft.com/office/drawing/2014/main" id="{2232AE6E-C0D5-4712-8C41-44B8760C0F40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459163" y="4287838"/>
              <a:ext cx="3413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 dirty="0" err="1">
                  <a:solidFill>
                    <a:srgbClr val="FF0000"/>
                  </a:solidFill>
                </a:rPr>
                <a:t>d</a:t>
              </a:r>
              <a:r>
                <a:rPr lang="en-US" b="0" baseline="-25000" dirty="0" err="1">
                  <a:solidFill>
                    <a:srgbClr val="FF0000"/>
                  </a:solidFill>
                </a:rPr>
                <a:t>AC</a:t>
              </a:r>
              <a:endParaRPr lang="en-US" baseline="-25000" dirty="0"/>
            </a:p>
          </p:txBody>
        </p:sp>
        <p:sp>
          <p:nvSpPr>
            <p:cNvPr id="57" name="Line 122">
              <a:extLst>
                <a:ext uri="{FF2B5EF4-FFF2-40B4-BE49-F238E27FC236}">
                  <a16:creationId xmlns:a16="http://schemas.microsoft.com/office/drawing/2014/main" id="{C2F1BDCB-41AE-4FDE-A324-4C6B4A9E6DCD}"/>
                </a:ext>
              </a:extLst>
            </p:cNvPr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2809875" y="4119563"/>
              <a:ext cx="1579563" cy="161925"/>
            </a:xfrm>
            <a:prstGeom prst="line">
              <a:avLst/>
            </a:prstGeom>
            <a:noFill/>
            <a:ln w="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24">
              <a:extLst>
                <a:ext uri="{FF2B5EF4-FFF2-40B4-BE49-F238E27FC236}">
                  <a16:creationId xmlns:a16="http://schemas.microsoft.com/office/drawing/2014/main" id="{6CD15210-6B27-4AAC-ADBD-4CDC352500DF}"/>
                </a:ext>
              </a:extLst>
            </p:cNvPr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4053253" y="2268538"/>
              <a:ext cx="1628409" cy="2331669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lgDashDotDot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03EC985F-F9DD-4DA7-843C-C3D2F759BC3C}"/>
                </a:ext>
              </a:extLst>
            </p:cNvPr>
            <p:cNvCxnSpPr/>
            <p:nvPr/>
          </p:nvCxnSpPr>
          <p:spPr>
            <a:xfrm flipV="1">
              <a:off x="5685183" y="1590261"/>
              <a:ext cx="0" cy="1302026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731B9A80-B9E7-4863-BD36-23523ED963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37922" y="1898374"/>
              <a:ext cx="914400" cy="914400"/>
            </a:xfrm>
            <a:prstGeom prst="arc">
              <a:avLst>
                <a:gd name="adj1" fmla="val 16200000"/>
                <a:gd name="adj2" fmla="val 7727795"/>
              </a:avLst>
            </a:prstGeom>
            <a:ln>
              <a:solidFill>
                <a:srgbClr val="C00000"/>
              </a:solidFill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114">
              <a:extLst>
                <a:ext uri="{FF2B5EF4-FFF2-40B4-BE49-F238E27FC236}">
                  <a16:creationId xmlns:a16="http://schemas.microsoft.com/office/drawing/2014/main" id="{43BDA77A-725B-49FE-B040-EAA79DDB3ACA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245433" y="2223812"/>
              <a:ext cx="50815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 dirty="0" err="1">
                  <a:solidFill>
                    <a:srgbClr val="C00000"/>
                  </a:solidFill>
                </a:rPr>
                <a:t>Dir</a:t>
              </a:r>
              <a:r>
                <a:rPr lang="en-US" b="0" baseline="-25000" dirty="0" err="1">
                  <a:solidFill>
                    <a:srgbClr val="C00000"/>
                  </a:solidFill>
                </a:rPr>
                <a:t>BC</a:t>
              </a:r>
              <a:endParaRPr lang="en-US" baseline="-25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895191" y="150607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Known: (N</a:t>
            </a:r>
            <a:r>
              <a:rPr lang="en-US" b="0" baseline="-25000" dirty="0"/>
              <a:t>A</a:t>
            </a:r>
            <a:r>
              <a:rPr lang="en-US" b="0" dirty="0"/>
              <a:t>,E</a:t>
            </a:r>
            <a:r>
              <a:rPr lang="en-US" b="0" baseline="-25000" dirty="0"/>
              <a:t>A</a:t>
            </a:r>
            <a:r>
              <a:rPr lang="en-US" b="0" dirty="0"/>
              <a:t>) (N</a:t>
            </a:r>
            <a:r>
              <a:rPr lang="en-US" b="0" baseline="-25000" dirty="0"/>
              <a:t>B</a:t>
            </a:r>
            <a:r>
              <a:rPr lang="en-US" b="0" dirty="0"/>
              <a:t>,E</a:t>
            </a:r>
            <a:r>
              <a:rPr lang="en-US" b="0" baseline="-25000" dirty="0"/>
              <a:t>B</a:t>
            </a:r>
            <a:r>
              <a:rPr lang="en-US" b="0" dirty="0"/>
              <a:t>)</a:t>
            </a: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757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2. Intersection Types</a:t>
            </a:r>
          </a:p>
        </p:txBody>
      </p:sp>
      <p:sp>
        <p:nvSpPr>
          <p:cNvPr id="24579" name="Rectangle 1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6425" y="1209675"/>
            <a:ext cx="3583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 dirty="0"/>
              <a:t>b. Direction-Distance Intersection</a:t>
            </a:r>
          </a:p>
        </p:txBody>
      </p:sp>
      <p:sp>
        <p:nvSpPr>
          <p:cNvPr id="24595" name="Rectangle 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46163" y="1571625"/>
            <a:ext cx="26098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 dirty="0"/>
              <a:t>Distance from A to C: </a:t>
            </a:r>
            <a:r>
              <a:rPr lang="en-US" b="0" dirty="0" err="1"/>
              <a:t>d</a:t>
            </a:r>
            <a:r>
              <a:rPr lang="en-US" b="0" baseline="-25000" dirty="0" err="1"/>
              <a:t>AC</a:t>
            </a:r>
            <a:endParaRPr lang="en-US" b="0" dirty="0"/>
          </a:p>
          <a:p>
            <a:r>
              <a:rPr lang="en-US" b="0" dirty="0"/>
              <a:t>Direction at B to C.</a:t>
            </a:r>
            <a:endParaRPr lang="en-US" b="0" baseline="-25000" dirty="0"/>
          </a:p>
        </p:txBody>
      </p:sp>
      <p:sp>
        <p:nvSpPr>
          <p:cNvPr id="24596" name="Rectangle 1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29200" y="3886200"/>
            <a:ext cx="3762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b="0"/>
              <a:t>Two possible locations for point C.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BA4E9D9-44AB-44DB-924F-71D4A0B60AE0}"/>
              </a:ext>
            </a:extLst>
          </p:cNvPr>
          <p:cNvGrpSpPr/>
          <p:nvPr/>
        </p:nvGrpSpPr>
        <p:grpSpPr>
          <a:xfrm>
            <a:off x="1143000" y="1828800"/>
            <a:ext cx="4137385" cy="4715289"/>
            <a:chOff x="2616200" y="1590261"/>
            <a:chExt cx="4137385" cy="4715289"/>
          </a:xfrm>
        </p:grpSpPr>
        <p:sp>
          <p:nvSpPr>
            <p:cNvPr id="25" name="Rectangle 112">
              <a:extLst>
                <a:ext uri="{FF2B5EF4-FFF2-40B4-BE49-F238E27FC236}">
                  <a16:creationId xmlns:a16="http://schemas.microsoft.com/office/drawing/2014/main" id="{FFA29FA7-2181-4D7A-B252-BCE8D7C70F2E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647950" y="4292600"/>
              <a:ext cx="2349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A</a:t>
              </a:r>
              <a:endParaRPr lang="en-US"/>
            </a:p>
          </p:txBody>
        </p:sp>
        <p:sp>
          <p:nvSpPr>
            <p:cNvPr id="26" name="Rectangle 113">
              <a:extLst>
                <a:ext uri="{FF2B5EF4-FFF2-40B4-BE49-F238E27FC236}">
                  <a16:creationId xmlns:a16="http://schemas.microsoft.com/office/drawing/2014/main" id="{787747D8-AE08-44FA-9F79-F392436A72DC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497388" y="4137025"/>
              <a:ext cx="252412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FF0000"/>
                  </a:solidFill>
                </a:rPr>
                <a:t>C</a:t>
              </a:r>
              <a:r>
                <a:rPr lang="en-US" b="0" baseline="-25000">
                  <a:solidFill>
                    <a:srgbClr val="FF0000"/>
                  </a:solidFill>
                </a:rPr>
                <a:t>1</a:t>
              </a:r>
              <a:endParaRPr lang="en-US" baseline="-25000"/>
            </a:p>
          </p:txBody>
        </p:sp>
        <p:sp>
          <p:nvSpPr>
            <p:cNvPr id="27" name="Rectangle 114">
              <a:extLst>
                <a:ext uri="{FF2B5EF4-FFF2-40B4-BE49-F238E27FC236}">
                  <a16:creationId xmlns:a16="http://schemas.microsoft.com/office/drawing/2014/main" id="{D9C01622-E4C4-4F08-94D2-8D55159E67AA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459163" y="4287838"/>
              <a:ext cx="3413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FF0000"/>
                  </a:solidFill>
                </a:rPr>
                <a:t>d</a:t>
              </a:r>
              <a:r>
                <a:rPr lang="en-US" b="0" baseline="-25000">
                  <a:solidFill>
                    <a:srgbClr val="FF0000"/>
                  </a:solidFill>
                </a:rPr>
                <a:t>AC</a:t>
              </a:r>
              <a:endParaRPr lang="en-US" baseline="-25000"/>
            </a:p>
          </p:txBody>
        </p:sp>
        <p:sp>
          <p:nvSpPr>
            <p:cNvPr id="28" name="Rectangle 117">
              <a:extLst>
                <a:ext uri="{FF2B5EF4-FFF2-40B4-BE49-F238E27FC236}">
                  <a16:creationId xmlns:a16="http://schemas.microsoft.com/office/drawing/2014/main" id="{AA2FE847-879A-48D2-A6DC-469B8544584E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11525" y="5891213"/>
              <a:ext cx="252413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</a:rPr>
                <a:t>C</a:t>
              </a:r>
              <a:r>
                <a:rPr lang="en-US" b="0" baseline="-25000">
                  <a:solidFill>
                    <a:srgbClr val="0000FF"/>
                  </a:solidFill>
                </a:rPr>
                <a:t>2</a:t>
              </a:r>
              <a:endParaRPr lang="en-US" baseline="-25000"/>
            </a:p>
          </p:txBody>
        </p:sp>
        <p:sp>
          <p:nvSpPr>
            <p:cNvPr id="29" name="Rectangle 119">
              <a:extLst>
                <a:ext uri="{FF2B5EF4-FFF2-40B4-BE49-F238E27FC236}">
                  <a16:creationId xmlns:a16="http://schemas.microsoft.com/office/drawing/2014/main" id="{F45029CC-3586-4F43-84A4-ED2CAC6A0C32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616200" y="4994275"/>
              <a:ext cx="341313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</a:rPr>
                <a:t>d</a:t>
              </a:r>
              <a:r>
                <a:rPr lang="en-US" b="0" baseline="-25000">
                  <a:solidFill>
                    <a:srgbClr val="0000FF"/>
                  </a:solidFill>
                </a:rPr>
                <a:t>AC</a:t>
              </a:r>
              <a:endParaRPr lang="en-US" baseline="-25000"/>
            </a:p>
          </p:txBody>
        </p:sp>
        <p:sp>
          <p:nvSpPr>
            <p:cNvPr id="30" name="Line 121">
              <a:extLst>
                <a:ext uri="{FF2B5EF4-FFF2-40B4-BE49-F238E27FC236}">
                  <a16:creationId xmlns:a16="http://schemas.microsoft.com/office/drawing/2014/main" id="{A5A43ABA-3E85-498A-9430-C63DD5C543A6}"/>
                </a:ext>
              </a:extLst>
            </p:cNvPr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2809875" y="2268538"/>
              <a:ext cx="2871788" cy="201295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22">
              <a:extLst>
                <a:ext uri="{FF2B5EF4-FFF2-40B4-BE49-F238E27FC236}">
                  <a16:creationId xmlns:a16="http://schemas.microsoft.com/office/drawing/2014/main" id="{5345202B-D66E-4FDC-B715-D1CA5DDB9A1E}"/>
                </a:ext>
              </a:extLst>
            </p:cNvPr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2809875" y="4119563"/>
              <a:ext cx="1579563" cy="161925"/>
            </a:xfrm>
            <a:prstGeom prst="line">
              <a:avLst/>
            </a:prstGeom>
            <a:noFill/>
            <a:ln w="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23">
              <a:extLst>
                <a:ext uri="{FF2B5EF4-FFF2-40B4-BE49-F238E27FC236}">
                  <a16:creationId xmlns:a16="http://schemas.microsoft.com/office/drawing/2014/main" id="{15D7CD5F-293F-405F-9A2D-EDEC3AD8242B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2809875" y="4281488"/>
              <a:ext cx="392113" cy="1539875"/>
            </a:xfrm>
            <a:prstGeom prst="line">
              <a:avLst/>
            </a:prstGeom>
            <a:noFill/>
            <a:ln w="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24">
              <a:extLst>
                <a:ext uri="{FF2B5EF4-FFF2-40B4-BE49-F238E27FC236}">
                  <a16:creationId xmlns:a16="http://schemas.microsoft.com/office/drawing/2014/main" id="{67362A5B-0E0A-4B21-B393-557FB8518FE6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2862263" y="2268538"/>
              <a:ext cx="2819400" cy="4037012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lgDashDotDot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25">
              <a:extLst>
                <a:ext uri="{FF2B5EF4-FFF2-40B4-BE49-F238E27FC236}">
                  <a16:creationId xmlns:a16="http://schemas.microsoft.com/office/drawing/2014/main" id="{C8BF75EC-7E3F-40EE-B425-881C73979608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2805113" y="3805238"/>
              <a:ext cx="1587500" cy="2065337"/>
            </a:xfrm>
            <a:custGeom>
              <a:avLst/>
              <a:gdLst>
                <a:gd name="T0" fmla="*/ 0 w 2213"/>
                <a:gd name="T1" fmla="*/ 2065337 h 2868"/>
                <a:gd name="T2" fmla="*/ 246769 w 2213"/>
                <a:gd name="T3" fmla="*/ 2046614 h 2868"/>
                <a:gd name="T4" fmla="*/ 487799 w 2213"/>
                <a:gd name="T5" fmla="*/ 1989723 h 2868"/>
                <a:gd name="T6" fmla="*/ 716635 w 2213"/>
                <a:gd name="T7" fmla="*/ 1895386 h 2868"/>
                <a:gd name="T8" fmla="*/ 928253 w 2213"/>
                <a:gd name="T9" fmla="*/ 1766483 h 2868"/>
                <a:gd name="T10" fmla="*/ 1117634 w 2213"/>
                <a:gd name="T11" fmla="*/ 1606613 h 2868"/>
                <a:gd name="T12" fmla="*/ 1279038 w 2213"/>
                <a:gd name="T13" fmla="*/ 1418659 h 2868"/>
                <a:gd name="T14" fmla="*/ 1410314 w 2213"/>
                <a:gd name="T15" fmla="*/ 1207660 h 2868"/>
                <a:gd name="T16" fmla="*/ 1506439 w 2213"/>
                <a:gd name="T17" fmla="*/ 978659 h 2868"/>
                <a:gd name="T18" fmla="*/ 1565979 w 2213"/>
                <a:gd name="T19" fmla="*/ 737415 h 2868"/>
                <a:gd name="T20" fmla="*/ 1587500 w 2213"/>
                <a:gd name="T21" fmla="*/ 489689 h 2868"/>
                <a:gd name="T22" fmla="*/ 1570284 w 2213"/>
                <a:gd name="T23" fmla="*/ 241964 h 2868"/>
                <a:gd name="T24" fmla="*/ 1514330 w 2213"/>
                <a:gd name="T25" fmla="*/ 0 h 28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13"/>
                <a:gd name="T40" fmla="*/ 0 h 2868"/>
                <a:gd name="T41" fmla="*/ 2213 w 2213"/>
                <a:gd name="T42" fmla="*/ 2868 h 28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13" h="2868">
                  <a:moveTo>
                    <a:pt x="0" y="2868"/>
                  </a:moveTo>
                  <a:lnTo>
                    <a:pt x="344" y="2842"/>
                  </a:lnTo>
                  <a:lnTo>
                    <a:pt x="680" y="2763"/>
                  </a:lnTo>
                  <a:lnTo>
                    <a:pt x="999" y="2632"/>
                  </a:lnTo>
                  <a:lnTo>
                    <a:pt x="1294" y="2453"/>
                  </a:lnTo>
                  <a:lnTo>
                    <a:pt x="1558" y="2231"/>
                  </a:lnTo>
                  <a:lnTo>
                    <a:pt x="1783" y="1970"/>
                  </a:lnTo>
                  <a:lnTo>
                    <a:pt x="1966" y="1677"/>
                  </a:lnTo>
                  <a:lnTo>
                    <a:pt x="2100" y="1359"/>
                  </a:lnTo>
                  <a:lnTo>
                    <a:pt x="2183" y="1024"/>
                  </a:lnTo>
                  <a:lnTo>
                    <a:pt x="2213" y="680"/>
                  </a:lnTo>
                  <a:lnTo>
                    <a:pt x="2189" y="336"/>
                  </a:lnTo>
                  <a:lnTo>
                    <a:pt x="2111" y="0"/>
                  </a:lnTo>
                </a:path>
              </a:pathLst>
            </a:custGeom>
            <a:noFill/>
            <a:ln w="8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126">
              <a:extLst>
                <a:ext uri="{FF2B5EF4-FFF2-40B4-BE49-F238E27FC236}">
                  <a16:creationId xmlns:a16="http://schemas.microsoft.com/office/drawing/2014/main" id="{003B08A9-C625-4FBF-8DE8-7AC0825E75CD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757863" y="2090738"/>
              <a:ext cx="2349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B</a:t>
              </a:r>
              <a:endParaRPr lang="en-US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D608F16-1C9F-4696-88AD-3905359593F0}"/>
                </a:ext>
              </a:extLst>
            </p:cNvPr>
            <p:cNvGrpSpPr/>
            <p:nvPr/>
          </p:nvGrpSpPr>
          <p:grpSpPr>
            <a:xfrm>
              <a:off x="5237922" y="1590261"/>
              <a:ext cx="1515663" cy="1302026"/>
              <a:chOff x="5237922" y="1590261"/>
              <a:chExt cx="1515663" cy="1302026"/>
            </a:xfrm>
          </p:grpSpPr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8F378517-2268-47A3-B7B6-FC3A778216B0}"/>
                  </a:ext>
                </a:extLst>
              </p:cNvPr>
              <p:cNvCxnSpPr/>
              <p:nvPr/>
            </p:nvCxnSpPr>
            <p:spPr>
              <a:xfrm flipV="1">
                <a:off x="5685183" y="1590261"/>
                <a:ext cx="0" cy="13020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E0FAC31A-9F96-4D51-917D-D8437EFAED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37922" y="1898374"/>
                <a:ext cx="914400" cy="914400"/>
              </a:xfrm>
              <a:prstGeom prst="arc">
                <a:avLst>
                  <a:gd name="adj1" fmla="val 16200000"/>
                  <a:gd name="adj2" fmla="val 7727795"/>
                </a:avLst>
              </a:prstGeom>
              <a:ln>
                <a:solidFill>
                  <a:srgbClr val="C00000"/>
                </a:solidFill>
                <a:headEnd type="none" w="med" len="med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114">
                <a:extLst>
                  <a:ext uri="{FF2B5EF4-FFF2-40B4-BE49-F238E27FC236}">
                    <a16:creationId xmlns:a16="http://schemas.microsoft.com/office/drawing/2014/main" id="{196013A9-35D0-4E52-88DD-73B214E7DB03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6245433" y="2223812"/>
                <a:ext cx="50815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0" dirty="0" err="1">
                    <a:solidFill>
                      <a:srgbClr val="C00000"/>
                    </a:solidFill>
                  </a:rPr>
                  <a:t>Dir</a:t>
                </a:r>
                <a:r>
                  <a:rPr lang="en-US" b="0" baseline="-25000" dirty="0" err="1">
                    <a:solidFill>
                      <a:srgbClr val="C00000"/>
                    </a:solidFill>
                  </a:rPr>
                  <a:t>BC</a:t>
                </a:r>
                <a:endParaRPr lang="en-US" baseline="-25000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5895191" y="150607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Known: (N</a:t>
            </a:r>
            <a:r>
              <a:rPr lang="en-US" b="0" baseline="-25000" dirty="0"/>
              <a:t>A</a:t>
            </a:r>
            <a:r>
              <a:rPr lang="en-US" b="0" dirty="0"/>
              <a:t>,E</a:t>
            </a:r>
            <a:r>
              <a:rPr lang="en-US" b="0" baseline="-25000" dirty="0"/>
              <a:t>A</a:t>
            </a:r>
            <a:r>
              <a:rPr lang="en-US" b="0" dirty="0"/>
              <a:t>) (N</a:t>
            </a:r>
            <a:r>
              <a:rPr lang="en-US" b="0" baseline="-25000" dirty="0"/>
              <a:t>B</a:t>
            </a:r>
            <a:r>
              <a:rPr lang="en-US" b="0" dirty="0"/>
              <a:t>,E</a:t>
            </a:r>
            <a:r>
              <a:rPr lang="en-US" b="0" baseline="-25000" dirty="0"/>
              <a:t>B</a:t>
            </a:r>
            <a:r>
              <a:rPr lang="en-US" b="0" dirty="0"/>
              <a:t>)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757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2. Intersection Types</a:t>
            </a:r>
          </a:p>
        </p:txBody>
      </p:sp>
      <p:sp>
        <p:nvSpPr>
          <p:cNvPr id="25603" name="Rectangle 1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6425" y="1209675"/>
            <a:ext cx="3583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 dirty="0"/>
              <a:t>b. Direction-Distance Intersection</a:t>
            </a:r>
          </a:p>
        </p:txBody>
      </p:sp>
      <p:sp>
        <p:nvSpPr>
          <p:cNvPr id="25617" name="Rectangle 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46163" y="1571625"/>
            <a:ext cx="26098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 dirty="0"/>
              <a:t>Distance from A to C: </a:t>
            </a:r>
            <a:r>
              <a:rPr lang="en-US" b="0" dirty="0" err="1"/>
              <a:t>d</a:t>
            </a:r>
            <a:r>
              <a:rPr lang="en-US" b="0" baseline="-25000" dirty="0" err="1"/>
              <a:t>AC</a:t>
            </a:r>
            <a:endParaRPr lang="en-US" b="0" dirty="0"/>
          </a:p>
          <a:p>
            <a:r>
              <a:rPr lang="en-US" b="0" dirty="0"/>
              <a:t>Direction at B to C.</a:t>
            </a:r>
            <a:endParaRPr lang="en-US" b="0" baseline="-25000" dirty="0"/>
          </a:p>
        </p:txBody>
      </p:sp>
      <p:sp>
        <p:nvSpPr>
          <p:cNvPr id="25618" name="TextBox 2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61038" y="3197225"/>
            <a:ext cx="162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dirty="0"/>
              <a:t>Inverse B to 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FCF486A-499D-4B20-8D97-C8F44C7C4FCA}"/>
              </a:ext>
            </a:extLst>
          </p:cNvPr>
          <p:cNvGrpSpPr/>
          <p:nvPr/>
        </p:nvGrpSpPr>
        <p:grpSpPr>
          <a:xfrm>
            <a:off x="1143000" y="1828800"/>
            <a:ext cx="4137385" cy="4715289"/>
            <a:chOff x="2616200" y="1590261"/>
            <a:chExt cx="4137385" cy="4715289"/>
          </a:xfrm>
        </p:grpSpPr>
        <p:sp>
          <p:nvSpPr>
            <p:cNvPr id="25606" name="Rectangle 11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647950" y="4292600"/>
              <a:ext cx="2349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A</a:t>
              </a:r>
              <a:endParaRPr lang="en-US"/>
            </a:p>
          </p:txBody>
        </p:sp>
        <p:sp>
          <p:nvSpPr>
            <p:cNvPr id="25607" name="Rectangle 11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497388" y="4137025"/>
              <a:ext cx="252412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FF0000"/>
                  </a:solidFill>
                </a:rPr>
                <a:t>C</a:t>
              </a:r>
              <a:r>
                <a:rPr lang="en-US" b="0" baseline="-25000">
                  <a:solidFill>
                    <a:srgbClr val="FF0000"/>
                  </a:solidFill>
                </a:rPr>
                <a:t>1</a:t>
              </a:r>
              <a:endParaRPr lang="en-US" baseline="-25000"/>
            </a:p>
          </p:txBody>
        </p:sp>
        <p:sp>
          <p:nvSpPr>
            <p:cNvPr id="25608" name="Rectangle 11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11525" y="5891213"/>
              <a:ext cx="252413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</a:rPr>
                <a:t>C</a:t>
              </a:r>
              <a:r>
                <a:rPr lang="en-US" b="0" baseline="-25000">
                  <a:solidFill>
                    <a:srgbClr val="0000FF"/>
                  </a:solidFill>
                </a:rPr>
                <a:t>2</a:t>
              </a:r>
              <a:endParaRPr lang="en-US" baseline="-25000"/>
            </a:p>
          </p:txBody>
        </p:sp>
        <p:sp>
          <p:nvSpPr>
            <p:cNvPr id="25609" name="Rectangle 11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16200" y="4994275"/>
              <a:ext cx="341313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</a:rPr>
                <a:t>d</a:t>
              </a:r>
              <a:r>
                <a:rPr lang="en-US" b="0" baseline="-25000">
                  <a:solidFill>
                    <a:srgbClr val="0000FF"/>
                  </a:solidFill>
                </a:rPr>
                <a:t>AC</a:t>
              </a:r>
              <a:endParaRPr lang="en-US" baseline="-25000"/>
            </a:p>
          </p:txBody>
        </p:sp>
        <p:sp>
          <p:nvSpPr>
            <p:cNvPr id="25610" name="Line 121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2809875" y="2268538"/>
              <a:ext cx="2871788" cy="20129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Line 122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2809875" y="4119563"/>
              <a:ext cx="1579563" cy="161925"/>
            </a:xfrm>
            <a:prstGeom prst="line">
              <a:avLst/>
            </a:prstGeom>
            <a:noFill/>
            <a:ln w="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Line 123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2809875" y="4281488"/>
              <a:ext cx="392113" cy="1539875"/>
            </a:xfrm>
            <a:prstGeom prst="line">
              <a:avLst/>
            </a:prstGeom>
            <a:noFill/>
            <a:ln w="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Line 12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2862263" y="2268538"/>
              <a:ext cx="2819400" cy="4037012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lgDashDotDot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Rectangle 12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757863" y="2090738"/>
              <a:ext cx="2349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B</a:t>
              </a:r>
              <a:endParaRPr lang="en-US"/>
            </a:p>
          </p:txBody>
        </p:sp>
        <p:sp>
          <p:nvSpPr>
            <p:cNvPr id="25619" name="Rectangle 2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05163" y="2930525"/>
              <a:ext cx="96202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/>
                <a:t>Dir</a:t>
              </a:r>
              <a:r>
                <a:rPr lang="en-US" b="0" baseline="-25000"/>
                <a:t>BA</a:t>
              </a:r>
              <a:r>
                <a:rPr lang="en-US" b="0"/>
                <a:t>, d</a:t>
              </a:r>
              <a:r>
                <a:rPr lang="en-US" b="0" baseline="-25000"/>
                <a:t>BA</a:t>
              </a:r>
              <a:endParaRPr lang="en-US" baseline="-25000"/>
            </a:p>
          </p:txBody>
        </p:sp>
        <p:sp>
          <p:nvSpPr>
            <p:cNvPr id="25620" name="Rectangle 1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459163" y="4287838"/>
              <a:ext cx="3413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FF0000"/>
                  </a:solidFill>
                </a:rPr>
                <a:t>d</a:t>
              </a:r>
              <a:r>
                <a:rPr lang="en-US" b="0" baseline="-25000">
                  <a:solidFill>
                    <a:srgbClr val="FF0000"/>
                  </a:solidFill>
                </a:rPr>
                <a:t>AC</a:t>
              </a:r>
              <a:endParaRPr lang="en-US" baseline="-25000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34FB392-B19F-4E49-9F27-D9CA389FCF71}"/>
                </a:ext>
              </a:extLst>
            </p:cNvPr>
            <p:cNvCxnSpPr/>
            <p:nvPr/>
          </p:nvCxnSpPr>
          <p:spPr>
            <a:xfrm flipV="1">
              <a:off x="5685183" y="1590261"/>
              <a:ext cx="0" cy="1302026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DEA42C6-1B08-4F1E-A26B-6A8B9EDBC2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37922" y="1898374"/>
              <a:ext cx="914400" cy="914400"/>
            </a:xfrm>
            <a:prstGeom prst="arc">
              <a:avLst>
                <a:gd name="adj1" fmla="val 16200000"/>
                <a:gd name="adj2" fmla="val 7727795"/>
              </a:avLst>
            </a:prstGeom>
            <a:ln>
              <a:solidFill>
                <a:srgbClr val="C00000"/>
              </a:solidFill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114">
              <a:extLst>
                <a:ext uri="{FF2B5EF4-FFF2-40B4-BE49-F238E27FC236}">
                  <a16:creationId xmlns:a16="http://schemas.microsoft.com/office/drawing/2014/main" id="{4BA2F251-1688-4BE9-B9CC-01B0FADE96B4}"/>
                </a:ext>
              </a:extLst>
            </p:cNvPr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245433" y="2223812"/>
              <a:ext cx="50815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 dirty="0" err="1">
                  <a:solidFill>
                    <a:srgbClr val="C00000"/>
                  </a:solidFill>
                </a:rPr>
                <a:t>Dir</a:t>
              </a:r>
              <a:r>
                <a:rPr lang="en-US" b="0" baseline="-25000" dirty="0" err="1">
                  <a:solidFill>
                    <a:srgbClr val="C00000"/>
                  </a:solidFill>
                </a:rPr>
                <a:t>BC</a:t>
              </a:r>
              <a:endParaRPr lang="en-US" baseline="-25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895191" y="150607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Known: (N</a:t>
            </a:r>
            <a:r>
              <a:rPr lang="en-US" b="0" baseline="-25000" dirty="0"/>
              <a:t>A</a:t>
            </a:r>
            <a:r>
              <a:rPr lang="en-US" b="0" dirty="0"/>
              <a:t>,E</a:t>
            </a:r>
            <a:r>
              <a:rPr lang="en-US" b="0" baseline="-25000" dirty="0"/>
              <a:t>A</a:t>
            </a:r>
            <a:r>
              <a:rPr lang="en-US" b="0" dirty="0"/>
              <a:t>) (N</a:t>
            </a:r>
            <a:r>
              <a:rPr lang="en-US" b="0" baseline="-25000" dirty="0"/>
              <a:t>B</a:t>
            </a:r>
            <a:r>
              <a:rPr lang="en-US" b="0" dirty="0"/>
              <a:t>,E</a:t>
            </a:r>
            <a:r>
              <a:rPr lang="en-US" b="0" baseline="-25000" dirty="0"/>
              <a:t>B</a:t>
            </a:r>
            <a:r>
              <a:rPr lang="en-US" b="0" dirty="0"/>
              <a:t>)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757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2. Intersection Types</a:t>
            </a:r>
          </a:p>
        </p:txBody>
      </p:sp>
      <p:sp>
        <p:nvSpPr>
          <p:cNvPr id="25603" name="Rectangle 1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6425" y="1209675"/>
            <a:ext cx="3583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 dirty="0"/>
              <a:t>b. Direction-Distance Intersection</a:t>
            </a:r>
          </a:p>
        </p:txBody>
      </p:sp>
      <p:sp>
        <p:nvSpPr>
          <p:cNvPr id="25617" name="Rectangle 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46163" y="1571625"/>
            <a:ext cx="26098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 dirty="0"/>
              <a:t>Distance from A to C: </a:t>
            </a:r>
            <a:r>
              <a:rPr lang="en-US" b="0" dirty="0" err="1"/>
              <a:t>d</a:t>
            </a:r>
            <a:r>
              <a:rPr lang="en-US" b="0" baseline="-25000" dirty="0" err="1"/>
              <a:t>AC</a:t>
            </a:r>
            <a:endParaRPr lang="en-US" b="0" dirty="0"/>
          </a:p>
          <a:p>
            <a:r>
              <a:rPr lang="en-US" b="0" dirty="0"/>
              <a:t>Direction at B to C.</a:t>
            </a:r>
            <a:endParaRPr lang="en-US" b="0" baseline="-25000" dirty="0"/>
          </a:p>
        </p:txBody>
      </p:sp>
      <p:sp>
        <p:nvSpPr>
          <p:cNvPr id="25618" name="TextBox 2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61038" y="3197225"/>
            <a:ext cx="25699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dirty="0"/>
              <a:t>Inverse B to A</a:t>
            </a:r>
          </a:p>
          <a:p>
            <a:pPr eaLnBrk="1" hangingPunct="1"/>
            <a:r>
              <a:rPr lang="en-US" b="0" dirty="0"/>
              <a:t>Compute Angle B from </a:t>
            </a:r>
          </a:p>
          <a:p>
            <a:pPr lvl="1" eaLnBrk="1" hangingPunct="1"/>
            <a:r>
              <a:rPr lang="en-US" b="0" dirty="0" err="1"/>
              <a:t>Dir</a:t>
            </a:r>
            <a:r>
              <a:rPr lang="en-US" b="0" baseline="-25000" dirty="0" err="1"/>
              <a:t>BA</a:t>
            </a:r>
            <a:r>
              <a:rPr lang="en-US" b="0" dirty="0"/>
              <a:t> and </a:t>
            </a:r>
            <a:r>
              <a:rPr lang="en-US" b="0" dirty="0" err="1"/>
              <a:t>Dir</a:t>
            </a:r>
            <a:r>
              <a:rPr lang="en-US" b="0" baseline="-25000" dirty="0" err="1"/>
              <a:t>BC</a:t>
            </a:r>
            <a:endParaRPr lang="en-US" b="0" baseline="-25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4718671-724E-4713-ABB1-3BBD6C9D1E47}"/>
              </a:ext>
            </a:extLst>
          </p:cNvPr>
          <p:cNvGrpSpPr/>
          <p:nvPr/>
        </p:nvGrpSpPr>
        <p:grpSpPr>
          <a:xfrm>
            <a:off x="1143000" y="1828800"/>
            <a:ext cx="4137385" cy="4715289"/>
            <a:chOff x="2616200" y="1590261"/>
            <a:chExt cx="4137385" cy="4715289"/>
          </a:xfrm>
        </p:grpSpPr>
        <p:sp>
          <p:nvSpPr>
            <p:cNvPr id="25606" name="Rectangle 11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647950" y="4292600"/>
              <a:ext cx="2349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A</a:t>
              </a:r>
              <a:endParaRPr lang="en-US"/>
            </a:p>
          </p:txBody>
        </p:sp>
        <p:sp>
          <p:nvSpPr>
            <p:cNvPr id="25607" name="Rectangle 11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497388" y="4137025"/>
              <a:ext cx="252412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FF0000"/>
                  </a:solidFill>
                </a:rPr>
                <a:t>C</a:t>
              </a:r>
              <a:r>
                <a:rPr lang="en-US" b="0" baseline="-25000">
                  <a:solidFill>
                    <a:srgbClr val="FF0000"/>
                  </a:solidFill>
                </a:rPr>
                <a:t>1</a:t>
              </a:r>
              <a:endParaRPr lang="en-US" baseline="-25000"/>
            </a:p>
          </p:txBody>
        </p:sp>
        <p:sp>
          <p:nvSpPr>
            <p:cNvPr id="25608" name="Rectangle 11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11525" y="5891213"/>
              <a:ext cx="252413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</a:rPr>
                <a:t>C</a:t>
              </a:r>
              <a:r>
                <a:rPr lang="en-US" b="0" baseline="-25000">
                  <a:solidFill>
                    <a:srgbClr val="0000FF"/>
                  </a:solidFill>
                </a:rPr>
                <a:t>2</a:t>
              </a:r>
              <a:endParaRPr lang="en-US" baseline="-25000"/>
            </a:p>
          </p:txBody>
        </p:sp>
        <p:sp>
          <p:nvSpPr>
            <p:cNvPr id="25609" name="Rectangle 11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16200" y="4994275"/>
              <a:ext cx="341313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</a:rPr>
                <a:t>d</a:t>
              </a:r>
              <a:r>
                <a:rPr lang="en-US" b="0" baseline="-25000">
                  <a:solidFill>
                    <a:srgbClr val="0000FF"/>
                  </a:solidFill>
                </a:rPr>
                <a:t>AC</a:t>
              </a:r>
              <a:endParaRPr lang="en-US" baseline="-25000"/>
            </a:p>
          </p:txBody>
        </p:sp>
        <p:sp>
          <p:nvSpPr>
            <p:cNvPr id="25610" name="Line 121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2809875" y="2268538"/>
              <a:ext cx="2871788" cy="2012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Line 122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2809875" y="4119563"/>
              <a:ext cx="1579563" cy="161925"/>
            </a:xfrm>
            <a:prstGeom prst="line">
              <a:avLst/>
            </a:prstGeom>
            <a:noFill/>
            <a:ln w="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Line 123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2809875" y="4281488"/>
              <a:ext cx="392113" cy="1539875"/>
            </a:xfrm>
            <a:prstGeom prst="line">
              <a:avLst/>
            </a:prstGeom>
            <a:noFill/>
            <a:ln w="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Line 12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2862263" y="2268538"/>
              <a:ext cx="2819400" cy="4037012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lgDashDotDot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Rectangle 12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757863" y="2090738"/>
              <a:ext cx="2349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B</a:t>
              </a:r>
              <a:endParaRPr lang="en-US"/>
            </a:p>
          </p:txBody>
        </p:sp>
        <p:sp>
          <p:nvSpPr>
            <p:cNvPr id="25619" name="Rectangle 2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05163" y="2930525"/>
              <a:ext cx="96202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/>
                <a:t>Dir</a:t>
              </a:r>
              <a:r>
                <a:rPr lang="en-US" b="0" baseline="-25000"/>
                <a:t>BA</a:t>
              </a:r>
              <a:r>
                <a:rPr lang="en-US" b="0"/>
                <a:t>, d</a:t>
              </a:r>
              <a:r>
                <a:rPr lang="en-US" b="0" baseline="-25000"/>
                <a:t>BA</a:t>
              </a:r>
              <a:endParaRPr lang="en-US" baseline="-25000"/>
            </a:p>
          </p:txBody>
        </p:sp>
        <p:sp>
          <p:nvSpPr>
            <p:cNvPr id="25620" name="Rectangle 1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459163" y="4287838"/>
              <a:ext cx="3413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FF0000"/>
                  </a:solidFill>
                </a:rPr>
                <a:t>d</a:t>
              </a:r>
              <a:r>
                <a:rPr lang="en-US" b="0" baseline="-25000">
                  <a:solidFill>
                    <a:srgbClr val="FF0000"/>
                  </a:solidFill>
                </a:rPr>
                <a:t>AC</a:t>
              </a:r>
              <a:endParaRPr lang="en-US" baseline="-25000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34FB392-B19F-4E49-9F27-D9CA389FCF71}"/>
                </a:ext>
              </a:extLst>
            </p:cNvPr>
            <p:cNvCxnSpPr/>
            <p:nvPr/>
          </p:nvCxnSpPr>
          <p:spPr>
            <a:xfrm flipV="1">
              <a:off x="5685183" y="1590261"/>
              <a:ext cx="0" cy="1302026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DEA42C6-1B08-4F1E-A26B-6A8B9EDBC2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37922" y="1898374"/>
              <a:ext cx="914400" cy="914400"/>
            </a:xfrm>
            <a:prstGeom prst="arc">
              <a:avLst>
                <a:gd name="adj1" fmla="val 16200000"/>
                <a:gd name="adj2" fmla="val 7727795"/>
              </a:avLst>
            </a:prstGeom>
            <a:ln>
              <a:solidFill>
                <a:srgbClr val="C00000"/>
              </a:solidFill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114">
              <a:extLst>
                <a:ext uri="{FF2B5EF4-FFF2-40B4-BE49-F238E27FC236}">
                  <a16:creationId xmlns:a16="http://schemas.microsoft.com/office/drawing/2014/main" id="{4BA2F251-1688-4BE9-B9CC-01B0FADE96B4}"/>
                </a:ext>
              </a:extLst>
            </p:cNvPr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245433" y="2223812"/>
              <a:ext cx="50815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 dirty="0" err="1">
                  <a:solidFill>
                    <a:srgbClr val="C00000"/>
                  </a:solidFill>
                </a:rPr>
                <a:t>Dir</a:t>
              </a:r>
              <a:r>
                <a:rPr lang="en-US" b="0" baseline="-25000" dirty="0" err="1">
                  <a:solidFill>
                    <a:srgbClr val="C00000"/>
                  </a:solidFill>
                </a:rPr>
                <a:t>BC</a:t>
              </a:r>
              <a:endParaRPr lang="en-US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26" name="Freeform 127">
              <a:extLst>
                <a:ext uri="{FF2B5EF4-FFF2-40B4-BE49-F238E27FC236}">
                  <a16:creationId xmlns:a16="http://schemas.microsoft.com/office/drawing/2014/main" id="{0C81019A-38C8-4D97-B3F8-9D194E7EDE15}"/>
                </a:ext>
              </a:extLst>
            </p:cNvPr>
            <p:cNvSpPr>
              <a:spLocks noChangeAspect="1"/>
            </p:cNvSpPr>
            <p:nvPr>
              <p:custDataLst>
                <p:tags r:id="rId18"/>
              </p:custDataLst>
            </p:nvPr>
          </p:nvSpPr>
          <p:spPr bwMode="auto">
            <a:xfrm>
              <a:off x="5095803" y="2673903"/>
              <a:ext cx="181636" cy="182880"/>
            </a:xfrm>
            <a:custGeom>
              <a:avLst/>
              <a:gdLst>
                <a:gd name="T0" fmla="*/ 0 w 324"/>
                <a:gd name="T1" fmla="*/ 0 h 325"/>
                <a:gd name="T2" fmla="*/ 50075 w 324"/>
                <a:gd name="T3" fmla="*/ 65342 h 325"/>
                <a:gd name="T4" fmla="*/ 105873 w 324"/>
                <a:gd name="T5" fmla="*/ 126375 h 325"/>
                <a:gd name="T6" fmla="*/ 166678 w 324"/>
                <a:gd name="T7" fmla="*/ 182382 h 325"/>
                <a:gd name="T8" fmla="*/ 231775 w 324"/>
                <a:gd name="T9" fmla="*/ 233363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4"/>
                <a:gd name="T16" fmla="*/ 0 h 325"/>
                <a:gd name="T17" fmla="*/ 324 w 324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4" h="325">
                  <a:moveTo>
                    <a:pt x="0" y="0"/>
                  </a:moveTo>
                  <a:lnTo>
                    <a:pt x="70" y="91"/>
                  </a:lnTo>
                  <a:lnTo>
                    <a:pt x="148" y="176"/>
                  </a:lnTo>
                  <a:lnTo>
                    <a:pt x="233" y="254"/>
                  </a:lnTo>
                  <a:lnTo>
                    <a:pt x="324" y="325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895191" y="150607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Known: (N</a:t>
            </a:r>
            <a:r>
              <a:rPr lang="en-US" b="0" baseline="-25000" dirty="0"/>
              <a:t>A</a:t>
            </a:r>
            <a:r>
              <a:rPr lang="en-US" b="0" dirty="0"/>
              <a:t>,E</a:t>
            </a:r>
            <a:r>
              <a:rPr lang="en-US" b="0" baseline="-25000" dirty="0"/>
              <a:t>A</a:t>
            </a:r>
            <a:r>
              <a:rPr lang="en-US" b="0" dirty="0"/>
              <a:t>) (N</a:t>
            </a:r>
            <a:r>
              <a:rPr lang="en-US" b="0" baseline="-25000" dirty="0"/>
              <a:t>B</a:t>
            </a:r>
            <a:r>
              <a:rPr lang="en-US" b="0" dirty="0"/>
              <a:t>,E</a:t>
            </a:r>
            <a:r>
              <a:rPr lang="en-US" b="0" baseline="-25000" dirty="0"/>
              <a:t>B</a:t>
            </a:r>
            <a:r>
              <a:rPr lang="en-US" b="0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3009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757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2. Intersection Types</a:t>
            </a:r>
          </a:p>
        </p:txBody>
      </p:sp>
      <p:sp>
        <p:nvSpPr>
          <p:cNvPr id="26627" name="Rectangle 1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6425" y="1209675"/>
            <a:ext cx="3583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 dirty="0"/>
              <a:t>b. Direction-Distance Intersection</a:t>
            </a:r>
          </a:p>
        </p:txBody>
      </p:sp>
      <p:sp>
        <p:nvSpPr>
          <p:cNvPr id="26641" name="Rectangle 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46163" y="1571625"/>
            <a:ext cx="26098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 dirty="0"/>
              <a:t>Distance from A to C: </a:t>
            </a:r>
            <a:r>
              <a:rPr lang="en-US" b="0" dirty="0" err="1"/>
              <a:t>d</a:t>
            </a:r>
            <a:r>
              <a:rPr lang="en-US" b="0" baseline="-25000" dirty="0" err="1"/>
              <a:t>AC</a:t>
            </a:r>
            <a:endParaRPr lang="en-US" b="0" dirty="0"/>
          </a:p>
          <a:p>
            <a:r>
              <a:rPr lang="en-US" b="0" dirty="0"/>
              <a:t>Direction at B to C.</a:t>
            </a:r>
            <a:endParaRPr lang="en-US" b="0" baseline="-25000" dirty="0"/>
          </a:p>
        </p:txBody>
      </p:sp>
      <p:sp>
        <p:nvSpPr>
          <p:cNvPr id="26642" name="TextBox 2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61038" y="3197225"/>
            <a:ext cx="319837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dirty="0"/>
              <a:t>Inverse B to A</a:t>
            </a:r>
          </a:p>
          <a:p>
            <a:pPr eaLnBrk="1" hangingPunct="1"/>
            <a:r>
              <a:rPr lang="en-US" b="0" dirty="0"/>
              <a:t>Compute Angle B from </a:t>
            </a:r>
          </a:p>
          <a:p>
            <a:pPr lvl="1" eaLnBrk="1" hangingPunct="1"/>
            <a:r>
              <a:rPr lang="en-US" b="0" dirty="0" err="1"/>
              <a:t>Dir</a:t>
            </a:r>
            <a:r>
              <a:rPr lang="en-US" b="0" baseline="-25000" dirty="0" err="1"/>
              <a:t>BA</a:t>
            </a:r>
            <a:r>
              <a:rPr lang="en-US" b="0" dirty="0"/>
              <a:t> and </a:t>
            </a:r>
            <a:r>
              <a:rPr lang="en-US" b="0" dirty="0" err="1"/>
              <a:t>Dir</a:t>
            </a:r>
            <a:r>
              <a:rPr lang="en-US" b="0" baseline="-25000" dirty="0" err="1"/>
              <a:t>BC</a:t>
            </a:r>
            <a:endParaRPr lang="en-US" b="0" baseline="-25000" dirty="0"/>
          </a:p>
          <a:p>
            <a:pPr eaLnBrk="1" hangingPunct="1"/>
            <a:r>
              <a:rPr lang="en-US" b="0" dirty="0"/>
              <a:t>Law of sines to solve Angle C</a:t>
            </a:r>
            <a:br>
              <a:rPr lang="en-US" b="0" dirty="0"/>
            </a:br>
            <a:r>
              <a:rPr lang="en-US" b="0" dirty="0"/>
              <a:t>    Select correct angle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EEC673-6A81-4076-A564-6D3176803E3C}"/>
              </a:ext>
            </a:extLst>
          </p:cNvPr>
          <p:cNvGrpSpPr/>
          <p:nvPr/>
        </p:nvGrpSpPr>
        <p:grpSpPr>
          <a:xfrm>
            <a:off x="1143000" y="1828800"/>
            <a:ext cx="4137385" cy="4715289"/>
            <a:chOff x="2616200" y="1590261"/>
            <a:chExt cx="4137385" cy="4715289"/>
          </a:xfrm>
        </p:grpSpPr>
        <p:sp>
          <p:nvSpPr>
            <p:cNvPr id="26630" name="Rectangle 11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647950" y="4292600"/>
              <a:ext cx="2349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A</a:t>
              </a:r>
              <a:endParaRPr lang="en-US"/>
            </a:p>
          </p:txBody>
        </p:sp>
        <p:sp>
          <p:nvSpPr>
            <p:cNvPr id="26631" name="Rectangle 11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497388" y="4137025"/>
              <a:ext cx="252412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FF0000"/>
                  </a:solidFill>
                </a:rPr>
                <a:t>C</a:t>
              </a:r>
              <a:r>
                <a:rPr lang="en-US" b="0" baseline="-25000">
                  <a:solidFill>
                    <a:srgbClr val="FF0000"/>
                  </a:solidFill>
                </a:rPr>
                <a:t>1</a:t>
              </a:r>
              <a:endParaRPr lang="en-US" baseline="-25000"/>
            </a:p>
          </p:txBody>
        </p:sp>
        <p:sp>
          <p:nvSpPr>
            <p:cNvPr id="26632" name="Rectangle 11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11525" y="5891213"/>
              <a:ext cx="252413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</a:rPr>
                <a:t>C</a:t>
              </a:r>
              <a:r>
                <a:rPr lang="en-US" b="0" baseline="-25000">
                  <a:solidFill>
                    <a:srgbClr val="0000FF"/>
                  </a:solidFill>
                </a:rPr>
                <a:t>2</a:t>
              </a:r>
              <a:endParaRPr lang="en-US" baseline="-25000"/>
            </a:p>
          </p:txBody>
        </p:sp>
        <p:sp>
          <p:nvSpPr>
            <p:cNvPr id="26633" name="Rectangle 11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16200" y="4994275"/>
              <a:ext cx="341313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</a:rPr>
                <a:t>d</a:t>
              </a:r>
              <a:r>
                <a:rPr lang="en-US" b="0" baseline="-25000">
                  <a:solidFill>
                    <a:srgbClr val="0000FF"/>
                  </a:solidFill>
                </a:rPr>
                <a:t>AC</a:t>
              </a:r>
              <a:endParaRPr lang="en-US" baseline="-25000"/>
            </a:p>
          </p:txBody>
        </p:sp>
        <p:sp>
          <p:nvSpPr>
            <p:cNvPr id="26634" name="Line 121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2809875" y="2268538"/>
              <a:ext cx="2871788" cy="2012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Line 122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2809875" y="4119563"/>
              <a:ext cx="1579563" cy="161925"/>
            </a:xfrm>
            <a:prstGeom prst="line">
              <a:avLst/>
            </a:prstGeom>
            <a:noFill/>
            <a:ln w="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123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2809875" y="4281488"/>
              <a:ext cx="392113" cy="1539875"/>
            </a:xfrm>
            <a:prstGeom prst="line">
              <a:avLst/>
            </a:prstGeom>
            <a:noFill/>
            <a:ln w="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Line 12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2862263" y="2268538"/>
              <a:ext cx="2819400" cy="4037012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lgDashDotDot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Rectangle 12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757863" y="2090738"/>
              <a:ext cx="2349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B</a:t>
              </a:r>
              <a:endParaRPr lang="en-US"/>
            </a:p>
          </p:txBody>
        </p:sp>
        <p:sp>
          <p:nvSpPr>
            <p:cNvPr id="26643" name="Rectangle 2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05163" y="2930525"/>
              <a:ext cx="96202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/>
                <a:t>Dir</a:t>
              </a:r>
              <a:r>
                <a:rPr lang="en-US" b="0" baseline="-25000"/>
                <a:t>BA</a:t>
              </a:r>
              <a:r>
                <a:rPr lang="en-US" b="0"/>
                <a:t>, d</a:t>
              </a:r>
              <a:r>
                <a:rPr lang="en-US" b="0" baseline="-25000"/>
                <a:t>BA</a:t>
              </a:r>
              <a:endParaRPr lang="en-US" baseline="-25000"/>
            </a:p>
          </p:txBody>
        </p:sp>
        <p:sp>
          <p:nvSpPr>
            <p:cNvPr id="26644" name="TextBox 22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773075" y="3720685"/>
              <a:ext cx="3254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31" name="Arc 30"/>
            <p:cNvSpPr/>
            <p:nvPr>
              <p:custDataLst>
                <p:tags r:id="rId17"/>
              </p:custDataLst>
            </p:nvPr>
          </p:nvSpPr>
          <p:spPr bwMode="auto">
            <a:xfrm>
              <a:off x="2762250" y="5346700"/>
              <a:ext cx="914400" cy="914400"/>
            </a:xfrm>
            <a:prstGeom prst="arc">
              <a:avLst>
                <a:gd name="adj1" fmla="val 15303423"/>
                <a:gd name="adj2" fmla="val 18315382"/>
              </a:avLst>
            </a:prstGeom>
            <a:noFill/>
            <a:ln w="3175" cap="flat" cmpd="sng" algn="ctr">
              <a:solidFill>
                <a:srgbClr val="0000FF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6647" name="TextBox 31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151188" y="4992688"/>
              <a:ext cx="3254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FF"/>
                  </a:solidFill>
                </a:rPr>
                <a:t>?</a:t>
              </a:r>
            </a:p>
          </p:txBody>
        </p:sp>
        <p:sp>
          <p:nvSpPr>
            <p:cNvPr id="26648" name="Rectangle 11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459163" y="4287838"/>
              <a:ext cx="3413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FF0000"/>
                  </a:solidFill>
                </a:rPr>
                <a:t>d</a:t>
              </a:r>
              <a:r>
                <a:rPr lang="en-US" b="0" baseline="-25000">
                  <a:solidFill>
                    <a:srgbClr val="FF0000"/>
                  </a:solidFill>
                </a:rPr>
                <a:t>AC</a:t>
              </a:r>
              <a:endParaRPr lang="en-US" baseline="-2500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C166671-72A0-4EB9-971C-2C0CFD2736CB}"/>
                </a:ext>
              </a:extLst>
            </p:cNvPr>
            <p:cNvGrpSpPr/>
            <p:nvPr/>
          </p:nvGrpSpPr>
          <p:grpSpPr>
            <a:xfrm>
              <a:off x="5237922" y="1590261"/>
              <a:ext cx="1515663" cy="1302026"/>
              <a:chOff x="5237922" y="1590261"/>
              <a:chExt cx="1515663" cy="1302026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422875E4-9B8F-4FFE-B031-E4CE17DEFB76}"/>
                  </a:ext>
                </a:extLst>
              </p:cNvPr>
              <p:cNvCxnSpPr/>
              <p:nvPr/>
            </p:nvCxnSpPr>
            <p:spPr>
              <a:xfrm flipV="1">
                <a:off x="5685183" y="1590261"/>
                <a:ext cx="0" cy="13020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Arc 24">
                <a:extLst>
                  <a:ext uri="{FF2B5EF4-FFF2-40B4-BE49-F238E27FC236}">
                    <a16:creationId xmlns:a16="http://schemas.microsoft.com/office/drawing/2014/main" id="{A730FD31-DEE7-4341-9017-20099AE9D4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37922" y="1898374"/>
                <a:ext cx="914400" cy="914400"/>
              </a:xfrm>
              <a:prstGeom prst="arc">
                <a:avLst>
                  <a:gd name="adj1" fmla="val 16200000"/>
                  <a:gd name="adj2" fmla="val 7727795"/>
                </a:avLst>
              </a:prstGeom>
              <a:ln>
                <a:solidFill>
                  <a:srgbClr val="C00000"/>
                </a:solidFill>
                <a:headEnd type="none" w="med" len="med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114">
                <a:extLst>
                  <a:ext uri="{FF2B5EF4-FFF2-40B4-BE49-F238E27FC236}">
                    <a16:creationId xmlns:a16="http://schemas.microsoft.com/office/drawing/2014/main" id="{B5C54481-AB13-4E8F-B231-BAF23E10E0BB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6245433" y="2223812"/>
                <a:ext cx="50815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0" dirty="0" err="1">
                    <a:solidFill>
                      <a:srgbClr val="C00000"/>
                    </a:solidFill>
                  </a:rPr>
                  <a:t>Dir</a:t>
                </a:r>
                <a:r>
                  <a:rPr lang="en-US" b="0" baseline="-25000" dirty="0" err="1">
                    <a:solidFill>
                      <a:srgbClr val="C00000"/>
                    </a:solidFill>
                  </a:rPr>
                  <a:t>BC</a:t>
                </a:r>
                <a:endParaRPr lang="en-US" baseline="-250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34D3591F-F68C-4D6C-BD21-A9C7DE338CBE}"/>
                </a:ext>
              </a:extLst>
            </p:cNvPr>
            <p:cNvSpPr>
              <a:spLocks noChangeAspect="1"/>
            </p:cNvSpPr>
            <p:nvPr>
              <p:custDataLst>
                <p:tags r:id="rId20"/>
              </p:custDataLst>
            </p:nvPr>
          </p:nvSpPr>
          <p:spPr bwMode="auto">
            <a:xfrm>
              <a:off x="4025278" y="3779629"/>
              <a:ext cx="685800" cy="685800"/>
            </a:xfrm>
            <a:prstGeom prst="arc">
              <a:avLst>
                <a:gd name="adj1" fmla="val 10660708"/>
                <a:gd name="adj2" fmla="val 18315382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0" name="Freeform 127">
              <a:extLst>
                <a:ext uri="{FF2B5EF4-FFF2-40B4-BE49-F238E27FC236}">
                  <a16:creationId xmlns:a16="http://schemas.microsoft.com/office/drawing/2014/main" id="{F2B85634-02DF-4646-8934-A7596931E65C}"/>
                </a:ext>
              </a:extLst>
            </p:cNvPr>
            <p:cNvSpPr>
              <a:spLocks noChangeAspect="1"/>
            </p:cNvSpPr>
            <p:nvPr>
              <p:custDataLst>
                <p:tags r:id="rId21"/>
              </p:custDataLst>
            </p:nvPr>
          </p:nvSpPr>
          <p:spPr bwMode="auto">
            <a:xfrm>
              <a:off x="5095803" y="2673903"/>
              <a:ext cx="181636" cy="182880"/>
            </a:xfrm>
            <a:custGeom>
              <a:avLst/>
              <a:gdLst>
                <a:gd name="T0" fmla="*/ 0 w 324"/>
                <a:gd name="T1" fmla="*/ 0 h 325"/>
                <a:gd name="T2" fmla="*/ 50075 w 324"/>
                <a:gd name="T3" fmla="*/ 65342 h 325"/>
                <a:gd name="T4" fmla="*/ 105873 w 324"/>
                <a:gd name="T5" fmla="*/ 126375 h 325"/>
                <a:gd name="T6" fmla="*/ 166678 w 324"/>
                <a:gd name="T7" fmla="*/ 182382 h 325"/>
                <a:gd name="T8" fmla="*/ 231775 w 324"/>
                <a:gd name="T9" fmla="*/ 233363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4"/>
                <a:gd name="T16" fmla="*/ 0 h 325"/>
                <a:gd name="T17" fmla="*/ 324 w 324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4" h="325">
                  <a:moveTo>
                    <a:pt x="0" y="0"/>
                  </a:moveTo>
                  <a:lnTo>
                    <a:pt x="70" y="91"/>
                  </a:lnTo>
                  <a:lnTo>
                    <a:pt x="148" y="176"/>
                  </a:lnTo>
                  <a:lnTo>
                    <a:pt x="233" y="254"/>
                  </a:lnTo>
                  <a:lnTo>
                    <a:pt x="324" y="325"/>
                  </a:lnTo>
                </a:path>
              </a:pathLst>
            </a:custGeom>
            <a:noFill/>
            <a:ln w="8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895191" y="150607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Known: (N</a:t>
            </a:r>
            <a:r>
              <a:rPr lang="en-US" b="0" baseline="-25000" dirty="0"/>
              <a:t>A</a:t>
            </a:r>
            <a:r>
              <a:rPr lang="en-US" b="0" dirty="0"/>
              <a:t>,E</a:t>
            </a:r>
            <a:r>
              <a:rPr lang="en-US" b="0" baseline="-25000" dirty="0"/>
              <a:t>A</a:t>
            </a:r>
            <a:r>
              <a:rPr lang="en-US" b="0" dirty="0"/>
              <a:t>) (N</a:t>
            </a:r>
            <a:r>
              <a:rPr lang="en-US" b="0" baseline="-25000" dirty="0"/>
              <a:t>B</a:t>
            </a:r>
            <a:r>
              <a:rPr lang="en-US" b="0" dirty="0"/>
              <a:t>,E</a:t>
            </a:r>
            <a:r>
              <a:rPr lang="en-US" b="0" baseline="-25000" dirty="0"/>
              <a:t>B</a:t>
            </a:r>
            <a:r>
              <a:rPr lang="en-US" b="0" dirty="0"/>
              <a:t>)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810558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1. Solution Logic</a:t>
            </a:r>
          </a:p>
          <a:p>
            <a:pPr lvl="1">
              <a:spcBef>
                <a:spcPct val="50000"/>
              </a:spcBef>
            </a:pPr>
            <a:r>
              <a:rPr lang="en-US" b="0" dirty="0"/>
              <a:t>Point whose position is to be computed has two unknowns: N and E. </a:t>
            </a:r>
          </a:p>
          <a:p>
            <a:pPr lvl="7">
              <a:spcBef>
                <a:spcPct val="50000"/>
              </a:spcBef>
            </a:pPr>
            <a:endParaRPr lang="en-US" b="0" dirty="0"/>
          </a:p>
          <a:p>
            <a:pPr lvl="7">
              <a:spcBef>
                <a:spcPct val="50000"/>
              </a:spcBef>
            </a:pPr>
            <a:endParaRPr lang="en-US" b="0" dirty="0"/>
          </a:p>
          <a:p>
            <a:pPr lvl="7">
              <a:spcBef>
                <a:spcPct val="50000"/>
              </a:spcBef>
            </a:pPr>
            <a:endParaRPr lang="en-US" b="0" dirty="0"/>
          </a:p>
          <a:p>
            <a:pPr lvl="7">
              <a:spcBef>
                <a:spcPct val="50000"/>
              </a:spcBef>
            </a:pPr>
            <a:endParaRPr lang="en-US" b="0" dirty="0"/>
          </a:p>
          <a:p>
            <a:pPr lvl="7">
              <a:spcBef>
                <a:spcPct val="50000"/>
              </a:spcBef>
            </a:pPr>
            <a:endParaRPr lang="en-US" b="0" dirty="0"/>
          </a:p>
          <a:p>
            <a:pPr lvl="1">
              <a:spcBef>
                <a:spcPct val="50000"/>
              </a:spcBef>
            </a:pPr>
            <a:r>
              <a:rPr lang="en-US" b="0" dirty="0"/>
              <a:t>To solve those unknowns requires two measurements from one or more known positions.</a:t>
            </a:r>
          </a:p>
          <a:p>
            <a:pPr lvl="2">
              <a:spcBef>
                <a:spcPct val="50000"/>
              </a:spcBef>
            </a:pPr>
            <a:r>
              <a:rPr lang="en-US" b="0" i="1" dirty="0" err="1"/>
              <a:t>dist</a:t>
            </a:r>
            <a:r>
              <a:rPr lang="en-US" b="0" dirty="0"/>
              <a:t> and </a:t>
            </a:r>
            <a:r>
              <a:rPr lang="en-US" b="0" i="1" dirty="0" err="1"/>
              <a:t>dir</a:t>
            </a:r>
            <a:r>
              <a:rPr lang="en-US" b="0" dirty="0"/>
              <a:t> from A to C</a:t>
            </a:r>
          </a:p>
        </p:txBody>
      </p:sp>
      <p:sp>
        <p:nvSpPr>
          <p:cNvPr id="5" name="Freeform 5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836005" y="2836811"/>
            <a:ext cx="60325" cy="58738"/>
          </a:xfrm>
          <a:custGeom>
            <a:avLst/>
            <a:gdLst>
              <a:gd name="T0" fmla="*/ 12211762 w 298"/>
              <a:gd name="T1" fmla="*/ 5788846 h 298"/>
              <a:gd name="T2" fmla="*/ 12129777 w 298"/>
              <a:gd name="T3" fmla="*/ 5050679 h 298"/>
              <a:gd name="T4" fmla="*/ 12006900 w 298"/>
              <a:gd name="T5" fmla="*/ 4273682 h 298"/>
              <a:gd name="T6" fmla="*/ 11760944 w 298"/>
              <a:gd name="T7" fmla="*/ 3574345 h 298"/>
              <a:gd name="T8" fmla="*/ 11392112 w 298"/>
              <a:gd name="T9" fmla="*/ 2913838 h 298"/>
              <a:gd name="T10" fmla="*/ 10941496 w 298"/>
              <a:gd name="T11" fmla="*/ 2253331 h 298"/>
              <a:gd name="T12" fmla="*/ 10408693 w 298"/>
              <a:gd name="T13" fmla="*/ 1709512 h 298"/>
              <a:gd name="T14" fmla="*/ 9834998 w 298"/>
              <a:gd name="T15" fmla="*/ 1204326 h 298"/>
              <a:gd name="T16" fmla="*/ 9179319 w 298"/>
              <a:gd name="T17" fmla="*/ 815828 h 298"/>
              <a:gd name="T18" fmla="*/ 8441653 w 298"/>
              <a:gd name="T19" fmla="*/ 466159 h 298"/>
              <a:gd name="T20" fmla="*/ 7703988 w 298"/>
              <a:gd name="T21" fmla="*/ 194348 h 298"/>
              <a:gd name="T22" fmla="*/ 6884540 w 298"/>
              <a:gd name="T23" fmla="*/ 77660 h 298"/>
              <a:gd name="T24" fmla="*/ 6105982 w 298"/>
              <a:gd name="T25" fmla="*/ 0 h 298"/>
              <a:gd name="T26" fmla="*/ 5286332 w 298"/>
              <a:gd name="T27" fmla="*/ 77660 h 298"/>
              <a:gd name="T28" fmla="*/ 4548667 w 298"/>
              <a:gd name="T29" fmla="*/ 194348 h 298"/>
              <a:gd name="T30" fmla="*/ 3811002 w 298"/>
              <a:gd name="T31" fmla="*/ 466159 h 298"/>
              <a:gd name="T32" fmla="*/ 3073336 w 298"/>
              <a:gd name="T33" fmla="*/ 815828 h 298"/>
              <a:gd name="T34" fmla="*/ 2417858 w 298"/>
              <a:gd name="T35" fmla="*/ 1204326 h 298"/>
              <a:gd name="T36" fmla="*/ 1803070 w 298"/>
              <a:gd name="T37" fmla="*/ 1709512 h 298"/>
              <a:gd name="T38" fmla="*/ 1311360 w 298"/>
              <a:gd name="T39" fmla="*/ 2253331 h 298"/>
              <a:gd name="T40" fmla="*/ 860542 w 298"/>
              <a:gd name="T41" fmla="*/ 2913838 h 298"/>
              <a:gd name="T42" fmla="*/ 491709 w 298"/>
              <a:gd name="T43" fmla="*/ 3574345 h 298"/>
              <a:gd name="T44" fmla="*/ 245956 w 298"/>
              <a:gd name="T45" fmla="*/ 4273682 h 298"/>
              <a:gd name="T46" fmla="*/ 40891 w 298"/>
              <a:gd name="T47" fmla="*/ 5050679 h 298"/>
              <a:gd name="T48" fmla="*/ 0 w 298"/>
              <a:gd name="T49" fmla="*/ 5788846 h 298"/>
              <a:gd name="T50" fmla="*/ 40891 w 298"/>
              <a:gd name="T51" fmla="*/ 6527014 h 298"/>
              <a:gd name="T52" fmla="*/ 245956 w 298"/>
              <a:gd name="T53" fmla="*/ 7265181 h 298"/>
              <a:gd name="T54" fmla="*/ 491709 w 298"/>
              <a:gd name="T55" fmla="*/ 8003348 h 298"/>
              <a:gd name="T56" fmla="*/ 860542 w 298"/>
              <a:gd name="T57" fmla="*/ 8663855 h 298"/>
              <a:gd name="T58" fmla="*/ 1311360 w 298"/>
              <a:gd name="T59" fmla="*/ 9285531 h 298"/>
              <a:gd name="T60" fmla="*/ 1803070 w 298"/>
              <a:gd name="T61" fmla="*/ 9829350 h 298"/>
              <a:gd name="T62" fmla="*/ 2417858 w 298"/>
              <a:gd name="T63" fmla="*/ 10334536 h 298"/>
              <a:gd name="T64" fmla="*/ 3073336 w 298"/>
              <a:gd name="T65" fmla="*/ 10761865 h 298"/>
              <a:gd name="T66" fmla="*/ 3811002 w 298"/>
              <a:gd name="T67" fmla="*/ 11111533 h 298"/>
              <a:gd name="T68" fmla="*/ 4548667 w 298"/>
              <a:gd name="T69" fmla="*/ 11344514 h 298"/>
              <a:gd name="T70" fmla="*/ 5286332 w 298"/>
              <a:gd name="T71" fmla="*/ 11500031 h 298"/>
              <a:gd name="T72" fmla="*/ 6105982 w 298"/>
              <a:gd name="T73" fmla="*/ 11577692 h 298"/>
              <a:gd name="T74" fmla="*/ 6884540 w 298"/>
              <a:gd name="T75" fmla="*/ 11500031 h 298"/>
              <a:gd name="T76" fmla="*/ 7703988 w 298"/>
              <a:gd name="T77" fmla="*/ 11344514 h 298"/>
              <a:gd name="T78" fmla="*/ 8441653 w 298"/>
              <a:gd name="T79" fmla="*/ 11111533 h 298"/>
              <a:gd name="T80" fmla="*/ 9179319 w 298"/>
              <a:gd name="T81" fmla="*/ 10761865 h 298"/>
              <a:gd name="T82" fmla="*/ 9834998 w 298"/>
              <a:gd name="T83" fmla="*/ 10334536 h 298"/>
              <a:gd name="T84" fmla="*/ 10408693 w 298"/>
              <a:gd name="T85" fmla="*/ 9829350 h 298"/>
              <a:gd name="T86" fmla="*/ 10941496 w 298"/>
              <a:gd name="T87" fmla="*/ 9285531 h 298"/>
              <a:gd name="T88" fmla="*/ 11392112 w 298"/>
              <a:gd name="T89" fmla="*/ 8663855 h 298"/>
              <a:gd name="T90" fmla="*/ 11760944 w 298"/>
              <a:gd name="T91" fmla="*/ 8003348 h 298"/>
              <a:gd name="T92" fmla="*/ 12006900 w 298"/>
              <a:gd name="T93" fmla="*/ 7265181 h 298"/>
              <a:gd name="T94" fmla="*/ 12129777 w 298"/>
              <a:gd name="T95" fmla="*/ 6527014 h 2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98"/>
              <a:gd name="T145" fmla="*/ 0 h 298"/>
              <a:gd name="T146" fmla="*/ 298 w 298"/>
              <a:gd name="T147" fmla="*/ 298 h 2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98" h="298">
                <a:moveTo>
                  <a:pt x="298" y="158"/>
                </a:moveTo>
                <a:lnTo>
                  <a:pt x="298" y="149"/>
                </a:lnTo>
                <a:lnTo>
                  <a:pt x="298" y="140"/>
                </a:lnTo>
                <a:lnTo>
                  <a:pt x="296" y="130"/>
                </a:lnTo>
                <a:lnTo>
                  <a:pt x="295" y="120"/>
                </a:lnTo>
                <a:lnTo>
                  <a:pt x="293" y="110"/>
                </a:lnTo>
                <a:lnTo>
                  <a:pt x="290" y="101"/>
                </a:lnTo>
                <a:lnTo>
                  <a:pt x="287" y="92"/>
                </a:lnTo>
                <a:lnTo>
                  <a:pt x="282" y="83"/>
                </a:lnTo>
                <a:lnTo>
                  <a:pt x="278" y="75"/>
                </a:lnTo>
                <a:lnTo>
                  <a:pt x="273" y="66"/>
                </a:lnTo>
                <a:lnTo>
                  <a:pt x="267" y="58"/>
                </a:lnTo>
                <a:lnTo>
                  <a:pt x="261" y="51"/>
                </a:lnTo>
                <a:lnTo>
                  <a:pt x="254" y="44"/>
                </a:lnTo>
                <a:lnTo>
                  <a:pt x="248" y="37"/>
                </a:lnTo>
                <a:lnTo>
                  <a:pt x="240" y="31"/>
                </a:lnTo>
                <a:lnTo>
                  <a:pt x="232" y="26"/>
                </a:lnTo>
                <a:lnTo>
                  <a:pt x="224" y="21"/>
                </a:lnTo>
                <a:lnTo>
                  <a:pt x="215" y="16"/>
                </a:lnTo>
                <a:lnTo>
                  <a:pt x="206" y="12"/>
                </a:lnTo>
                <a:lnTo>
                  <a:pt x="197" y="9"/>
                </a:lnTo>
                <a:lnTo>
                  <a:pt x="188" y="5"/>
                </a:lnTo>
                <a:lnTo>
                  <a:pt x="178" y="3"/>
                </a:lnTo>
                <a:lnTo>
                  <a:pt x="168" y="2"/>
                </a:lnTo>
                <a:lnTo>
                  <a:pt x="159" y="1"/>
                </a:lnTo>
                <a:lnTo>
                  <a:pt x="149" y="0"/>
                </a:lnTo>
                <a:lnTo>
                  <a:pt x="139" y="1"/>
                </a:lnTo>
                <a:lnTo>
                  <a:pt x="129" y="2"/>
                </a:lnTo>
                <a:lnTo>
                  <a:pt x="121" y="3"/>
                </a:lnTo>
                <a:lnTo>
                  <a:pt x="111" y="5"/>
                </a:lnTo>
                <a:lnTo>
                  <a:pt x="101" y="9"/>
                </a:lnTo>
                <a:lnTo>
                  <a:pt x="93" y="12"/>
                </a:lnTo>
                <a:lnTo>
                  <a:pt x="84" y="16"/>
                </a:lnTo>
                <a:lnTo>
                  <a:pt x="75" y="21"/>
                </a:lnTo>
                <a:lnTo>
                  <a:pt x="67" y="26"/>
                </a:lnTo>
                <a:lnTo>
                  <a:pt x="59" y="31"/>
                </a:lnTo>
                <a:lnTo>
                  <a:pt x="51" y="37"/>
                </a:lnTo>
                <a:lnTo>
                  <a:pt x="44" y="44"/>
                </a:lnTo>
                <a:lnTo>
                  <a:pt x="37" y="51"/>
                </a:lnTo>
                <a:lnTo>
                  <a:pt x="32" y="58"/>
                </a:lnTo>
                <a:lnTo>
                  <a:pt x="25" y="66"/>
                </a:lnTo>
                <a:lnTo>
                  <a:pt x="21" y="75"/>
                </a:lnTo>
                <a:lnTo>
                  <a:pt x="16" y="83"/>
                </a:lnTo>
                <a:lnTo>
                  <a:pt x="12" y="92"/>
                </a:lnTo>
                <a:lnTo>
                  <a:pt x="9" y="101"/>
                </a:lnTo>
                <a:lnTo>
                  <a:pt x="6" y="110"/>
                </a:lnTo>
                <a:lnTo>
                  <a:pt x="4" y="120"/>
                </a:lnTo>
                <a:lnTo>
                  <a:pt x="1" y="130"/>
                </a:lnTo>
                <a:lnTo>
                  <a:pt x="1" y="140"/>
                </a:lnTo>
                <a:lnTo>
                  <a:pt x="0" y="149"/>
                </a:lnTo>
                <a:lnTo>
                  <a:pt x="1" y="158"/>
                </a:lnTo>
                <a:lnTo>
                  <a:pt x="1" y="168"/>
                </a:lnTo>
                <a:lnTo>
                  <a:pt x="4" y="178"/>
                </a:lnTo>
                <a:lnTo>
                  <a:pt x="6" y="187"/>
                </a:lnTo>
                <a:lnTo>
                  <a:pt x="9" y="197"/>
                </a:lnTo>
                <a:lnTo>
                  <a:pt x="12" y="206"/>
                </a:lnTo>
                <a:lnTo>
                  <a:pt x="16" y="214"/>
                </a:lnTo>
                <a:lnTo>
                  <a:pt x="21" y="223"/>
                </a:lnTo>
                <a:lnTo>
                  <a:pt x="25" y="232"/>
                </a:lnTo>
                <a:lnTo>
                  <a:pt x="32" y="239"/>
                </a:lnTo>
                <a:lnTo>
                  <a:pt x="37" y="247"/>
                </a:lnTo>
                <a:lnTo>
                  <a:pt x="44" y="253"/>
                </a:lnTo>
                <a:lnTo>
                  <a:pt x="51" y="261"/>
                </a:lnTo>
                <a:lnTo>
                  <a:pt x="59" y="266"/>
                </a:lnTo>
                <a:lnTo>
                  <a:pt x="67" y="273"/>
                </a:lnTo>
                <a:lnTo>
                  <a:pt x="75" y="277"/>
                </a:lnTo>
                <a:lnTo>
                  <a:pt x="84" y="282"/>
                </a:lnTo>
                <a:lnTo>
                  <a:pt x="93" y="286"/>
                </a:lnTo>
                <a:lnTo>
                  <a:pt x="101" y="289"/>
                </a:lnTo>
                <a:lnTo>
                  <a:pt x="111" y="292"/>
                </a:lnTo>
                <a:lnTo>
                  <a:pt x="121" y="295"/>
                </a:lnTo>
                <a:lnTo>
                  <a:pt x="129" y="296"/>
                </a:lnTo>
                <a:lnTo>
                  <a:pt x="139" y="297"/>
                </a:lnTo>
                <a:lnTo>
                  <a:pt x="149" y="298"/>
                </a:lnTo>
                <a:lnTo>
                  <a:pt x="159" y="297"/>
                </a:lnTo>
                <a:lnTo>
                  <a:pt x="168" y="296"/>
                </a:lnTo>
                <a:lnTo>
                  <a:pt x="178" y="295"/>
                </a:lnTo>
                <a:lnTo>
                  <a:pt x="188" y="292"/>
                </a:lnTo>
                <a:lnTo>
                  <a:pt x="197" y="289"/>
                </a:lnTo>
                <a:lnTo>
                  <a:pt x="206" y="286"/>
                </a:lnTo>
                <a:lnTo>
                  <a:pt x="215" y="282"/>
                </a:lnTo>
                <a:lnTo>
                  <a:pt x="224" y="277"/>
                </a:lnTo>
                <a:lnTo>
                  <a:pt x="232" y="273"/>
                </a:lnTo>
                <a:lnTo>
                  <a:pt x="240" y="266"/>
                </a:lnTo>
                <a:lnTo>
                  <a:pt x="248" y="261"/>
                </a:lnTo>
                <a:lnTo>
                  <a:pt x="254" y="253"/>
                </a:lnTo>
                <a:lnTo>
                  <a:pt x="261" y="247"/>
                </a:lnTo>
                <a:lnTo>
                  <a:pt x="267" y="239"/>
                </a:lnTo>
                <a:lnTo>
                  <a:pt x="273" y="232"/>
                </a:lnTo>
                <a:lnTo>
                  <a:pt x="278" y="223"/>
                </a:lnTo>
                <a:lnTo>
                  <a:pt x="282" y="214"/>
                </a:lnTo>
                <a:lnTo>
                  <a:pt x="287" y="206"/>
                </a:lnTo>
                <a:lnTo>
                  <a:pt x="290" y="197"/>
                </a:lnTo>
                <a:lnTo>
                  <a:pt x="293" y="187"/>
                </a:lnTo>
                <a:lnTo>
                  <a:pt x="295" y="178"/>
                </a:lnTo>
                <a:lnTo>
                  <a:pt x="296" y="168"/>
                </a:lnTo>
                <a:lnTo>
                  <a:pt x="298" y="15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5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836005" y="2836811"/>
            <a:ext cx="60325" cy="58738"/>
          </a:xfrm>
          <a:custGeom>
            <a:avLst/>
            <a:gdLst>
              <a:gd name="T0" fmla="*/ 13281405 w 274"/>
              <a:gd name="T1" fmla="*/ 5885119 h 275"/>
              <a:gd name="T2" fmla="*/ 13184533 w 274"/>
              <a:gd name="T3" fmla="*/ 5064069 h 275"/>
              <a:gd name="T4" fmla="*/ 12942132 w 274"/>
              <a:gd name="T5" fmla="*/ 4242806 h 275"/>
              <a:gd name="T6" fmla="*/ 12602859 w 274"/>
              <a:gd name="T7" fmla="*/ 3512960 h 275"/>
              <a:gd name="T8" fmla="*/ 12166494 w 274"/>
              <a:gd name="T9" fmla="*/ 2782899 h 275"/>
              <a:gd name="T10" fmla="*/ 11633256 w 274"/>
              <a:gd name="T11" fmla="*/ 2144257 h 275"/>
              <a:gd name="T12" fmla="*/ 11051583 w 274"/>
              <a:gd name="T13" fmla="*/ 1551110 h 275"/>
              <a:gd name="T14" fmla="*/ 10373037 w 274"/>
              <a:gd name="T15" fmla="*/ 1094876 h 275"/>
              <a:gd name="T16" fmla="*/ 9597619 w 274"/>
              <a:gd name="T17" fmla="*/ 684351 h 275"/>
              <a:gd name="T18" fmla="*/ 8773544 w 274"/>
              <a:gd name="T19" fmla="*/ 365030 h 275"/>
              <a:gd name="T20" fmla="*/ 7949470 w 274"/>
              <a:gd name="T21" fmla="*/ 136913 h 275"/>
              <a:gd name="T22" fmla="*/ 7076958 w 274"/>
              <a:gd name="T23" fmla="*/ 45709 h 275"/>
              <a:gd name="T24" fmla="*/ 6204447 w 274"/>
              <a:gd name="T25" fmla="*/ 45709 h 275"/>
              <a:gd name="T26" fmla="*/ 5380373 w 274"/>
              <a:gd name="T27" fmla="*/ 136913 h 275"/>
              <a:gd name="T28" fmla="*/ 4507862 w 274"/>
              <a:gd name="T29" fmla="*/ 365030 h 275"/>
              <a:gd name="T30" fmla="*/ 3732444 w 274"/>
              <a:gd name="T31" fmla="*/ 684351 h 275"/>
              <a:gd name="T32" fmla="*/ 2956805 w 274"/>
              <a:gd name="T33" fmla="*/ 1094876 h 275"/>
              <a:gd name="T34" fmla="*/ 2278259 w 274"/>
              <a:gd name="T35" fmla="*/ 1551110 h 275"/>
              <a:gd name="T36" fmla="*/ 1648149 w 274"/>
              <a:gd name="T37" fmla="*/ 2144257 h 275"/>
              <a:gd name="T38" fmla="*/ 1114912 w 274"/>
              <a:gd name="T39" fmla="*/ 2782899 h 275"/>
              <a:gd name="T40" fmla="*/ 678546 w 274"/>
              <a:gd name="T41" fmla="*/ 3512960 h 275"/>
              <a:gd name="T42" fmla="*/ 387709 w 274"/>
              <a:gd name="T43" fmla="*/ 4242806 h 275"/>
              <a:gd name="T44" fmla="*/ 145308 w 274"/>
              <a:gd name="T45" fmla="*/ 5064069 h 275"/>
              <a:gd name="T46" fmla="*/ 48436 w 274"/>
              <a:gd name="T47" fmla="*/ 5885119 h 275"/>
              <a:gd name="T48" fmla="*/ 48436 w 274"/>
              <a:gd name="T49" fmla="*/ 6660888 h 275"/>
              <a:gd name="T50" fmla="*/ 145308 w 274"/>
              <a:gd name="T51" fmla="*/ 7481940 h 275"/>
              <a:gd name="T52" fmla="*/ 387709 w 274"/>
              <a:gd name="T53" fmla="*/ 8303203 h 275"/>
              <a:gd name="T54" fmla="*/ 678546 w 274"/>
              <a:gd name="T55" fmla="*/ 9033049 h 275"/>
              <a:gd name="T56" fmla="*/ 1114912 w 274"/>
              <a:gd name="T57" fmla="*/ 9763109 h 275"/>
              <a:gd name="T58" fmla="*/ 1648149 w 274"/>
              <a:gd name="T59" fmla="*/ 10401751 h 275"/>
              <a:gd name="T60" fmla="*/ 2278259 w 274"/>
              <a:gd name="T61" fmla="*/ 10994898 h 275"/>
              <a:gd name="T62" fmla="*/ 2956805 w 274"/>
              <a:gd name="T63" fmla="*/ 11496627 h 275"/>
              <a:gd name="T64" fmla="*/ 3732444 w 274"/>
              <a:gd name="T65" fmla="*/ 11861657 h 275"/>
              <a:gd name="T66" fmla="*/ 4507862 w 274"/>
              <a:gd name="T67" fmla="*/ 12180978 h 275"/>
              <a:gd name="T68" fmla="*/ 5380373 w 274"/>
              <a:gd name="T69" fmla="*/ 12409095 h 275"/>
              <a:gd name="T70" fmla="*/ 6204447 w 274"/>
              <a:gd name="T71" fmla="*/ 12500299 h 275"/>
              <a:gd name="T72" fmla="*/ 7076958 w 274"/>
              <a:gd name="T73" fmla="*/ 12500299 h 275"/>
              <a:gd name="T74" fmla="*/ 7949470 w 274"/>
              <a:gd name="T75" fmla="*/ 12409095 h 275"/>
              <a:gd name="T76" fmla="*/ 8773544 w 274"/>
              <a:gd name="T77" fmla="*/ 12180978 h 275"/>
              <a:gd name="T78" fmla="*/ 9597619 w 274"/>
              <a:gd name="T79" fmla="*/ 11861657 h 275"/>
              <a:gd name="T80" fmla="*/ 10373037 w 274"/>
              <a:gd name="T81" fmla="*/ 11496627 h 275"/>
              <a:gd name="T82" fmla="*/ 11051583 w 274"/>
              <a:gd name="T83" fmla="*/ 10994898 h 275"/>
              <a:gd name="T84" fmla="*/ 11633256 w 274"/>
              <a:gd name="T85" fmla="*/ 10401751 h 275"/>
              <a:gd name="T86" fmla="*/ 12166494 w 274"/>
              <a:gd name="T87" fmla="*/ 9763109 h 275"/>
              <a:gd name="T88" fmla="*/ 12602859 w 274"/>
              <a:gd name="T89" fmla="*/ 9033049 h 275"/>
              <a:gd name="T90" fmla="*/ 12942132 w 274"/>
              <a:gd name="T91" fmla="*/ 8303203 h 275"/>
              <a:gd name="T92" fmla="*/ 13184533 w 274"/>
              <a:gd name="T93" fmla="*/ 7481940 h 275"/>
              <a:gd name="T94" fmla="*/ 13281405 w 274"/>
              <a:gd name="T95" fmla="*/ 6660888 h 27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74"/>
              <a:gd name="T145" fmla="*/ 0 h 275"/>
              <a:gd name="T146" fmla="*/ 274 w 274"/>
              <a:gd name="T147" fmla="*/ 275 h 27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74" h="275">
                <a:moveTo>
                  <a:pt x="274" y="138"/>
                </a:moveTo>
                <a:lnTo>
                  <a:pt x="274" y="129"/>
                </a:lnTo>
                <a:lnTo>
                  <a:pt x="273" y="120"/>
                </a:lnTo>
                <a:lnTo>
                  <a:pt x="272" y="111"/>
                </a:lnTo>
                <a:lnTo>
                  <a:pt x="270" y="102"/>
                </a:lnTo>
                <a:lnTo>
                  <a:pt x="267" y="93"/>
                </a:lnTo>
                <a:lnTo>
                  <a:pt x="264" y="85"/>
                </a:lnTo>
                <a:lnTo>
                  <a:pt x="260" y="77"/>
                </a:lnTo>
                <a:lnTo>
                  <a:pt x="256" y="69"/>
                </a:lnTo>
                <a:lnTo>
                  <a:pt x="251" y="61"/>
                </a:lnTo>
                <a:lnTo>
                  <a:pt x="246" y="54"/>
                </a:lnTo>
                <a:lnTo>
                  <a:pt x="240" y="47"/>
                </a:lnTo>
                <a:lnTo>
                  <a:pt x="234" y="41"/>
                </a:lnTo>
                <a:lnTo>
                  <a:pt x="228" y="34"/>
                </a:lnTo>
                <a:lnTo>
                  <a:pt x="221" y="29"/>
                </a:lnTo>
                <a:lnTo>
                  <a:pt x="214" y="24"/>
                </a:lnTo>
                <a:lnTo>
                  <a:pt x="206" y="19"/>
                </a:lnTo>
                <a:lnTo>
                  <a:pt x="198" y="15"/>
                </a:lnTo>
                <a:lnTo>
                  <a:pt x="190" y="11"/>
                </a:lnTo>
                <a:lnTo>
                  <a:pt x="181" y="8"/>
                </a:lnTo>
                <a:lnTo>
                  <a:pt x="173" y="5"/>
                </a:lnTo>
                <a:lnTo>
                  <a:pt x="164" y="3"/>
                </a:lnTo>
                <a:lnTo>
                  <a:pt x="155" y="2"/>
                </a:lnTo>
                <a:lnTo>
                  <a:pt x="146" y="1"/>
                </a:lnTo>
                <a:lnTo>
                  <a:pt x="137" y="0"/>
                </a:lnTo>
                <a:lnTo>
                  <a:pt x="128" y="1"/>
                </a:lnTo>
                <a:lnTo>
                  <a:pt x="119" y="2"/>
                </a:lnTo>
                <a:lnTo>
                  <a:pt x="111" y="3"/>
                </a:lnTo>
                <a:lnTo>
                  <a:pt x="102" y="5"/>
                </a:lnTo>
                <a:lnTo>
                  <a:pt x="93" y="8"/>
                </a:lnTo>
                <a:lnTo>
                  <a:pt x="85" y="11"/>
                </a:lnTo>
                <a:lnTo>
                  <a:pt x="77" y="15"/>
                </a:lnTo>
                <a:lnTo>
                  <a:pt x="69" y="19"/>
                </a:lnTo>
                <a:lnTo>
                  <a:pt x="61" y="24"/>
                </a:lnTo>
                <a:lnTo>
                  <a:pt x="54" y="29"/>
                </a:lnTo>
                <a:lnTo>
                  <a:pt x="47" y="34"/>
                </a:lnTo>
                <a:lnTo>
                  <a:pt x="40" y="41"/>
                </a:lnTo>
                <a:lnTo>
                  <a:pt x="34" y="47"/>
                </a:lnTo>
                <a:lnTo>
                  <a:pt x="29" y="54"/>
                </a:lnTo>
                <a:lnTo>
                  <a:pt x="23" y="61"/>
                </a:lnTo>
                <a:lnTo>
                  <a:pt x="19" y="69"/>
                </a:lnTo>
                <a:lnTo>
                  <a:pt x="14" y="77"/>
                </a:lnTo>
                <a:lnTo>
                  <a:pt x="11" y="85"/>
                </a:lnTo>
                <a:lnTo>
                  <a:pt x="8" y="93"/>
                </a:lnTo>
                <a:lnTo>
                  <a:pt x="5" y="102"/>
                </a:lnTo>
                <a:lnTo>
                  <a:pt x="3" y="111"/>
                </a:lnTo>
                <a:lnTo>
                  <a:pt x="1" y="120"/>
                </a:lnTo>
                <a:lnTo>
                  <a:pt x="1" y="129"/>
                </a:lnTo>
                <a:lnTo>
                  <a:pt x="0" y="138"/>
                </a:lnTo>
                <a:lnTo>
                  <a:pt x="1" y="146"/>
                </a:lnTo>
                <a:lnTo>
                  <a:pt x="1" y="155"/>
                </a:lnTo>
                <a:lnTo>
                  <a:pt x="3" y="164"/>
                </a:lnTo>
                <a:lnTo>
                  <a:pt x="5" y="173"/>
                </a:lnTo>
                <a:lnTo>
                  <a:pt x="8" y="182"/>
                </a:lnTo>
                <a:lnTo>
                  <a:pt x="11" y="190"/>
                </a:lnTo>
                <a:lnTo>
                  <a:pt x="14" y="198"/>
                </a:lnTo>
                <a:lnTo>
                  <a:pt x="19" y="206"/>
                </a:lnTo>
                <a:lnTo>
                  <a:pt x="23" y="214"/>
                </a:lnTo>
                <a:lnTo>
                  <a:pt x="29" y="221"/>
                </a:lnTo>
                <a:lnTo>
                  <a:pt x="34" y="228"/>
                </a:lnTo>
                <a:lnTo>
                  <a:pt x="40" y="234"/>
                </a:lnTo>
                <a:lnTo>
                  <a:pt x="47" y="241"/>
                </a:lnTo>
                <a:lnTo>
                  <a:pt x="54" y="246"/>
                </a:lnTo>
                <a:lnTo>
                  <a:pt x="61" y="252"/>
                </a:lnTo>
                <a:lnTo>
                  <a:pt x="69" y="256"/>
                </a:lnTo>
                <a:lnTo>
                  <a:pt x="77" y="260"/>
                </a:lnTo>
                <a:lnTo>
                  <a:pt x="85" y="264"/>
                </a:lnTo>
                <a:lnTo>
                  <a:pt x="93" y="267"/>
                </a:lnTo>
                <a:lnTo>
                  <a:pt x="102" y="270"/>
                </a:lnTo>
                <a:lnTo>
                  <a:pt x="111" y="272"/>
                </a:lnTo>
                <a:lnTo>
                  <a:pt x="119" y="273"/>
                </a:lnTo>
                <a:lnTo>
                  <a:pt x="128" y="274"/>
                </a:lnTo>
                <a:lnTo>
                  <a:pt x="137" y="275"/>
                </a:lnTo>
                <a:lnTo>
                  <a:pt x="146" y="274"/>
                </a:lnTo>
                <a:lnTo>
                  <a:pt x="155" y="273"/>
                </a:lnTo>
                <a:lnTo>
                  <a:pt x="164" y="272"/>
                </a:lnTo>
                <a:lnTo>
                  <a:pt x="173" y="270"/>
                </a:lnTo>
                <a:lnTo>
                  <a:pt x="181" y="267"/>
                </a:lnTo>
                <a:lnTo>
                  <a:pt x="190" y="264"/>
                </a:lnTo>
                <a:lnTo>
                  <a:pt x="198" y="260"/>
                </a:lnTo>
                <a:lnTo>
                  <a:pt x="206" y="256"/>
                </a:lnTo>
                <a:lnTo>
                  <a:pt x="214" y="252"/>
                </a:lnTo>
                <a:lnTo>
                  <a:pt x="221" y="246"/>
                </a:lnTo>
                <a:lnTo>
                  <a:pt x="228" y="241"/>
                </a:lnTo>
                <a:lnTo>
                  <a:pt x="234" y="234"/>
                </a:lnTo>
                <a:lnTo>
                  <a:pt x="240" y="228"/>
                </a:lnTo>
                <a:lnTo>
                  <a:pt x="246" y="221"/>
                </a:lnTo>
                <a:lnTo>
                  <a:pt x="251" y="214"/>
                </a:lnTo>
                <a:lnTo>
                  <a:pt x="256" y="206"/>
                </a:lnTo>
                <a:lnTo>
                  <a:pt x="260" y="198"/>
                </a:lnTo>
                <a:lnTo>
                  <a:pt x="264" y="190"/>
                </a:lnTo>
                <a:lnTo>
                  <a:pt x="267" y="182"/>
                </a:lnTo>
                <a:lnTo>
                  <a:pt x="270" y="173"/>
                </a:lnTo>
                <a:lnTo>
                  <a:pt x="272" y="164"/>
                </a:lnTo>
                <a:lnTo>
                  <a:pt x="273" y="155"/>
                </a:lnTo>
                <a:lnTo>
                  <a:pt x="274" y="146"/>
                </a:lnTo>
                <a:lnTo>
                  <a:pt x="274" y="13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5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090130" y="2006549"/>
            <a:ext cx="58737" cy="57150"/>
          </a:xfrm>
          <a:custGeom>
            <a:avLst/>
            <a:gdLst>
              <a:gd name="T0" fmla="*/ 12591367 w 274"/>
              <a:gd name="T1" fmla="*/ 6233071 h 261"/>
              <a:gd name="T2" fmla="*/ 11396477 w 274"/>
              <a:gd name="T3" fmla="*/ 2397234 h 261"/>
              <a:gd name="T4" fmla="*/ 8225752 w 274"/>
              <a:gd name="T5" fmla="*/ 0 h 261"/>
              <a:gd name="T6" fmla="*/ 4365617 w 274"/>
              <a:gd name="T7" fmla="*/ 0 h 261"/>
              <a:gd name="T8" fmla="*/ 1194891 w 274"/>
              <a:gd name="T9" fmla="*/ 2397234 h 261"/>
              <a:gd name="T10" fmla="*/ 0 w 274"/>
              <a:gd name="T11" fmla="*/ 6233071 h 261"/>
              <a:gd name="T12" fmla="*/ 1194891 w 274"/>
              <a:gd name="T13" fmla="*/ 10116644 h 261"/>
              <a:gd name="T14" fmla="*/ 4365617 w 274"/>
              <a:gd name="T15" fmla="*/ 12513877 h 261"/>
              <a:gd name="T16" fmla="*/ 8225752 w 274"/>
              <a:gd name="T17" fmla="*/ 12513877 h 261"/>
              <a:gd name="T18" fmla="*/ 11396477 w 274"/>
              <a:gd name="T19" fmla="*/ 10116644 h 261"/>
              <a:gd name="T20" fmla="*/ 12591367 w 274"/>
              <a:gd name="T21" fmla="*/ 6233071 h 26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74"/>
              <a:gd name="T34" fmla="*/ 0 h 261"/>
              <a:gd name="T35" fmla="*/ 274 w 274"/>
              <a:gd name="T36" fmla="*/ 261 h 26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74" h="261">
                <a:moveTo>
                  <a:pt x="274" y="130"/>
                </a:moveTo>
                <a:lnTo>
                  <a:pt x="248" y="50"/>
                </a:lnTo>
                <a:lnTo>
                  <a:pt x="179" y="0"/>
                </a:lnTo>
                <a:lnTo>
                  <a:pt x="95" y="0"/>
                </a:lnTo>
                <a:lnTo>
                  <a:pt x="26" y="50"/>
                </a:lnTo>
                <a:lnTo>
                  <a:pt x="0" y="130"/>
                </a:lnTo>
                <a:lnTo>
                  <a:pt x="26" y="211"/>
                </a:lnTo>
                <a:lnTo>
                  <a:pt x="95" y="261"/>
                </a:lnTo>
                <a:lnTo>
                  <a:pt x="179" y="261"/>
                </a:lnTo>
                <a:lnTo>
                  <a:pt x="248" y="211"/>
                </a:lnTo>
                <a:lnTo>
                  <a:pt x="274" y="13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5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32980" y="1736309"/>
            <a:ext cx="23336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b="0" dirty="0">
                <a:solidFill>
                  <a:srgbClr val="FF0000"/>
                </a:solidFill>
              </a:rPr>
              <a:t>C</a:t>
            </a:r>
            <a:endParaRPr lang="en-US" b="0" dirty="0">
              <a:latin typeface="Comic Sans MS" pitchFamily="66" charset="0"/>
            </a:endParaRPr>
          </a:p>
        </p:txBody>
      </p:sp>
      <p:sp>
        <p:nvSpPr>
          <p:cNvPr id="15" name="Line 5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886440" y="2056744"/>
            <a:ext cx="1205227" cy="791258"/>
          </a:xfrm>
          <a:prstGeom prst="line">
            <a:avLst/>
          </a:prstGeom>
          <a:noFill/>
          <a:ln w="9525">
            <a:solidFill>
              <a:srgbClr val="FF33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" name="Group 16"/>
          <p:cNvGrpSpPr/>
          <p:nvPr>
            <p:custDataLst>
              <p:tags r:id="rId8"/>
            </p:custDataLst>
          </p:nvPr>
        </p:nvGrpSpPr>
        <p:grpSpPr>
          <a:xfrm>
            <a:off x="1354887" y="4943599"/>
            <a:ext cx="2549525" cy="684212"/>
            <a:chOff x="4539151" y="3340711"/>
            <a:chExt cx="2549525" cy="684212"/>
          </a:xfrm>
        </p:grpSpPr>
        <p:sp>
          <p:nvSpPr>
            <p:cNvPr id="11" name="Rounded Rectangle 10"/>
            <p:cNvSpPr/>
            <p:nvPr>
              <p:custDataLst>
                <p:tags r:id="rId10"/>
              </p:custDataLst>
            </p:nvPr>
          </p:nvSpPr>
          <p:spPr>
            <a:xfrm>
              <a:off x="5543108" y="3368989"/>
              <a:ext cx="378069" cy="290146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>
              <p:custDataLst>
                <p:tags r:id="rId11"/>
              </p:custDataLst>
            </p:nvPr>
          </p:nvSpPr>
          <p:spPr>
            <a:xfrm>
              <a:off x="5537252" y="3711510"/>
              <a:ext cx="378069" cy="290146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>
              <p:custDataLst>
                <p:tags r:id="rId12"/>
              </p:custDataLst>
            </p:nvPr>
          </p:nvSpPr>
          <p:spPr>
            <a:xfrm>
              <a:off x="6481699" y="3368989"/>
              <a:ext cx="497253" cy="290146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>
              <p:custDataLst>
                <p:tags r:id="rId13"/>
              </p:custDataLst>
            </p:nvPr>
          </p:nvSpPr>
          <p:spPr>
            <a:xfrm>
              <a:off x="6429882" y="3711510"/>
              <a:ext cx="497253" cy="290146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5841" name="Object 1"/>
            <p:cNvGraphicFramePr>
              <a:graphicFrameLocks noChangeAspect="1"/>
            </p:cNvGraphicFramePr>
            <p:nvPr>
              <p:custDataLst>
                <p:tags r:id="rId14"/>
              </p:custDataLst>
            </p:nvPr>
          </p:nvGraphicFramePr>
          <p:xfrm>
            <a:off x="4539151" y="3340711"/>
            <a:ext cx="2549525" cy="684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460160" imgH="393480" progId="Equation.DSMT4">
                    <p:embed/>
                  </p:oleObj>
                </mc:Choice>
                <mc:Fallback>
                  <p:oleObj name="Equation" r:id="rId16" imgW="1460160" imgH="393480" progId="Equation.DSMT4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9151" y="3340711"/>
                          <a:ext cx="2549525" cy="684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Rectangle 5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658205" y="2779661"/>
            <a:ext cx="4969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b="0" dirty="0">
                <a:solidFill>
                  <a:srgbClr val="000000"/>
                </a:solidFill>
                <a:latin typeface="+mn-lt"/>
              </a:rPr>
              <a:t>A</a:t>
            </a:r>
          </a:p>
          <a:p>
            <a:r>
              <a:rPr lang="en-US" sz="1700" b="0" dirty="0">
                <a:solidFill>
                  <a:srgbClr val="000000"/>
                </a:solidFill>
                <a:latin typeface="+mn-lt"/>
              </a:rPr>
              <a:t>(N,E)</a:t>
            </a:r>
            <a:endParaRPr lang="en-US" b="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757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2. Intersection Types</a:t>
            </a:r>
          </a:p>
        </p:txBody>
      </p:sp>
      <p:sp>
        <p:nvSpPr>
          <p:cNvPr id="27651" name="Rectangle 1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6425" y="1209675"/>
            <a:ext cx="3583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 dirty="0"/>
              <a:t>b. Direction-Distance Intersection</a:t>
            </a:r>
          </a:p>
        </p:txBody>
      </p:sp>
      <p:sp>
        <p:nvSpPr>
          <p:cNvPr id="27659" name="Rectangle 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46163" y="1571625"/>
            <a:ext cx="26098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 dirty="0"/>
              <a:t>Distance from A to C: </a:t>
            </a:r>
            <a:r>
              <a:rPr lang="en-US" b="0" dirty="0" err="1"/>
              <a:t>d</a:t>
            </a:r>
            <a:r>
              <a:rPr lang="en-US" b="0" baseline="-25000" dirty="0" err="1"/>
              <a:t>AC</a:t>
            </a:r>
            <a:endParaRPr lang="en-US" b="0" dirty="0"/>
          </a:p>
          <a:p>
            <a:r>
              <a:rPr lang="en-US" b="0" dirty="0"/>
              <a:t>Direction at B to C.</a:t>
            </a:r>
            <a:endParaRPr lang="en-US" b="0" baseline="-25000" dirty="0"/>
          </a:p>
        </p:txBody>
      </p:sp>
      <p:sp>
        <p:nvSpPr>
          <p:cNvPr id="27660" name="TextBox 2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61038" y="3197225"/>
            <a:ext cx="319837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dirty="0"/>
              <a:t>Inverse B to A</a:t>
            </a:r>
          </a:p>
          <a:p>
            <a:pPr eaLnBrk="1" hangingPunct="1"/>
            <a:r>
              <a:rPr lang="en-US" b="0" dirty="0"/>
              <a:t>Compute Angle B from </a:t>
            </a:r>
          </a:p>
          <a:p>
            <a:pPr lvl="1" eaLnBrk="1" hangingPunct="1"/>
            <a:r>
              <a:rPr lang="en-US" b="0" dirty="0" err="1"/>
              <a:t>Dir</a:t>
            </a:r>
            <a:r>
              <a:rPr lang="en-US" b="0" baseline="-25000" dirty="0" err="1"/>
              <a:t>BA</a:t>
            </a:r>
            <a:r>
              <a:rPr lang="en-US" b="0" dirty="0"/>
              <a:t> and </a:t>
            </a:r>
            <a:r>
              <a:rPr lang="en-US" b="0" dirty="0" err="1"/>
              <a:t>Dir</a:t>
            </a:r>
            <a:r>
              <a:rPr lang="en-US" b="0" baseline="-25000" dirty="0" err="1"/>
              <a:t>BC</a:t>
            </a:r>
            <a:endParaRPr lang="en-US" b="0" baseline="-25000" dirty="0"/>
          </a:p>
          <a:p>
            <a:pPr eaLnBrk="1" hangingPunct="1"/>
            <a:r>
              <a:rPr lang="en-US" b="0" dirty="0"/>
              <a:t>Law of sines to solve Angle C</a:t>
            </a:r>
            <a:br>
              <a:rPr lang="en-US" b="0" dirty="0"/>
            </a:br>
            <a:r>
              <a:rPr lang="en-US" b="0" dirty="0"/>
              <a:t>    Select correct angle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B21394C-C13B-4047-98AD-90CEB2DA9F55}"/>
              </a:ext>
            </a:extLst>
          </p:cNvPr>
          <p:cNvGrpSpPr/>
          <p:nvPr/>
        </p:nvGrpSpPr>
        <p:grpSpPr>
          <a:xfrm>
            <a:off x="1172817" y="1828800"/>
            <a:ext cx="4105635" cy="3023014"/>
            <a:chOff x="2647950" y="1590261"/>
            <a:chExt cx="4105635" cy="3023014"/>
          </a:xfrm>
        </p:grpSpPr>
        <p:sp>
          <p:nvSpPr>
            <p:cNvPr id="26" name="Rectangle 112">
              <a:extLst>
                <a:ext uri="{FF2B5EF4-FFF2-40B4-BE49-F238E27FC236}">
                  <a16:creationId xmlns:a16="http://schemas.microsoft.com/office/drawing/2014/main" id="{89059145-3793-4A7E-86A0-3D1F96558DBB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647950" y="4292600"/>
              <a:ext cx="2349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A</a:t>
              </a:r>
              <a:endParaRPr lang="en-US"/>
            </a:p>
          </p:txBody>
        </p:sp>
        <p:sp>
          <p:nvSpPr>
            <p:cNvPr id="27" name="Rectangle 113">
              <a:extLst>
                <a:ext uri="{FF2B5EF4-FFF2-40B4-BE49-F238E27FC236}">
                  <a16:creationId xmlns:a16="http://schemas.microsoft.com/office/drawing/2014/main" id="{07C84808-13C2-48B7-8354-C04DB95D94E7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497388" y="4137025"/>
              <a:ext cx="252412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FF0000"/>
                  </a:solidFill>
                </a:rPr>
                <a:t>C</a:t>
              </a:r>
              <a:r>
                <a:rPr lang="en-US" b="0" baseline="-25000">
                  <a:solidFill>
                    <a:srgbClr val="FF0000"/>
                  </a:solidFill>
                </a:rPr>
                <a:t>1</a:t>
              </a:r>
              <a:endParaRPr lang="en-US" baseline="-25000"/>
            </a:p>
          </p:txBody>
        </p:sp>
        <p:sp>
          <p:nvSpPr>
            <p:cNvPr id="29" name="Line 122">
              <a:extLst>
                <a:ext uri="{FF2B5EF4-FFF2-40B4-BE49-F238E27FC236}">
                  <a16:creationId xmlns:a16="http://schemas.microsoft.com/office/drawing/2014/main" id="{FDC66BFC-8C58-4305-A36C-14C054E89372}"/>
                </a:ext>
              </a:extLst>
            </p:cNvPr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>
              <a:off x="2809875" y="4119563"/>
              <a:ext cx="1579563" cy="161925"/>
            </a:xfrm>
            <a:prstGeom prst="line">
              <a:avLst/>
            </a:prstGeom>
            <a:noFill/>
            <a:ln w="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24">
              <a:extLst>
                <a:ext uri="{FF2B5EF4-FFF2-40B4-BE49-F238E27FC236}">
                  <a16:creationId xmlns:a16="http://schemas.microsoft.com/office/drawing/2014/main" id="{CF658FE9-41B7-4E58-B6F9-F1ABD6B7AC6F}"/>
                </a:ext>
              </a:extLst>
            </p:cNvPr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4389438" y="2268538"/>
              <a:ext cx="1292225" cy="1851025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lgDashDotDot"/>
              <a:round/>
              <a:headEnd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126">
              <a:extLst>
                <a:ext uri="{FF2B5EF4-FFF2-40B4-BE49-F238E27FC236}">
                  <a16:creationId xmlns:a16="http://schemas.microsoft.com/office/drawing/2014/main" id="{D24D89DA-1445-4BA1-BEFA-6E2D02554453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757863" y="2090738"/>
              <a:ext cx="2349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B</a:t>
              </a:r>
              <a:endParaRPr lang="en-US"/>
            </a:p>
          </p:txBody>
        </p:sp>
        <p:sp>
          <p:nvSpPr>
            <p:cNvPr id="32" name="Rectangle 24">
              <a:extLst>
                <a:ext uri="{FF2B5EF4-FFF2-40B4-BE49-F238E27FC236}">
                  <a16:creationId xmlns:a16="http://schemas.microsoft.com/office/drawing/2014/main" id="{FD05742D-9586-43B4-A9B3-FF643D784B26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205163" y="2930525"/>
              <a:ext cx="96202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/>
                <a:t>Dir</a:t>
              </a:r>
              <a:r>
                <a:rPr lang="en-US" b="0" baseline="-25000"/>
                <a:t>BA</a:t>
              </a:r>
              <a:r>
                <a:rPr lang="en-US" b="0"/>
                <a:t>, d</a:t>
              </a:r>
              <a:r>
                <a:rPr lang="en-US" b="0" baseline="-25000"/>
                <a:t>BA</a:t>
              </a:r>
              <a:endParaRPr lang="en-US" baseline="-25000"/>
            </a:p>
          </p:txBody>
        </p:sp>
        <p:sp>
          <p:nvSpPr>
            <p:cNvPr id="33" name="Rectangle 114">
              <a:extLst>
                <a:ext uri="{FF2B5EF4-FFF2-40B4-BE49-F238E27FC236}">
                  <a16:creationId xmlns:a16="http://schemas.microsoft.com/office/drawing/2014/main" id="{0982C2C8-EEBF-4D00-AA1A-97ACD2B58E67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459163" y="4287838"/>
              <a:ext cx="3413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FF0000"/>
                  </a:solidFill>
                </a:rPr>
                <a:t>d</a:t>
              </a:r>
              <a:r>
                <a:rPr lang="en-US" b="0" baseline="-25000">
                  <a:solidFill>
                    <a:srgbClr val="FF0000"/>
                  </a:solidFill>
                </a:rPr>
                <a:t>AC</a:t>
              </a:r>
              <a:endParaRPr lang="en-US" baseline="-25000"/>
            </a:p>
          </p:txBody>
        </p:sp>
        <p:sp>
          <p:nvSpPr>
            <p:cNvPr id="34" name="Line 121">
              <a:extLst>
                <a:ext uri="{FF2B5EF4-FFF2-40B4-BE49-F238E27FC236}">
                  <a16:creationId xmlns:a16="http://schemas.microsoft.com/office/drawing/2014/main" id="{AC7C6160-D4AC-434C-A43F-AA78D4B3CDA3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2809875" y="2268538"/>
              <a:ext cx="2871788" cy="2012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E388A3A-E32E-4766-843D-8D42DDA7BE15}"/>
                </a:ext>
              </a:extLst>
            </p:cNvPr>
            <p:cNvGrpSpPr/>
            <p:nvPr/>
          </p:nvGrpSpPr>
          <p:grpSpPr>
            <a:xfrm>
              <a:off x="5237922" y="1590261"/>
              <a:ext cx="1515663" cy="1302026"/>
              <a:chOff x="5237922" y="1590261"/>
              <a:chExt cx="1515663" cy="1302026"/>
            </a:xfrm>
          </p:grpSpPr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4EF9FE1B-EA6B-43A9-83EB-504FE7CE1C8E}"/>
                  </a:ext>
                </a:extLst>
              </p:cNvPr>
              <p:cNvCxnSpPr/>
              <p:nvPr/>
            </p:nvCxnSpPr>
            <p:spPr>
              <a:xfrm flipV="1">
                <a:off x="5685183" y="1590261"/>
                <a:ext cx="0" cy="13020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Arc 38">
                <a:extLst>
                  <a:ext uri="{FF2B5EF4-FFF2-40B4-BE49-F238E27FC236}">
                    <a16:creationId xmlns:a16="http://schemas.microsoft.com/office/drawing/2014/main" id="{391A8EB7-15F6-4014-87CD-CDD71B07FB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37922" y="1898374"/>
                <a:ext cx="914400" cy="914400"/>
              </a:xfrm>
              <a:prstGeom prst="arc">
                <a:avLst>
                  <a:gd name="adj1" fmla="val 16200000"/>
                  <a:gd name="adj2" fmla="val 7727795"/>
                </a:avLst>
              </a:prstGeom>
              <a:ln>
                <a:solidFill>
                  <a:srgbClr val="C00000"/>
                </a:solidFill>
                <a:headEnd type="none" w="med" len="med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114">
                <a:extLst>
                  <a:ext uri="{FF2B5EF4-FFF2-40B4-BE49-F238E27FC236}">
                    <a16:creationId xmlns:a16="http://schemas.microsoft.com/office/drawing/2014/main" id="{4BA002E4-C29F-4098-95E4-577B229A23A6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6245433" y="2223812"/>
                <a:ext cx="50815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0" dirty="0" err="1">
                    <a:solidFill>
                      <a:srgbClr val="C00000"/>
                    </a:solidFill>
                  </a:rPr>
                  <a:t>Dir</a:t>
                </a:r>
                <a:r>
                  <a:rPr lang="en-US" b="0" baseline="-25000" dirty="0" err="1">
                    <a:solidFill>
                      <a:srgbClr val="C00000"/>
                    </a:solidFill>
                  </a:rPr>
                  <a:t>BC</a:t>
                </a:r>
                <a:endParaRPr lang="en-US" baseline="-250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3FD32E91-CDCE-4476-ACBA-59E8D1754B5E}"/>
                </a:ext>
              </a:extLst>
            </p:cNvPr>
            <p:cNvSpPr>
              <a:spLocks noChangeAspect="1"/>
            </p:cNvSpPr>
            <p:nvPr>
              <p:custDataLst>
                <p:tags r:id="rId14"/>
              </p:custDataLst>
            </p:nvPr>
          </p:nvSpPr>
          <p:spPr bwMode="auto">
            <a:xfrm>
              <a:off x="4025278" y="3779629"/>
              <a:ext cx="685800" cy="685800"/>
            </a:xfrm>
            <a:prstGeom prst="arc">
              <a:avLst>
                <a:gd name="adj1" fmla="val 10660708"/>
                <a:gd name="adj2" fmla="val 18315382"/>
              </a:avLst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" name="Freeform 127">
              <a:extLst>
                <a:ext uri="{FF2B5EF4-FFF2-40B4-BE49-F238E27FC236}">
                  <a16:creationId xmlns:a16="http://schemas.microsoft.com/office/drawing/2014/main" id="{6D4CD00D-7470-4B19-8951-A4614E2A5099}"/>
                </a:ext>
              </a:extLst>
            </p:cNvPr>
            <p:cNvSpPr>
              <a:spLocks noChangeAspect="1"/>
            </p:cNvSpPr>
            <p:nvPr>
              <p:custDataLst>
                <p:tags r:id="rId15"/>
              </p:custDataLst>
            </p:nvPr>
          </p:nvSpPr>
          <p:spPr bwMode="auto">
            <a:xfrm>
              <a:off x="5095803" y="2673903"/>
              <a:ext cx="181636" cy="182880"/>
            </a:xfrm>
            <a:custGeom>
              <a:avLst/>
              <a:gdLst>
                <a:gd name="T0" fmla="*/ 0 w 324"/>
                <a:gd name="T1" fmla="*/ 0 h 325"/>
                <a:gd name="T2" fmla="*/ 50075 w 324"/>
                <a:gd name="T3" fmla="*/ 65342 h 325"/>
                <a:gd name="T4" fmla="*/ 105873 w 324"/>
                <a:gd name="T5" fmla="*/ 126375 h 325"/>
                <a:gd name="T6" fmla="*/ 166678 w 324"/>
                <a:gd name="T7" fmla="*/ 182382 h 325"/>
                <a:gd name="T8" fmla="*/ 231775 w 324"/>
                <a:gd name="T9" fmla="*/ 233363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4"/>
                <a:gd name="T16" fmla="*/ 0 h 325"/>
                <a:gd name="T17" fmla="*/ 324 w 324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4" h="325">
                  <a:moveTo>
                    <a:pt x="0" y="0"/>
                  </a:moveTo>
                  <a:lnTo>
                    <a:pt x="70" y="91"/>
                  </a:lnTo>
                  <a:lnTo>
                    <a:pt x="148" y="176"/>
                  </a:lnTo>
                  <a:lnTo>
                    <a:pt x="233" y="254"/>
                  </a:lnTo>
                  <a:lnTo>
                    <a:pt x="324" y="325"/>
                  </a:lnTo>
                </a:path>
              </a:pathLst>
            </a:custGeom>
            <a:noFill/>
            <a:ln w="8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895191" y="150607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Known: (N</a:t>
            </a:r>
            <a:r>
              <a:rPr lang="en-US" b="0" baseline="-25000" dirty="0"/>
              <a:t>A</a:t>
            </a:r>
            <a:r>
              <a:rPr lang="en-US" b="0" dirty="0"/>
              <a:t>,E</a:t>
            </a:r>
            <a:r>
              <a:rPr lang="en-US" b="0" baseline="-25000" dirty="0"/>
              <a:t>A</a:t>
            </a:r>
            <a:r>
              <a:rPr lang="en-US" b="0" dirty="0"/>
              <a:t>) (N</a:t>
            </a:r>
            <a:r>
              <a:rPr lang="en-US" b="0" baseline="-25000" dirty="0"/>
              <a:t>B</a:t>
            </a:r>
            <a:r>
              <a:rPr lang="en-US" b="0" dirty="0"/>
              <a:t>,E</a:t>
            </a:r>
            <a:r>
              <a:rPr lang="en-US" b="0" baseline="-25000" dirty="0"/>
              <a:t>B</a:t>
            </a:r>
            <a:r>
              <a:rPr lang="en-US" b="0" dirty="0"/>
              <a:t>)</a:t>
            </a: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757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2. Intersection Types</a:t>
            </a:r>
          </a:p>
        </p:txBody>
      </p:sp>
      <p:sp>
        <p:nvSpPr>
          <p:cNvPr id="28675" name="Rectangle 1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6425" y="1209675"/>
            <a:ext cx="3583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 dirty="0"/>
              <a:t>b. Direction-Distance Intersection</a:t>
            </a:r>
          </a:p>
        </p:txBody>
      </p:sp>
      <p:sp>
        <p:nvSpPr>
          <p:cNvPr id="28683" name="Rectangle 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46163" y="1571625"/>
            <a:ext cx="26098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 dirty="0"/>
              <a:t>Distance from A to C: </a:t>
            </a:r>
            <a:r>
              <a:rPr lang="en-US" b="0" dirty="0" err="1"/>
              <a:t>d</a:t>
            </a:r>
            <a:r>
              <a:rPr lang="en-US" b="0" baseline="-25000" dirty="0" err="1"/>
              <a:t>AC</a:t>
            </a:r>
            <a:endParaRPr lang="en-US" b="0" dirty="0"/>
          </a:p>
          <a:p>
            <a:r>
              <a:rPr lang="en-US" b="0" dirty="0"/>
              <a:t>Direction at B to C.</a:t>
            </a:r>
            <a:endParaRPr lang="en-US" b="0" baseline="-25000" dirty="0"/>
          </a:p>
        </p:txBody>
      </p:sp>
      <p:sp>
        <p:nvSpPr>
          <p:cNvPr id="28684" name="TextBox 2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61038" y="3197225"/>
            <a:ext cx="319837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dirty="0"/>
              <a:t>Inverse B to A</a:t>
            </a:r>
          </a:p>
          <a:p>
            <a:pPr eaLnBrk="1" hangingPunct="1"/>
            <a:r>
              <a:rPr lang="en-US" b="0" dirty="0"/>
              <a:t>Compute Angle B from </a:t>
            </a:r>
          </a:p>
          <a:p>
            <a:pPr lvl="1" eaLnBrk="1" hangingPunct="1"/>
            <a:r>
              <a:rPr lang="en-US" b="0" dirty="0" err="1"/>
              <a:t>Dir</a:t>
            </a:r>
            <a:r>
              <a:rPr lang="en-US" b="0" baseline="-25000" dirty="0" err="1"/>
              <a:t>BA</a:t>
            </a:r>
            <a:r>
              <a:rPr lang="en-US" b="0" dirty="0"/>
              <a:t> and </a:t>
            </a:r>
            <a:r>
              <a:rPr lang="en-US" b="0" dirty="0" err="1"/>
              <a:t>Dir</a:t>
            </a:r>
            <a:r>
              <a:rPr lang="en-US" b="0" baseline="-25000" dirty="0" err="1"/>
              <a:t>BC</a:t>
            </a:r>
            <a:endParaRPr lang="en-US" b="0" baseline="-25000" dirty="0"/>
          </a:p>
          <a:p>
            <a:pPr eaLnBrk="1" hangingPunct="1"/>
            <a:r>
              <a:rPr lang="en-US" b="0" dirty="0"/>
              <a:t>Law of sines to solve Angle C</a:t>
            </a:r>
            <a:br>
              <a:rPr lang="en-US" b="0" dirty="0"/>
            </a:br>
            <a:r>
              <a:rPr lang="en-US" b="0" dirty="0"/>
              <a:t>Compute Angle A from </a:t>
            </a:r>
          </a:p>
          <a:p>
            <a:pPr lvl="1" eaLnBrk="1" hangingPunct="1"/>
            <a:r>
              <a:rPr lang="en-US" b="0" dirty="0"/>
              <a:t>Angles B &amp; 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EA10F9-C38A-4260-A41D-CDBCC049D22C}"/>
              </a:ext>
            </a:extLst>
          </p:cNvPr>
          <p:cNvGrpSpPr/>
          <p:nvPr/>
        </p:nvGrpSpPr>
        <p:grpSpPr>
          <a:xfrm>
            <a:off x="752269" y="1828800"/>
            <a:ext cx="4523798" cy="3274253"/>
            <a:chOff x="752269" y="1828800"/>
            <a:chExt cx="4523798" cy="3274253"/>
          </a:xfrm>
        </p:grpSpPr>
        <p:sp>
          <p:nvSpPr>
            <p:cNvPr id="17" name="Arc 16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auto">
            <a:xfrm>
              <a:off x="752269" y="3960053"/>
              <a:ext cx="1143000" cy="1143000"/>
            </a:xfrm>
            <a:prstGeom prst="arc">
              <a:avLst>
                <a:gd name="adj1" fmla="val 19502042"/>
                <a:gd name="adj2" fmla="val 21206323"/>
              </a:avLst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0C15520-3001-4FD9-B196-6EC6D90376B7}"/>
                </a:ext>
              </a:extLst>
            </p:cNvPr>
            <p:cNvGrpSpPr/>
            <p:nvPr/>
          </p:nvGrpSpPr>
          <p:grpSpPr>
            <a:xfrm>
              <a:off x="1170432" y="1828800"/>
              <a:ext cx="4105635" cy="3023014"/>
              <a:chOff x="2647950" y="1590261"/>
              <a:chExt cx="4105635" cy="3023014"/>
            </a:xfrm>
          </p:grpSpPr>
          <p:sp>
            <p:nvSpPr>
              <p:cNvPr id="28676" name="Rectangle 112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647950" y="4292600"/>
                <a:ext cx="234950" cy="320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0">
                    <a:solidFill>
                      <a:srgbClr val="000000"/>
                    </a:solidFill>
                  </a:rPr>
                  <a:t>A</a:t>
                </a:r>
                <a:endParaRPr lang="en-US"/>
              </a:p>
            </p:txBody>
          </p:sp>
          <p:sp>
            <p:nvSpPr>
              <p:cNvPr id="28677" name="Rectangle 113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497388" y="4137025"/>
                <a:ext cx="252412" cy="277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0">
                    <a:solidFill>
                      <a:srgbClr val="FF0000"/>
                    </a:solidFill>
                  </a:rPr>
                  <a:t>C</a:t>
                </a:r>
                <a:r>
                  <a:rPr lang="en-US" b="0" baseline="-25000">
                    <a:solidFill>
                      <a:srgbClr val="FF0000"/>
                    </a:solidFill>
                  </a:rPr>
                  <a:t>1</a:t>
                </a:r>
                <a:endParaRPr lang="en-US" baseline="-25000"/>
              </a:p>
            </p:txBody>
          </p:sp>
          <p:sp>
            <p:nvSpPr>
              <p:cNvPr id="28678" name="Line 122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 flipH="1">
                <a:off x="2809875" y="4119563"/>
                <a:ext cx="1579563" cy="161925"/>
              </a:xfrm>
              <a:prstGeom prst="line">
                <a:avLst/>
              </a:prstGeom>
              <a:noFill/>
              <a:ln w="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79" name="Line 124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 flipH="1">
                <a:off x="4389438" y="2268538"/>
                <a:ext cx="1292225" cy="1851025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prstDash val="lgDashDotDot"/>
                <a:round/>
                <a:headEnd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0" name="Rectangle 126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5757863" y="2090738"/>
                <a:ext cx="234950" cy="320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0">
                    <a:solidFill>
                      <a:srgbClr val="000000"/>
                    </a:solidFill>
                  </a:rPr>
                  <a:t>B</a:t>
                </a:r>
                <a:endParaRPr lang="en-US"/>
              </a:p>
            </p:txBody>
          </p:sp>
          <p:sp>
            <p:nvSpPr>
              <p:cNvPr id="28685" name="Rectangle 24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205163" y="2930525"/>
                <a:ext cx="962025" cy="277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0"/>
                  <a:t>Dir</a:t>
                </a:r>
                <a:r>
                  <a:rPr lang="en-US" b="0" baseline="-25000"/>
                  <a:t>BA</a:t>
                </a:r>
                <a:r>
                  <a:rPr lang="en-US" b="0"/>
                  <a:t>, d</a:t>
                </a:r>
                <a:r>
                  <a:rPr lang="en-US" b="0" baseline="-25000"/>
                  <a:t>BA</a:t>
                </a:r>
                <a:endParaRPr lang="en-US" baseline="-25000"/>
              </a:p>
            </p:txBody>
          </p:sp>
          <p:sp>
            <p:nvSpPr>
              <p:cNvPr id="28" name="Arc 27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025278" y="3779629"/>
                <a:ext cx="685800" cy="685800"/>
              </a:xfrm>
              <a:prstGeom prst="arc">
                <a:avLst>
                  <a:gd name="adj1" fmla="val 10660708"/>
                  <a:gd name="adj2" fmla="val 18315382"/>
                </a:avLst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arrow" w="sm" len="sm"/>
                <a:tailEnd type="arrow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8687" name="Rectangle 114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459163" y="4287838"/>
                <a:ext cx="341312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0">
                    <a:solidFill>
                      <a:srgbClr val="FF0000"/>
                    </a:solidFill>
                  </a:rPr>
                  <a:t>d</a:t>
                </a:r>
                <a:r>
                  <a:rPr lang="en-US" b="0" baseline="-25000">
                    <a:solidFill>
                      <a:srgbClr val="FF0000"/>
                    </a:solidFill>
                  </a:rPr>
                  <a:t>AC</a:t>
                </a:r>
                <a:endParaRPr lang="en-US" baseline="-25000"/>
              </a:p>
            </p:txBody>
          </p:sp>
          <p:sp>
            <p:nvSpPr>
              <p:cNvPr id="28688" name="Line 121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 flipV="1">
                <a:off x="2809875" y="2268538"/>
                <a:ext cx="2871788" cy="20129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lg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1734CED-9F81-4633-8A84-C655184D8B9D}"/>
                  </a:ext>
                </a:extLst>
              </p:cNvPr>
              <p:cNvGrpSpPr/>
              <p:nvPr/>
            </p:nvGrpSpPr>
            <p:grpSpPr>
              <a:xfrm>
                <a:off x="5237922" y="1590261"/>
                <a:ext cx="1515663" cy="1302026"/>
                <a:chOff x="5237922" y="1590261"/>
                <a:chExt cx="1515663" cy="1302026"/>
              </a:xfrm>
            </p:grpSpPr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C503651B-C150-4C6D-8653-E992195EA708}"/>
                    </a:ext>
                  </a:extLst>
                </p:cNvPr>
                <p:cNvCxnSpPr/>
                <p:nvPr/>
              </p:nvCxnSpPr>
              <p:spPr>
                <a:xfrm flipV="1">
                  <a:off x="5685183" y="1590261"/>
                  <a:ext cx="0" cy="130202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Arc 19">
                  <a:extLst>
                    <a:ext uri="{FF2B5EF4-FFF2-40B4-BE49-F238E27FC236}">
                      <a16:creationId xmlns:a16="http://schemas.microsoft.com/office/drawing/2014/main" id="{C9C5CBF5-8425-496A-96FC-6FE9406B44F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37922" y="1898374"/>
                  <a:ext cx="914400" cy="914400"/>
                </a:xfrm>
                <a:prstGeom prst="arc">
                  <a:avLst>
                    <a:gd name="adj1" fmla="val 16200000"/>
                    <a:gd name="adj2" fmla="val 7727795"/>
                  </a:avLst>
                </a:prstGeom>
                <a:ln>
                  <a:solidFill>
                    <a:srgbClr val="C00000"/>
                  </a:solidFill>
                  <a:headEnd type="none" w="med" len="med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114">
                  <a:extLst>
                    <a:ext uri="{FF2B5EF4-FFF2-40B4-BE49-F238E27FC236}">
                      <a16:creationId xmlns:a16="http://schemas.microsoft.com/office/drawing/2014/main" id="{3A7DF1C8-6F6B-4BF7-9CE1-40048A039F88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6245433" y="2223812"/>
                  <a:ext cx="508152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b="0" dirty="0" err="1">
                      <a:solidFill>
                        <a:srgbClr val="C00000"/>
                      </a:solidFill>
                    </a:rPr>
                    <a:t>Dir</a:t>
                  </a:r>
                  <a:r>
                    <a:rPr lang="en-US" b="0" baseline="-25000" dirty="0" err="1">
                      <a:solidFill>
                        <a:srgbClr val="C00000"/>
                      </a:solidFill>
                    </a:rPr>
                    <a:t>BC</a:t>
                  </a:r>
                  <a:endParaRPr lang="en-US" baseline="-25000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23" name="Freeform 127">
                <a:extLst>
                  <a:ext uri="{FF2B5EF4-FFF2-40B4-BE49-F238E27FC236}">
                    <a16:creationId xmlns:a16="http://schemas.microsoft.com/office/drawing/2014/main" id="{58983B65-E005-4714-A5E7-A22EF425753A}"/>
                  </a:ext>
                </a:extLst>
              </p:cNvPr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095803" y="2673903"/>
                <a:ext cx="181636" cy="182880"/>
              </a:xfrm>
              <a:custGeom>
                <a:avLst/>
                <a:gdLst>
                  <a:gd name="T0" fmla="*/ 0 w 324"/>
                  <a:gd name="T1" fmla="*/ 0 h 325"/>
                  <a:gd name="T2" fmla="*/ 50075 w 324"/>
                  <a:gd name="T3" fmla="*/ 65342 h 325"/>
                  <a:gd name="T4" fmla="*/ 105873 w 324"/>
                  <a:gd name="T5" fmla="*/ 126375 h 325"/>
                  <a:gd name="T6" fmla="*/ 166678 w 324"/>
                  <a:gd name="T7" fmla="*/ 182382 h 325"/>
                  <a:gd name="T8" fmla="*/ 231775 w 324"/>
                  <a:gd name="T9" fmla="*/ 233363 h 3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4"/>
                  <a:gd name="T16" fmla="*/ 0 h 325"/>
                  <a:gd name="T17" fmla="*/ 324 w 324"/>
                  <a:gd name="T18" fmla="*/ 325 h 3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4" h="325">
                    <a:moveTo>
                      <a:pt x="0" y="0"/>
                    </a:moveTo>
                    <a:lnTo>
                      <a:pt x="70" y="91"/>
                    </a:lnTo>
                    <a:lnTo>
                      <a:pt x="148" y="176"/>
                    </a:lnTo>
                    <a:lnTo>
                      <a:pt x="233" y="254"/>
                    </a:lnTo>
                    <a:lnTo>
                      <a:pt x="324" y="32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 type="arrow" w="sm" len="sm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5895191" y="150607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Known: (N</a:t>
            </a:r>
            <a:r>
              <a:rPr lang="en-US" b="0" baseline="-25000" dirty="0"/>
              <a:t>A</a:t>
            </a:r>
            <a:r>
              <a:rPr lang="en-US" b="0" dirty="0"/>
              <a:t>,E</a:t>
            </a:r>
            <a:r>
              <a:rPr lang="en-US" b="0" baseline="-25000" dirty="0"/>
              <a:t>A</a:t>
            </a:r>
            <a:r>
              <a:rPr lang="en-US" b="0" dirty="0"/>
              <a:t>) (N</a:t>
            </a:r>
            <a:r>
              <a:rPr lang="en-US" b="0" baseline="-25000" dirty="0"/>
              <a:t>B</a:t>
            </a:r>
            <a:r>
              <a:rPr lang="en-US" b="0" dirty="0"/>
              <a:t>,E</a:t>
            </a:r>
            <a:r>
              <a:rPr lang="en-US" b="0" baseline="-25000" dirty="0"/>
              <a:t>B</a:t>
            </a:r>
            <a:r>
              <a:rPr lang="en-US" b="0" dirty="0"/>
              <a:t>)</a:t>
            </a: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757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2. Intersection Types</a:t>
            </a:r>
          </a:p>
        </p:txBody>
      </p:sp>
      <p:sp>
        <p:nvSpPr>
          <p:cNvPr id="29699" name="Rectangle 1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6425" y="1209675"/>
            <a:ext cx="3583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 dirty="0"/>
              <a:t>b. Direction-Distance Intersection</a:t>
            </a:r>
          </a:p>
        </p:txBody>
      </p:sp>
      <p:sp>
        <p:nvSpPr>
          <p:cNvPr id="29707" name="Rectangle 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46163" y="1571625"/>
            <a:ext cx="26098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 dirty="0"/>
              <a:t>Distance from A to C: </a:t>
            </a:r>
            <a:r>
              <a:rPr lang="en-US" b="0" dirty="0" err="1"/>
              <a:t>d</a:t>
            </a:r>
            <a:r>
              <a:rPr lang="en-US" b="0" baseline="-25000" dirty="0" err="1"/>
              <a:t>AC</a:t>
            </a:r>
            <a:endParaRPr lang="en-US" b="0" dirty="0"/>
          </a:p>
          <a:p>
            <a:r>
              <a:rPr lang="en-US" b="0" dirty="0"/>
              <a:t>Direction at B to C.</a:t>
            </a:r>
            <a:endParaRPr lang="en-US" b="0" baseline="-25000" dirty="0"/>
          </a:p>
        </p:txBody>
      </p:sp>
      <p:sp>
        <p:nvSpPr>
          <p:cNvPr id="29708" name="TextBox 2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61038" y="3197225"/>
            <a:ext cx="319837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dirty="0"/>
              <a:t>Inverse B to A</a:t>
            </a:r>
          </a:p>
          <a:p>
            <a:pPr eaLnBrk="1" hangingPunct="1"/>
            <a:r>
              <a:rPr lang="en-US" b="0" dirty="0"/>
              <a:t>Compute Angle B from </a:t>
            </a:r>
          </a:p>
          <a:p>
            <a:pPr lvl="1" eaLnBrk="1" hangingPunct="1"/>
            <a:r>
              <a:rPr lang="en-US" b="0" dirty="0" err="1"/>
              <a:t>Dir</a:t>
            </a:r>
            <a:r>
              <a:rPr lang="en-US" b="0" baseline="-25000" dirty="0" err="1"/>
              <a:t>BA</a:t>
            </a:r>
            <a:r>
              <a:rPr lang="en-US" b="0" dirty="0"/>
              <a:t> and </a:t>
            </a:r>
            <a:r>
              <a:rPr lang="en-US" b="0" dirty="0" err="1"/>
              <a:t>Dir</a:t>
            </a:r>
            <a:r>
              <a:rPr lang="en-US" b="0" baseline="-25000" dirty="0" err="1"/>
              <a:t>BC</a:t>
            </a:r>
            <a:endParaRPr lang="en-US" b="0" baseline="-25000" dirty="0"/>
          </a:p>
          <a:p>
            <a:pPr eaLnBrk="1" hangingPunct="1"/>
            <a:r>
              <a:rPr lang="en-US" b="0" dirty="0"/>
              <a:t>Law of sines to solve Angle C</a:t>
            </a:r>
            <a:br>
              <a:rPr lang="en-US" b="0" dirty="0"/>
            </a:br>
            <a:r>
              <a:rPr lang="en-US" b="0" dirty="0"/>
              <a:t>Compute Angle A from </a:t>
            </a:r>
          </a:p>
          <a:p>
            <a:pPr lvl="1" eaLnBrk="1" hangingPunct="1"/>
            <a:r>
              <a:rPr lang="en-US" b="0" dirty="0"/>
              <a:t>Angles B &amp; C</a:t>
            </a:r>
          </a:p>
          <a:p>
            <a:pPr eaLnBrk="1" hangingPunct="1"/>
            <a:r>
              <a:rPr lang="en-US" b="0" dirty="0"/>
              <a:t>Law of sines to solve </a:t>
            </a:r>
            <a:r>
              <a:rPr lang="en-US" b="0" dirty="0" err="1"/>
              <a:t>d</a:t>
            </a:r>
            <a:r>
              <a:rPr lang="en-US" b="0" baseline="-25000" dirty="0" err="1"/>
              <a:t>BC</a:t>
            </a:r>
            <a:endParaRPr lang="en-US" b="0" baseline="-250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43BAB94-83C3-48B4-A8A6-E00856A3CBC4}"/>
              </a:ext>
            </a:extLst>
          </p:cNvPr>
          <p:cNvGrpSpPr/>
          <p:nvPr/>
        </p:nvGrpSpPr>
        <p:grpSpPr>
          <a:xfrm>
            <a:off x="762931" y="1828800"/>
            <a:ext cx="4510447" cy="3264314"/>
            <a:chOff x="2243138" y="1590261"/>
            <a:chExt cx="4510447" cy="3264314"/>
          </a:xfrm>
        </p:grpSpPr>
        <p:sp>
          <p:nvSpPr>
            <p:cNvPr id="31" name="Rectangle 112">
              <a:extLst>
                <a:ext uri="{FF2B5EF4-FFF2-40B4-BE49-F238E27FC236}">
                  <a16:creationId xmlns:a16="http://schemas.microsoft.com/office/drawing/2014/main" id="{F25DD322-8E6B-4B4A-AB8C-859F926D5E9B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647950" y="4292600"/>
              <a:ext cx="2349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A</a:t>
              </a:r>
              <a:endParaRPr lang="en-US"/>
            </a:p>
          </p:txBody>
        </p:sp>
        <p:sp>
          <p:nvSpPr>
            <p:cNvPr id="32" name="Rectangle 113">
              <a:extLst>
                <a:ext uri="{FF2B5EF4-FFF2-40B4-BE49-F238E27FC236}">
                  <a16:creationId xmlns:a16="http://schemas.microsoft.com/office/drawing/2014/main" id="{EBE4248F-EF8C-4E99-AB3B-152B9297560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497388" y="4137025"/>
              <a:ext cx="252412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FF0000"/>
                  </a:solidFill>
                </a:rPr>
                <a:t>C</a:t>
              </a:r>
              <a:r>
                <a:rPr lang="en-US" b="0" baseline="-25000">
                  <a:solidFill>
                    <a:srgbClr val="FF0000"/>
                  </a:solidFill>
                </a:rPr>
                <a:t>1</a:t>
              </a:r>
              <a:endParaRPr lang="en-US" baseline="-25000"/>
            </a:p>
          </p:txBody>
        </p:sp>
        <p:sp>
          <p:nvSpPr>
            <p:cNvPr id="33" name="Line 122">
              <a:extLst>
                <a:ext uri="{FF2B5EF4-FFF2-40B4-BE49-F238E27FC236}">
                  <a16:creationId xmlns:a16="http://schemas.microsoft.com/office/drawing/2014/main" id="{DD2156D9-AF7E-451E-9D1B-3E8D2405F463}"/>
                </a:ext>
              </a:extLst>
            </p:cNvPr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>
              <a:off x="2809875" y="4119563"/>
              <a:ext cx="1579563" cy="161925"/>
            </a:xfrm>
            <a:prstGeom prst="line">
              <a:avLst/>
            </a:prstGeom>
            <a:noFill/>
            <a:ln w="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126">
              <a:extLst>
                <a:ext uri="{FF2B5EF4-FFF2-40B4-BE49-F238E27FC236}">
                  <a16:creationId xmlns:a16="http://schemas.microsoft.com/office/drawing/2014/main" id="{BC6FC3B5-3F36-44DA-A63D-B256EA4E99E0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757863" y="2090738"/>
              <a:ext cx="2349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B</a:t>
              </a:r>
              <a:endParaRPr lang="en-US"/>
            </a:p>
          </p:txBody>
        </p:sp>
        <p:sp>
          <p:nvSpPr>
            <p:cNvPr id="35" name="Rectangle 24">
              <a:extLst>
                <a:ext uri="{FF2B5EF4-FFF2-40B4-BE49-F238E27FC236}">
                  <a16:creationId xmlns:a16="http://schemas.microsoft.com/office/drawing/2014/main" id="{87D96BD1-EEFD-4439-ABD3-A7B9997370AC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205163" y="2930525"/>
              <a:ext cx="96202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/>
                <a:t>Dir</a:t>
              </a:r>
              <a:r>
                <a:rPr lang="en-US" b="0" baseline="-25000"/>
                <a:t>BA</a:t>
              </a:r>
              <a:r>
                <a:rPr lang="en-US" b="0"/>
                <a:t>, d</a:t>
              </a:r>
              <a:r>
                <a:rPr lang="en-US" b="0" baseline="-25000"/>
                <a:t>BA</a:t>
              </a:r>
              <a:endParaRPr lang="en-US" baseline="-25000"/>
            </a:p>
          </p:txBody>
        </p:sp>
        <p:sp>
          <p:nvSpPr>
            <p:cNvPr id="36" name="Rectangle 114">
              <a:extLst>
                <a:ext uri="{FF2B5EF4-FFF2-40B4-BE49-F238E27FC236}">
                  <a16:creationId xmlns:a16="http://schemas.microsoft.com/office/drawing/2014/main" id="{E0F49C49-56CB-425A-B36A-BEA28F9D8789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459163" y="4287838"/>
              <a:ext cx="3413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FF0000"/>
                  </a:solidFill>
                </a:rPr>
                <a:t>d</a:t>
              </a:r>
              <a:r>
                <a:rPr lang="en-US" b="0" baseline="-25000">
                  <a:solidFill>
                    <a:srgbClr val="FF0000"/>
                  </a:solidFill>
                </a:rPr>
                <a:t>AC</a:t>
              </a:r>
              <a:endParaRPr lang="en-US" baseline="-25000"/>
            </a:p>
          </p:txBody>
        </p:sp>
        <p:sp>
          <p:nvSpPr>
            <p:cNvPr id="37" name="Rectangle 24">
              <a:extLst>
                <a:ext uri="{FF2B5EF4-FFF2-40B4-BE49-F238E27FC236}">
                  <a16:creationId xmlns:a16="http://schemas.microsoft.com/office/drawing/2014/main" id="{DF17DA8F-BD41-46D2-85D4-060786FE2C38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003800" y="3424238"/>
              <a:ext cx="341313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/>
                <a:t>d</a:t>
              </a:r>
              <a:r>
                <a:rPr lang="en-US" b="0" baseline="-25000"/>
                <a:t>BC</a:t>
              </a:r>
              <a:endParaRPr lang="en-US" baseline="-25000"/>
            </a:p>
          </p:txBody>
        </p:sp>
        <p:sp>
          <p:nvSpPr>
            <p:cNvPr id="38" name="Line 121">
              <a:extLst>
                <a:ext uri="{FF2B5EF4-FFF2-40B4-BE49-F238E27FC236}">
                  <a16:creationId xmlns:a16="http://schemas.microsoft.com/office/drawing/2014/main" id="{CB8830D0-AE31-4895-B627-FF367C9BAE7A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2809875" y="2268538"/>
              <a:ext cx="2871788" cy="2012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F282DB1D-DEEB-4985-AFF2-37DB87B0F62E}"/>
                </a:ext>
              </a:extLst>
            </p:cNvPr>
            <p:cNvSpPr>
              <a:spLocks noChangeAspect="1"/>
            </p:cNvSpPr>
            <p:nvPr>
              <p:custDataLst>
                <p:tags r:id="rId14"/>
              </p:custDataLst>
            </p:nvPr>
          </p:nvSpPr>
          <p:spPr bwMode="auto">
            <a:xfrm>
              <a:off x="2243138" y="3711575"/>
              <a:ext cx="1143000" cy="1143000"/>
            </a:xfrm>
            <a:prstGeom prst="arc">
              <a:avLst>
                <a:gd name="adj1" fmla="val 19502042"/>
                <a:gd name="adj2" fmla="val 21206323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17ECE4E-DF3C-42C2-80E3-986852863C43}"/>
                </a:ext>
              </a:extLst>
            </p:cNvPr>
            <p:cNvGrpSpPr/>
            <p:nvPr/>
          </p:nvGrpSpPr>
          <p:grpSpPr>
            <a:xfrm>
              <a:off x="5237922" y="1590261"/>
              <a:ext cx="1515663" cy="1302026"/>
              <a:chOff x="5237922" y="1590261"/>
              <a:chExt cx="1515663" cy="1302026"/>
            </a:xfrm>
          </p:grpSpPr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A94215CC-ACAD-4702-AE82-F9283863E8D4}"/>
                  </a:ext>
                </a:extLst>
              </p:cNvPr>
              <p:cNvCxnSpPr/>
              <p:nvPr/>
            </p:nvCxnSpPr>
            <p:spPr>
              <a:xfrm flipV="1">
                <a:off x="5685183" y="1590261"/>
                <a:ext cx="0" cy="13020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Arc 44">
                <a:extLst>
                  <a:ext uri="{FF2B5EF4-FFF2-40B4-BE49-F238E27FC236}">
                    <a16:creationId xmlns:a16="http://schemas.microsoft.com/office/drawing/2014/main" id="{91FCF149-283A-4E0C-9B08-01592A8ED5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37922" y="1898374"/>
                <a:ext cx="914400" cy="914400"/>
              </a:xfrm>
              <a:prstGeom prst="arc">
                <a:avLst>
                  <a:gd name="adj1" fmla="val 16200000"/>
                  <a:gd name="adj2" fmla="val 7727795"/>
                </a:avLst>
              </a:prstGeom>
              <a:ln>
                <a:solidFill>
                  <a:srgbClr val="C00000"/>
                </a:solidFill>
                <a:headEnd type="none" w="med" len="med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114">
                <a:extLst>
                  <a:ext uri="{FF2B5EF4-FFF2-40B4-BE49-F238E27FC236}">
                    <a16:creationId xmlns:a16="http://schemas.microsoft.com/office/drawing/2014/main" id="{DA33289F-86FF-429C-8312-BB809C878B6A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6245433" y="2223812"/>
                <a:ext cx="50815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0" dirty="0" err="1">
                    <a:solidFill>
                      <a:srgbClr val="C00000"/>
                    </a:solidFill>
                  </a:rPr>
                  <a:t>Dir</a:t>
                </a:r>
                <a:r>
                  <a:rPr lang="en-US" b="0" baseline="-25000" dirty="0" err="1">
                    <a:solidFill>
                      <a:srgbClr val="C00000"/>
                    </a:solidFill>
                  </a:rPr>
                  <a:t>BC</a:t>
                </a:r>
                <a:endParaRPr lang="en-US" baseline="-250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41" name="Line 124">
              <a:extLst>
                <a:ext uri="{FF2B5EF4-FFF2-40B4-BE49-F238E27FC236}">
                  <a16:creationId xmlns:a16="http://schemas.microsoft.com/office/drawing/2014/main" id="{FC2B0BA7-D49E-4447-B7CB-30C84B4D0F93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4389438" y="2268538"/>
              <a:ext cx="1292225" cy="18510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CFC33FAE-5B86-4BFF-A83B-86DFC3481228}"/>
                </a:ext>
              </a:extLst>
            </p:cNvPr>
            <p:cNvSpPr>
              <a:spLocks noChangeAspect="1"/>
            </p:cNvSpPr>
            <p:nvPr>
              <p:custDataLst>
                <p:tags r:id="rId16"/>
              </p:custDataLst>
            </p:nvPr>
          </p:nvSpPr>
          <p:spPr bwMode="auto">
            <a:xfrm>
              <a:off x="4025278" y="3779629"/>
              <a:ext cx="685800" cy="685800"/>
            </a:xfrm>
            <a:prstGeom prst="arc">
              <a:avLst>
                <a:gd name="adj1" fmla="val 10660708"/>
                <a:gd name="adj2" fmla="val 18315382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3" name="Freeform 127">
              <a:extLst>
                <a:ext uri="{FF2B5EF4-FFF2-40B4-BE49-F238E27FC236}">
                  <a16:creationId xmlns:a16="http://schemas.microsoft.com/office/drawing/2014/main" id="{C149D332-724C-4E3B-964A-D09592797A00}"/>
                </a:ext>
              </a:extLst>
            </p:cNvPr>
            <p:cNvSpPr>
              <a:spLocks noChangeAspect="1"/>
            </p:cNvSpPr>
            <p:nvPr>
              <p:custDataLst>
                <p:tags r:id="rId17"/>
              </p:custDataLst>
            </p:nvPr>
          </p:nvSpPr>
          <p:spPr bwMode="auto">
            <a:xfrm>
              <a:off x="5095803" y="2673903"/>
              <a:ext cx="181636" cy="182880"/>
            </a:xfrm>
            <a:custGeom>
              <a:avLst/>
              <a:gdLst>
                <a:gd name="T0" fmla="*/ 0 w 324"/>
                <a:gd name="T1" fmla="*/ 0 h 325"/>
                <a:gd name="T2" fmla="*/ 50075 w 324"/>
                <a:gd name="T3" fmla="*/ 65342 h 325"/>
                <a:gd name="T4" fmla="*/ 105873 w 324"/>
                <a:gd name="T5" fmla="*/ 126375 h 325"/>
                <a:gd name="T6" fmla="*/ 166678 w 324"/>
                <a:gd name="T7" fmla="*/ 182382 h 325"/>
                <a:gd name="T8" fmla="*/ 231775 w 324"/>
                <a:gd name="T9" fmla="*/ 233363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4"/>
                <a:gd name="T16" fmla="*/ 0 h 325"/>
                <a:gd name="T17" fmla="*/ 324 w 324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4" h="325">
                  <a:moveTo>
                    <a:pt x="0" y="0"/>
                  </a:moveTo>
                  <a:lnTo>
                    <a:pt x="70" y="91"/>
                  </a:lnTo>
                  <a:lnTo>
                    <a:pt x="148" y="176"/>
                  </a:lnTo>
                  <a:lnTo>
                    <a:pt x="233" y="254"/>
                  </a:lnTo>
                  <a:lnTo>
                    <a:pt x="324" y="325"/>
                  </a:lnTo>
                </a:path>
              </a:pathLst>
            </a:custGeom>
            <a:noFill/>
            <a:ln w="8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895191" y="150607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Known: (N</a:t>
            </a:r>
            <a:r>
              <a:rPr lang="en-US" b="0" baseline="-25000" dirty="0"/>
              <a:t>A</a:t>
            </a:r>
            <a:r>
              <a:rPr lang="en-US" b="0" dirty="0"/>
              <a:t>,E</a:t>
            </a:r>
            <a:r>
              <a:rPr lang="en-US" b="0" baseline="-25000" dirty="0"/>
              <a:t>A</a:t>
            </a:r>
            <a:r>
              <a:rPr lang="en-US" b="0" dirty="0"/>
              <a:t>) (N</a:t>
            </a:r>
            <a:r>
              <a:rPr lang="en-US" b="0" baseline="-25000" dirty="0"/>
              <a:t>B</a:t>
            </a:r>
            <a:r>
              <a:rPr lang="en-US" b="0" dirty="0"/>
              <a:t>,E</a:t>
            </a:r>
            <a:r>
              <a:rPr lang="en-US" b="0" baseline="-25000" dirty="0"/>
              <a:t>B</a:t>
            </a:r>
            <a:r>
              <a:rPr lang="en-US" b="0" dirty="0"/>
              <a:t>)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757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2. Intersection Types</a:t>
            </a:r>
          </a:p>
        </p:txBody>
      </p:sp>
      <p:sp>
        <p:nvSpPr>
          <p:cNvPr id="30723" name="Rectangle 1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6425" y="1209675"/>
            <a:ext cx="3583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 dirty="0"/>
              <a:t>b. Direction-Distance Intersection</a:t>
            </a:r>
          </a:p>
        </p:txBody>
      </p:sp>
      <p:sp>
        <p:nvSpPr>
          <p:cNvPr id="30731" name="Rectangle 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46163" y="1571625"/>
            <a:ext cx="26098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 dirty="0"/>
              <a:t>Distance from A to C: </a:t>
            </a:r>
            <a:r>
              <a:rPr lang="en-US" b="0" dirty="0" err="1"/>
              <a:t>d</a:t>
            </a:r>
            <a:r>
              <a:rPr lang="en-US" b="0" baseline="-25000" dirty="0" err="1"/>
              <a:t>AC</a:t>
            </a:r>
            <a:endParaRPr lang="en-US" b="0" dirty="0"/>
          </a:p>
          <a:p>
            <a:r>
              <a:rPr lang="en-US" b="0" dirty="0"/>
              <a:t>Direction at B to C.</a:t>
            </a:r>
            <a:endParaRPr lang="en-US" b="0" baseline="-25000" dirty="0"/>
          </a:p>
        </p:txBody>
      </p:sp>
      <p:sp>
        <p:nvSpPr>
          <p:cNvPr id="30732" name="TextBox 2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61038" y="3197225"/>
            <a:ext cx="327525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dirty="0"/>
              <a:t>Inverse B to A</a:t>
            </a:r>
          </a:p>
          <a:p>
            <a:pPr eaLnBrk="1" hangingPunct="1"/>
            <a:r>
              <a:rPr lang="en-US" b="0" dirty="0"/>
              <a:t>Compute Angle B from </a:t>
            </a:r>
          </a:p>
          <a:p>
            <a:pPr lvl="1" eaLnBrk="1" hangingPunct="1"/>
            <a:r>
              <a:rPr lang="en-US" b="0" dirty="0" err="1"/>
              <a:t>Dir</a:t>
            </a:r>
            <a:r>
              <a:rPr lang="en-US" b="0" baseline="-25000" dirty="0" err="1"/>
              <a:t>BA</a:t>
            </a:r>
            <a:r>
              <a:rPr lang="en-US" b="0" dirty="0"/>
              <a:t> and </a:t>
            </a:r>
            <a:r>
              <a:rPr lang="en-US" b="0" dirty="0" err="1"/>
              <a:t>Dir</a:t>
            </a:r>
            <a:r>
              <a:rPr lang="en-US" b="0" baseline="-25000" dirty="0" err="1"/>
              <a:t>BC</a:t>
            </a:r>
            <a:endParaRPr lang="en-US" b="0" baseline="-25000" dirty="0"/>
          </a:p>
          <a:p>
            <a:pPr eaLnBrk="1" hangingPunct="1"/>
            <a:r>
              <a:rPr lang="en-US" b="0" dirty="0"/>
              <a:t>Law of sines to solve Angle C</a:t>
            </a:r>
            <a:br>
              <a:rPr lang="en-US" b="0" dirty="0"/>
            </a:br>
            <a:r>
              <a:rPr lang="en-US" b="0" dirty="0"/>
              <a:t>Compute Angle A from </a:t>
            </a:r>
          </a:p>
          <a:p>
            <a:pPr lvl="1" eaLnBrk="1" hangingPunct="1"/>
            <a:r>
              <a:rPr lang="en-US" b="0" dirty="0"/>
              <a:t>Angles B &amp; C</a:t>
            </a:r>
          </a:p>
          <a:p>
            <a:pPr eaLnBrk="1" hangingPunct="1"/>
            <a:r>
              <a:rPr lang="en-US" b="0" dirty="0"/>
              <a:t>Law of sines to solve </a:t>
            </a:r>
            <a:r>
              <a:rPr lang="en-US" b="0" dirty="0" err="1"/>
              <a:t>d</a:t>
            </a:r>
            <a:r>
              <a:rPr lang="en-US" b="0" baseline="-25000" dirty="0" err="1"/>
              <a:t>BC</a:t>
            </a:r>
            <a:endParaRPr lang="en-US" b="0" baseline="-25000" dirty="0"/>
          </a:p>
          <a:p>
            <a:pPr eaLnBrk="1" hangingPunct="1"/>
            <a:r>
              <a:rPr lang="en-US" b="0" dirty="0"/>
              <a:t>Forward comp from B to get 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83DF34B-85FB-4123-BD71-48330670734A}"/>
              </a:ext>
            </a:extLst>
          </p:cNvPr>
          <p:cNvGrpSpPr/>
          <p:nvPr/>
        </p:nvGrpSpPr>
        <p:grpSpPr>
          <a:xfrm>
            <a:off x="758952" y="1828800"/>
            <a:ext cx="4510447" cy="3264314"/>
            <a:chOff x="2243138" y="1590261"/>
            <a:chExt cx="4510447" cy="3264314"/>
          </a:xfrm>
        </p:grpSpPr>
        <p:sp>
          <p:nvSpPr>
            <p:cNvPr id="30724" name="Rectangle 11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647950" y="4292600"/>
              <a:ext cx="2349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A</a:t>
              </a:r>
              <a:endParaRPr lang="en-US"/>
            </a:p>
          </p:txBody>
        </p:sp>
        <p:sp>
          <p:nvSpPr>
            <p:cNvPr id="30725" name="Rectangle 11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497388" y="4137025"/>
              <a:ext cx="252412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FF0000"/>
                  </a:solidFill>
                </a:rPr>
                <a:t>C</a:t>
              </a:r>
              <a:r>
                <a:rPr lang="en-US" b="0" baseline="-25000">
                  <a:solidFill>
                    <a:srgbClr val="FF0000"/>
                  </a:solidFill>
                </a:rPr>
                <a:t>1</a:t>
              </a:r>
              <a:endParaRPr lang="en-US" baseline="-25000"/>
            </a:p>
          </p:txBody>
        </p:sp>
        <p:sp>
          <p:nvSpPr>
            <p:cNvPr id="30726" name="Line 122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>
              <a:off x="2809875" y="4119563"/>
              <a:ext cx="1579563" cy="161925"/>
            </a:xfrm>
            <a:prstGeom prst="line">
              <a:avLst/>
            </a:prstGeom>
            <a:noFill/>
            <a:ln w="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7" name="Line 124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4389438" y="2268538"/>
              <a:ext cx="1292225" cy="18510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8" name="Rectangle 12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757863" y="2090738"/>
              <a:ext cx="2349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B</a:t>
              </a:r>
              <a:endParaRPr lang="en-US"/>
            </a:p>
          </p:txBody>
        </p:sp>
        <p:sp>
          <p:nvSpPr>
            <p:cNvPr id="30733" name="Rectangle 2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205163" y="2930525"/>
              <a:ext cx="96202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/>
                <a:t>Dir</a:t>
              </a:r>
              <a:r>
                <a:rPr lang="en-US" b="0" baseline="-25000"/>
                <a:t>BA</a:t>
              </a:r>
              <a:r>
                <a:rPr lang="en-US" b="0"/>
                <a:t>, d</a:t>
              </a:r>
              <a:r>
                <a:rPr lang="en-US" b="0" baseline="-25000"/>
                <a:t>BA</a:t>
              </a:r>
              <a:endParaRPr lang="en-US" baseline="-25000"/>
            </a:p>
          </p:txBody>
        </p:sp>
        <p:sp>
          <p:nvSpPr>
            <p:cNvPr id="30735" name="Rectangle 1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459163" y="4287838"/>
              <a:ext cx="3413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FF0000"/>
                  </a:solidFill>
                </a:rPr>
                <a:t>d</a:t>
              </a:r>
              <a:r>
                <a:rPr lang="en-US" b="0" baseline="-25000">
                  <a:solidFill>
                    <a:srgbClr val="FF0000"/>
                  </a:solidFill>
                </a:rPr>
                <a:t>AC</a:t>
              </a:r>
              <a:endParaRPr lang="en-US" baseline="-25000"/>
            </a:p>
          </p:txBody>
        </p:sp>
        <p:sp>
          <p:nvSpPr>
            <p:cNvPr id="30736" name="Rectangle 2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03800" y="3424238"/>
              <a:ext cx="341313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/>
                <a:t>d</a:t>
              </a:r>
              <a:r>
                <a:rPr lang="en-US" b="0" baseline="-25000"/>
                <a:t>BC</a:t>
              </a:r>
              <a:endParaRPr lang="en-US" baseline="-25000"/>
            </a:p>
          </p:txBody>
        </p:sp>
        <p:sp>
          <p:nvSpPr>
            <p:cNvPr id="30738" name="Line 121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2809875" y="2268538"/>
              <a:ext cx="2871788" cy="2012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19B6985-F12D-49F6-9C66-CD2682CE7A52}"/>
                </a:ext>
              </a:extLst>
            </p:cNvPr>
            <p:cNvGrpSpPr/>
            <p:nvPr/>
          </p:nvGrpSpPr>
          <p:grpSpPr>
            <a:xfrm>
              <a:off x="5237922" y="1590261"/>
              <a:ext cx="1515663" cy="1302026"/>
              <a:chOff x="5237922" y="1590261"/>
              <a:chExt cx="1515663" cy="1302026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82ECDC42-EDD0-443D-A6B2-66120CE334F0}"/>
                  </a:ext>
                </a:extLst>
              </p:cNvPr>
              <p:cNvCxnSpPr/>
              <p:nvPr/>
            </p:nvCxnSpPr>
            <p:spPr>
              <a:xfrm flipV="1">
                <a:off x="5685183" y="1590261"/>
                <a:ext cx="0" cy="13020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5F8737AE-6228-4DE8-811A-8AE9F57A43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37922" y="1898374"/>
                <a:ext cx="914400" cy="914400"/>
              </a:xfrm>
              <a:prstGeom prst="arc">
                <a:avLst>
                  <a:gd name="adj1" fmla="val 16200000"/>
                  <a:gd name="adj2" fmla="val 7727795"/>
                </a:avLst>
              </a:prstGeom>
              <a:ln w="22225">
                <a:solidFill>
                  <a:srgbClr val="C00000"/>
                </a:solidFill>
                <a:headEnd type="none" w="med" len="med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114">
                <a:extLst>
                  <a:ext uri="{FF2B5EF4-FFF2-40B4-BE49-F238E27FC236}">
                    <a16:creationId xmlns:a16="http://schemas.microsoft.com/office/drawing/2014/main" id="{4AFA8B17-4816-4870-9DE0-85E9B0FC31E6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6245433" y="2223812"/>
                <a:ext cx="50815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0" dirty="0" err="1">
                    <a:solidFill>
                      <a:srgbClr val="C00000"/>
                    </a:solidFill>
                  </a:rPr>
                  <a:t>Dir</a:t>
                </a:r>
                <a:r>
                  <a:rPr lang="en-US" b="0" baseline="-25000" dirty="0" err="1">
                    <a:solidFill>
                      <a:srgbClr val="C00000"/>
                    </a:solidFill>
                  </a:rPr>
                  <a:t>BC</a:t>
                </a:r>
                <a:endParaRPr lang="en-US" baseline="-250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7DEF2DDB-B996-44F0-A3FD-2731D262DC13}"/>
                </a:ext>
              </a:extLst>
            </p:cNvPr>
            <p:cNvSpPr>
              <a:spLocks noChangeAspect="1"/>
            </p:cNvSpPr>
            <p:nvPr>
              <p:custDataLst>
                <p:tags r:id="rId15"/>
              </p:custDataLst>
            </p:nvPr>
          </p:nvSpPr>
          <p:spPr bwMode="auto">
            <a:xfrm>
              <a:off x="2243138" y="3711575"/>
              <a:ext cx="1143000" cy="1143000"/>
            </a:xfrm>
            <a:prstGeom prst="arc">
              <a:avLst>
                <a:gd name="adj1" fmla="val 19502042"/>
                <a:gd name="adj2" fmla="val 21206323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5D26AFDF-CFF3-4F3A-9E82-BC30C512149C}"/>
                </a:ext>
              </a:extLst>
            </p:cNvPr>
            <p:cNvSpPr>
              <a:spLocks noChangeAspect="1"/>
            </p:cNvSpPr>
            <p:nvPr>
              <p:custDataLst>
                <p:tags r:id="rId16"/>
              </p:custDataLst>
            </p:nvPr>
          </p:nvSpPr>
          <p:spPr bwMode="auto">
            <a:xfrm>
              <a:off x="4025278" y="3779629"/>
              <a:ext cx="685800" cy="685800"/>
            </a:xfrm>
            <a:prstGeom prst="arc">
              <a:avLst>
                <a:gd name="adj1" fmla="val 10660708"/>
                <a:gd name="adj2" fmla="val 18315382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6" name="Freeform 127">
              <a:extLst>
                <a:ext uri="{FF2B5EF4-FFF2-40B4-BE49-F238E27FC236}">
                  <a16:creationId xmlns:a16="http://schemas.microsoft.com/office/drawing/2014/main" id="{A82A838D-8B4D-4B27-9EB2-9C2A6412E163}"/>
                </a:ext>
              </a:extLst>
            </p:cNvPr>
            <p:cNvSpPr>
              <a:spLocks noChangeAspect="1"/>
            </p:cNvSpPr>
            <p:nvPr>
              <p:custDataLst>
                <p:tags r:id="rId17"/>
              </p:custDataLst>
            </p:nvPr>
          </p:nvSpPr>
          <p:spPr bwMode="auto">
            <a:xfrm>
              <a:off x="5095803" y="2673903"/>
              <a:ext cx="181636" cy="182880"/>
            </a:xfrm>
            <a:custGeom>
              <a:avLst/>
              <a:gdLst>
                <a:gd name="T0" fmla="*/ 0 w 324"/>
                <a:gd name="T1" fmla="*/ 0 h 325"/>
                <a:gd name="T2" fmla="*/ 50075 w 324"/>
                <a:gd name="T3" fmla="*/ 65342 h 325"/>
                <a:gd name="T4" fmla="*/ 105873 w 324"/>
                <a:gd name="T5" fmla="*/ 126375 h 325"/>
                <a:gd name="T6" fmla="*/ 166678 w 324"/>
                <a:gd name="T7" fmla="*/ 182382 h 325"/>
                <a:gd name="T8" fmla="*/ 231775 w 324"/>
                <a:gd name="T9" fmla="*/ 233363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4"/>
                <a:gd name="T16" fmla="*/ 0 h 325"/>
                <a:gd name="T17" fmla="*/ 324 w 324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4" h="325">
                  <a:moveTo>
                    <a:pt x="0" y="0"/>
                  </a:moveTo>
                  <a:lnTo>
                    <a:pt x="70" y="91"/>
                  </a:lnTo>
                  <a:lnTo>
                    <a:pt x="148" y="176"/>
                  </a:lnTo>
                  <a:lnTo>
                    <a:pt x="233" y="254"/>
                  </a:lnTo>
                  <a:lnTo>
                    <a:pt x="324" y="325"/>
                  </a:lnTo>
                </a:path>
              </a:pathLst>
            </a:custGeom>
            <a:noFill/>
            <a:ln w="8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895191" y="150607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Known: (N</a:t>
            </a:r>
            <a:r>
              <a:rPr lang="en-US" b="0" baseline="-25000" dirty="0"/>
              <a:t>A</a:t>
            </a:r>
            <a:r>
              <a:rPr lang="en-US" b="0" dirty="0"/>
              <a:t>,E</a:t>
            </a:r>
            <a:r>
              <a:rPr lang="en-US" b="0" baseline="-25000" dirty="0"/>
              <a:t>A</a:t>
            </a:r>
            <a:r>
              <a:rPr lang="en-US" b="0" dirty="0"/>
              <a:t>) (N</a:t>
            </a:r>
            <a:r>
              <a:rPr lang="en-US" b="0" baseline="-25000" dirty="0"/>
              <a:t>B</a:t>
            </a:r>
            <a:r>
              <a:rPr lang="en-US" b="0" dirty="0"/>
              <a:t>,E</a:t>
            </a:r>
            <a:r>
              <a:rPr lang="en-US" b="0" baseline="-25000" dirty="0"/>
              <a:t>B</a:t>
            </a:r>
            <a:r>
              <a:rPr lang="en-US" b="0" dirty="0"/>
              <a:t>)</a:t>
            </a: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757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2. Intersection Types</a:t>
            </a:r>
          </a:p>
        </p:txBody>
      </p:sp>
      <p:sp>
        <p:nvSpPr>
          <p:cNvPr id="30723" name="Rectangle 1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6425" y="1209675"/>
            <a:ext cx="3583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 dirty="0"/>
              <a:t>b. Direction-Distance Intersection</a:t>
            </a:r>
          </a:p>
        </p:txBody>
      </p:sp>
      <p:sp>
        <p:nvSpPr>
          <p:cNvPr id="30731" name="Rectangle 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46163" y="1571625"/>
            <a:ext cx="26098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 dirty="0"/>
              <a:t>Distance from A to C: </a:t>
            </a:r>
            <a:r>
              <a:rPr lang="en-US" b="0" dirty="0" err="1"/>
              <a:t>d</a:t>
            </a:r>
            <a:r>
              <a:rPr lang="en-US" b="0" baseline="-25000" dirty="0" err="1"/>
              <a:t>AC</a:t>
            </a:r>
            <a:endParaRPr lang="en-US" b="0" dirty="0"/>
          </a:p>
          <a:p>
            <a:r>
              <a:rPr lang="en-US" b="0" dirty="0"/>
              <a:t>Direction at B to C.</a:t>
            </a:r>
            <a:endParaRPr lang="en-US" b="0" baseline="-25000" dirty="0"/>
          </a:p>
        </p:txBody>
      </p:sp>
      <p:sp>
        <p:nvSpPr>
          <p:cNvPr id="30732" name="TextBox 2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61038" y="3197225"/>
            <a:ext cx="327525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dirty="0"/>
              <a:t>Inverse B to A</a:t>
            </a:r>
          </a:p>
          <a:p>
            <a:pPr eaLnBrk="1" hangingPunct="1"/>
            <a:r>
              <a:rPr lang="en-US" b="0" dirty="0"/>
              <a:t>Compute Angle B from </a:t>
            </a:r>
          </a:p>
          <a:p>
            <a:pPr lvl="1" eaLnBrk="1" hangingPunct="1"/>
            <a:r>
              <a:rPr lang="en-US" b="0" dirty="0" err="1"/>
              <a:t>Dir</a:t>
            </a:r>
            <a:r>
              <a:rPr lang="en-US" b="0" baseline="-25000" dirty="0" err="1"/>
              <a:t>BA</a:t>
            </a:r>
            <a:r>
              <a:rPr lang="en-US" b="0" dirty="0"/>
              <a:t> and </a:t>
            </a:r>
            <a:r>
              <a:rPr lang="en-US" b="0" dirty="0" err="1"/>
              <a:t>Dir</a:t>
            </a:r>
            <a:r>
              <a:rPr lang="en-US" b="0" baseline="-25000" dirty="0" err="1"/>
              <a:t>BC</a:t>
            </a:r>
            <a:endParaRPr lang="en-US" b="0" baseline="-25000" dirty="0"/>
          </a:p>
          <a:p>
            <a:pPr eaLnBrk="1" hangingPunct="1"/>
            <a:r>
              <a:rPr lang="en-US" b="0" dirty="0"/>
              <a:t>Law of sines to solve Angle C</a:t>
            </a:r>
            <a:br>
              <a:rPr lang="en-US" b="0" dirty="0"/>
            </a:br>
            <a:r>
              <a:rPr lang="en-US" b="0" dirty="0"/>
              <a:t>Compute Angle A from </a:t>
            </a:r>
          </a:p>
          <a:p>
            <a:pPr lvl="1" eaLnBrk="1" hangingPunct="1"/>
            <a:r>
              <a:rPr lang="en-US" b="0" dirty="0"/>
              <a:t>Angles B &amp; C</a:t>
            </a:r>
          </a:p>
          <a:p>
            <a:pPr eaLnBrk="1" hangingPunct="1"/>
            <a:r>
              <a:rPr lang="en-US" b="0" dirty="0"/>
              <a:t>Law of sines to solve </a:t>
            </a:r>
            <a:r>
              <a:rPr lang="en-US" b="0" dirty="0" err="1"/>
              <a:t>d</a:t>
            </a:r>
            <a:r>
              <a:rPr lang="en-US" b="0" baseline="-25000" dirty="0" err="1"/>
              <a:t>BC</a:t>
            </a:r>
            <a:endParaRPr lang="en-US" b="0" baseline="-25000" dirty="0"/>
          </a:p>
          <a:p>
            <a:pPr eaLnBrk="1" hangingPunct="1"/>
            <a:r>
              <a:rPr lang="en-US" b="0" dirty="0"/>
              <a:t>Forward comp from B to get C</a:t>
            </a:r>
          </a:p>
          <a:p>
            <a:pPr eaLnBrk="1" hangingPunct="1"/>
            <a:endParaRPr lang="en-US" b="0" dirty="0"/>
          </a:p>
          <a:p>
            <a:pPr eaLnBrk="1" hangingPunct="1"/>
            <a:r>
              <a:rPr lang="en-US" b="0" i="1" dirty="0"/>
              <a:t>Math Check(s)?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EC23D38-A049-432C-8FA5-00F65DCF21F7}"/>
              </a:ext>
            </a:extLst>
          </p:cNvPr>
          <p:cNvGrpSpPr/>
          <p:nvPr/>
        </p:nvGrpSpPr>
        <p:grpSpPr>
          <a:xfrm>
            <a:off x="758952" y="1828800"/>
            <a:ext cx="4510447" cy="3264314"/>
            <a:chOff x="2243138" y="1590261"/>
            <a:chExt cx="4510447" cy="3264314"/>
          </a:xfrm>
        </p:grpSpPr>
        <p:sp>
          <p:nvSpPr>
            <p:cNvPr id="30724" name="Rectangle 11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647950" y="4292600"/>
              <a:ext cx="2349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A</a:t>
              </a:r>
              <a:endParaRPr lang="en-US"/>
            </a:p>
          </p:txBody>
        </p:sp>
        <p:sp>
          <p:nvSpPr>
            <p:cNvPr id="30725" name="Rectangle 11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497388" y="4137025"/>
              <a:ext cx="252412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FF0000"/>
                  </a:solidFill>
                </a:rPr>
                <a:t>C</a:t>
              </a:r>
              <a:r>
                <a:rPr lang="en-US" b="0" baseline="-25000">
                  <a:solidFill>
                    <a:srgbClr val="FF0000"/>
                  </a:solidFill>
                </a:rPr>
                <a:t>1</a:t>
              </a:r>
              <a:endParaRPr lang="en-US" baseline="-25000"/>
            </a:p>
          </p:txBody>
        </p:sp>
        <p:sp>
          <p:nvSpPr>
            <p:cNvPr id="30726" name="Line 122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>
              <a:off x="2809875" y="4119563"/>
              <a:ext cx="1579563" cy="161925"/>
            </a:xfrm>
            <a:prstGeom prst="line">
              <a:avLst/>
            </a:prstGeom>
            <a:noFill/>
            <a:ln w="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7" name="Line 124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4389438" y="2268538"/>
              <a:ext cx="1292225" cy="18510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8" name="Rectangle 12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757863" y="2090738"/>
              <a:ext cx="2349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B</a:t>
              </a:r>
              <a:endParaRPr lang="en-US"/>
            </a:p>
          </p:txBody>
        </p:sp>
        <p:sp>
          <p:nvSpPr>
            <p:cNvPr id="30733" name="Rectangle 2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205163" y="2930525"/>
              <a:ext cx="96202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/>
                <a:t>Dir</a:t>
              </a:r>
              <a:r>
                <a:rPr lang="en-US" b="0" baseline="-25000"/>
                <a:t>BA</a:t>
              </a:r>
              <a:r>
                <a:rPr lang="en-US" b="0"/>
                <a:t>, d</a:t>
              </a:r>
              <a:r>
                <a:rPr lang="en-US" b="0" baseline="-25000"/>
                <a:t>BA</a:t>
              </a:r>
              <a:endParaRPr lang="en-US" baseline="-25000"/>
            </a:p>
          </p:txBody>
        </p:sp>
        <p:sp>
          <p:nvSpPr>
            <p:cNvPr id="30735" name="Rectangle 1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459163" y="4287838"/>
              <a:ext cx="3413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FF0000"/>
                  </a:solidFill>
                </a:rPr>
                <a:t>d</a:t>
              </a:r>
              <a:r>
                <a:rPr lang="en-US" b="0" baseline="-25000">
                  <a:solidFill>
                    <a:srgbClr val="FF0000"/>
                  </a:solidFill>
                </a:rPr>
                <a:t>AC</a:t>
              </a:r>
              <a:endParaRPr lang="en-US" baseline="-25000"/>
            </a:p>
          </p:txBody>
        </p:sp>
        <p:sp>
          <p:nvSpPr>
            <p:cNvPr id="30736" name="Rectangle 2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03800" y="3424238"/>
              <a:ext cx="341313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/>
                <a:t>d</a:t>
              </a:r>
              <a:r>
                <a:rPr lang="en-US" b="0" baseline="-25000"/>
                <a:t>BC</a:t>
              </a:r>
              <a:endParaRPr lang="en-US" baseline="-25000"/>
            </a:p>
          </p:txBody>
        </p:sp>
        <p:sp>
          <p:nvSpPr>
            <p:cNvPr id="30738" name="Line 121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2809875" y="2268538"/>
              <a:ext cx="2871788" cy="2012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19B6985-F12D-49F6-9C66-CD2682CE7A52}"/>
                </a:ext>
              </a:extLst>
            </p:cNvPr>
            <p:cNvGrpSpPr/>
            <p:nvPr/>
          </p:nvGrpSpPr>
          <p:grpSpPr>
            <a:xfrm>
              <a:off x="5237922" y="1590261"/>
              <a:ext cx="1515663" cy="1302026"/>
              <a:chOff x="5237922" y="1590261"/>
              <a:chExt cx="1515663" cy="1302026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82ECDC42-EDD0-443D-A6B2-66120CE334F0}"/>
                  </a:ext>
                </a:extLst>
              </p:cNvPr>
              <p:cNvCxnSpPr/>
              <p:nvPr/>
            </p:nvCxnSpPr>
            <p:spPr>
              <a:xfrm flipV="1">
                <a:off x="5685183" y="1590261"/>
                <a:ext cx="0" cy="13020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5F8737AE-6228-4DE8-811A-8AE9F57A43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37922" y="1898374"/>
                <a:ext cx="914400" cy="914400"/>
              </a:xfrm>
              <a:prstGeom prst="arc">
                <a:avLst>
                  <a:gd name="adj1" fmla="val 16200000"/>
                  <a:gd name="adj2" fmla="val 7727795"/>
                </a:avLst>
              </a:prstGeom>
              <a:ln>
                <a:solidFill>
                  <a:srgbClr val="C00000"/>
                </a:solidFill>
                <a:headEnd type="none" w="med" len="med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114">
                <a:extLst>
                  <a:ext uri="{FF2B5EF4-FFF2-40B4-BE49-F238E27FC236}">
                    <a16:creationId xmlns:a16="http://schemas.microsoft.com/office/drawing/2014/main" id="{4AFA8B17-4816-4870-9DE0-85E9B0FC31E6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6245433" y="2223812"/>
                <a:ext cx="50815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0" dirty="0" err="1">
                    <a:solidFill>
                      <a:srgbClr val="C00000"/>
                    </a:solidFill>
                  </a:rPr>
                  <a:t>Dir</a:t>
                </a:r>
                <a:r>
                  <a:rPr lang="en-US" b="0" baseline="-25000" dirty="0" err="1">
                    <a:solidFill>
                      <a:srgbClr val="C00000"/>
                    </a:solidFill>
                  </a:rPr>
                  <a:t>BC</a:t>
                </a:r>
                <a:endParaRPr lang="en-US" baseline="-250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3" name="Freeform 127">
              <a:extLst>
                <a:ext uri="{FF2B5EF4-FFF2-40B4-BE49-F238E27FC236}">
                  <a16:creationId xmlns:a16="http://schemas.microsoft.com/office/drawing/2014/main" id="{1F6E5510-4E89-4A99-9636-73C2D1497035}"/>
                </a:ext>
              </a:extLst>
            </p:cNvPr>
            <p:cNvSpPr>
              <a:spLocks noChangeAspect="1"/>
            </p:cNvSpPr>
            <p:nvPr>
              <p:custDataLst>
                <p:tags r:id="rId15"/>
              </p:custDataLst>
            </p:nvPr>
          </p:nvSpPr>
          <p:spPr bwMode="auto">
            <a:xfrm>
              <a:off x="5095803" y="2673903"/>
              <a:ext cx="181636" cy="182880"/>
            </a:xfrm>
            <a:custGeom>
              <a:avLst/>
              <a:gdLst>
                <a:gd name="T0" fmla="*/ 0 w 324"/>
                <a:gd name="T1" fmla="*/ 0 h 325"/>
                <a:gd name="T2" fmla="*/ 50075 w 324"/>
                <a:gd name="T3" fmla="*/ 65342 h 325"/>
                <a:gd name="T4" fmla="*/ 105873 w 324"/>
                <a:gd name="T5" fmla="*/ 126375 h 325"/>
                <a:gd name="T6" fmla="*/ 166678 w 324"/>
                <a:gd name="T7" fmla="*/ 182382 h 325"/>
                <a:gd name="T8" fmla="*/ 231775 w 324"/>
                <a:gd name="T9" fmla="*/ 233363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4"/>
                <a:gd name="T16" fmla="*/ 0 h 325"/>
                <a:gd name="T17" fmla="*/ 324 w 324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4" h="325">
                  <a:moveTo>
                    <a:pt x="0" y="0"/>
                  </a:moveTo>
                  <a:lnTo>
                    <a:pt x="70" y="91"/>
                  </a:lnTo>
                  <a:lnTo>
                    <a:pt x="148" y="176"/>
                  </a:lnTo>
                  <a:lnTo>
                    <a:pt x="233" y="254"/>
                  </a:lnTo>
                  <a:lnTo>
                    <a:pt x="324" y="325"/>
                  </a:lnTo>
                </a:path>
              </a:pathLst>
            </a:custGeom>
            <a:noFill/>
            <a:ln w="8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7DEF2DDB-B996-44F0-A3FD-2731D262DC13}"/>
                </a:ext>
              </a:extLst>
            </p:cNvPr>
            <p:cNvSpPr>
              <a:spLocks noChangeAspect="1"/>
            </p:cNvSpPr>
            <p:nvPr>
              <p:custDataLst>
                <p:tags r:id="rId16"/>
              </p:custDataLst>
            </p:nvPr>
          </p:nvSpPr>
          <p:spPr bwMode="auto">
            <a:xfrm>
              <a:off x="2243138" y="3711575"/>
              <a:ext cx="1143000" cy="1143000"/>
            </a:xfrm>
            <a:prstGeom prst="arc">
              <a:avLst>
                <a:gd name="adj1" fmla="val 19502042"/>
                <a:gd name="adj2" fmla="val 21206323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2D61632A-2F33-42A7-A7CA-F61F0BF23A52}"/>
                </a:ext>
              </a:extLst>
            </p:cNvPr>
            <p:cNvSpPr>
              <a:spLocks noChangeAspect="1"/>
            </p:cNvSpPr>
            <p:nvPr>
              <p:custDataLst>
                <p:tags r:id="rId17"/>
              </p:custDataLst>
            </p:nvPr>
          </p:nvSpPr>
          <p:spPr bwMode="auto">
            <a:xfrm>
              <a:off x="4025278" y="3779629"/>
              <a:ext cx="685800" cy="685800"/>
            </a:xfrm>
            <a:prstGeom prst="arc">
              <a:avLst>
                <a:gd name="adj1" fmla="val 10660708"/>
                <a:gd name="adj2" fmla="val 18315382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895191" y="150607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Known: (N</a:t>
            </a:r>
            <a:r>
              <a:rPr lang="en-US" b="0" baseline="-25000" dirty="0"/>
              <a:t>A</a:t>
            </a:r>
            <a:r>
              <a:rPr lang="en-US" b="0" dirty="0"/>
              <a:t>,E</a:t>
            </a:r>
            <a:r>
              <a:rPr lang="en-US" b="0" baseline="-25000" dirty="0"/>
              <a:t>A</a:t>
            </a:r>
            <a:r>
              <a:rPr lang="en-US" b="0" dirty="0"/>
              <a:t>) (N</a:t>
            </a:r>
            <a:r>
              <a:rPr lang="en-US" b="0" baseline="-25000" dirty="0"/>
              <a:t>B</a:t>
            </a:r>
            <a:r>
              <a:rPr lang="en-US" b="0" dirty="0"/>
              <a:t>,E</a:t>
            </a:r>
            <a:r>
              <a:rPr lang="en-US" b="0" baseline="-25000" dirty="0"/>
              <a:t>B</a:t>
            </a:r>
            <a:r>
              <a:rPr lang="en-US" b="0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6900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51200" y="5025874"/>
            <a:ext cx="3148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b="0" dirty="0"/>
              <a:t>Only a single intersection.</a:t>
            </a:r>
          </a:p>
        </p:txBody>
      </p:sp>
      <p:sp>
        <p:nvSpPr>
          <p:cNvPr id="33795" name="Rectangle 5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613" y="912813"/>
            <a:ext cx="757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2. Intersection Types</a:t>
            </a:r>
          </a:p>
        </p:txBody>
      </p:sp>
      <p:sp>
        <p:nvSpPr>
          <p:cNvPr id="33796" name="Rectangle 5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6425" y="1209675"/>
            <a:ext cx="3583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 dirty="0"/>
              <a:t>c. Direction-Direction Intersection</a:t>
            </a:r>
          </a:p>
        </p:txBody>
      </p:sp>
      <p:sp>
        <p:nvSpPr>
          <p:cNvPr id="33812" name="Rectangle 1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46163" y="1571625"/>
            <a:ext cx="19364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 dirty="0"/>
              <a:t>Direction at A to C.</a:t>
            </a:r>
            <a:endParaRPr lang="en-US" b="0" baseline="-25000" dirty="0"/>
          </a:p>
          <a:p>
            <a:r>
              <a:rPr lang="en-US" b="0" dirty="0"/>
              <a:t>Direction at B to C.</a:t>
            </a:r>
            <a:endParaRPr lang="en-US" b="0" baseline="-250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68EC54E-8090-4734-A1DE-C8838147CBCF}"/>
              </a:ext>
            </a:extLst>
          </p:cNvPr>
          <p:cNvGrpSpPr/>
          <p:nvPr/>
        </p:nvGrpSpPr>
        <p:grpSpPr>
          <a:xfrm>
            <a:off x="1002876" y="1828800"/>
            <a:ext cx="3948801" cy="4332702"/>
            <a:chOff x="2203521" y="1590261"/>
            <a:chExt cx="3948801" cy="4332702"/>
          </a:xfrm>
        </p:grpSpPr>
        <p:sp>
          <p:nvSpPr>
            <p:cNvPr id="30" name="Line 7">
              <a:extLst>
                <a:ext uri="{FF2B5EF4-FFF2-40B4-BE49-F238E27FC236}">
                  <a16:creationId xmlns:a16="http://schemas.microsoft.com/office/drawing/2014/main" id="{D28E2D66-4104-418F-9406-BB6B9968A7A4}"/>
                </a:ext>
              </a:extLst>
            </p:cNvPr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2800350" y="2282825"/>
              <a:ext cx="2890838" cy="2008188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8">
              <a:extLst>
                <a:ext uri="{FF2B5EF4-FFF2-40B4-BE49-F238E27FC236}">
                  <a16:creationId xmlns:a16="http://schemas.microsoft.com/office/drawing/2014/main" id="{41E63AD2-BA57-456F-8E45-9E1E77FABD30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601913" y="4308475"/>
              <a:ext cx="2349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A</a:t>
              </a:r>
              <a:endParaRPr lang="en-US"/>
            </a:p>
          </p:txBody>
        </p:sp>
        <p:sp>
          <p:nvSpPr>
            <p:cNvPr id="32" name="Rectangle 9">
              <a:extLst>
                <a:ext uri="{FF2B5EF4-FFF2-40B4-BE49-F238E27FC236}">
                  <a16:creationId xmlns:a16="http://schemas.microsoft.com/office/drawing/2014/main" id="{DCC5B8DA-7204-4D05-9BF5-DD554D2DFEA3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678363" y="5468938"/>
              <a:ext cx="2476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C</a:t>
              </a:r>
              <a:endParaRPr lang="en-US"/>
            </a:p>
          </p:txBody>
        </p:sp>
        <p:sp>
          <p:nvSpPr>
            <p:cNvPr id="33" name="Line 11">
              <a:extLst>
                <a:ext uri="{FF2B5EF4-FFF2-40B4-BE49-F238E27FC236}">
                  <a16:creationId xmlns:a16="http://schemas.microsoft.com/office/drawing/2014/main" id="{199A5EC4-D8DB-4A70-A458-F44E83BD953B}"/>
                </a:ext>
              </a:extLst>
            </p:cNvPr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2800350" y="4291013"/>
              <a:ext cx="2503488" cy="1317625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lgDashDotDot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2">
              <a:extLst>
                <a:ext uri="{FF2B5EF4-FFF2-40B4-BE49-F238E27FC236}">
                  <a16:creationId xmlns:a16="http://schemas.microsoft.com/office/drawing/2014/main" id="{4F197025-183C-4607-BB5A-5D2B8377C5DA}"/>
                </a:ext>
              </a:extLst>
            </p:cNvPr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4359275" y="2282825"/>
              <a:ext cx="1331913" cy="3640138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lgDashDotDot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13">
              <a:extLst>
                <a:ext uri="{FF2B5EF4-FFF2-40B4-BE49-F238E27FC236}">
                  <a16:creationId xmlns:a16="http://schemas.microsoft.com/office/drawing/2014/main" id="{0E62C46F-93E0-43CB-9B00-1EDE56EF2A30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761038" y="2112963"/>
              <a:ext cx="2349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B</a:t>
              </a:r>
              <a:endParaRPr lang="en-US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DBF57F1-BECD-4E65-8790-C26FC5228A19}"/>
                </a:ext>
              </a:extLst>
            </p:cNvPr>
            <p:cNvGrpSpPr/>
            <p:nvPr/>
          </p:nvGrpSpPr>
          <p:grpSpPr>
            <a:xfrm>
              <a:off x="5237922" y="1590261"/>
              <a:ext cx="914400" cy="1302026"/>
              <a:chOff x="5237922" y="1590261"/>
              <a:chExt cx="914400" cy="1302026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D2AA5824-C982-4B35-9E2C-0E0D9D594C20}"/>
                  </a:ext>
                </a:extLst>
              </p:cNvPr>
              <p:cNvCxnSpPr/>
              <p:nvPr/>
            </p:nvCxnSpPr>
            <p:spPr>
              <a:xfrm flipV="1">
                <a:off x="5685183" y="1590261"/>
                <a:ext cx="0" cy="13020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Arc 43">
                <a:extLst>
                  <a:ext uri="{FF2B5EF4-FFF2-40B4-BE49-F238E27FC236}">
                    <a16:creationId xmlns:a16="http://schemas.microsoft.com/office/drawing/2014/main" id="{8F7B40F4-B22E-4FFD-9179-40BA7C3979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37922" y="1898374"/>
                <a:ext cx="914400" cy="914400"/>
              </a:xfrm>
              <a:prstGeom prst="arc">
                <a:avLst>
                  <a:gd name="adj1" fmla="val 16200000"/>
                  <a:gd name="adj2" fmla="val 6608805"/>
                </a:avLst>
              </a:prstGeom>
              <a:ln>
                <a:solidFill>
                  <a:srgbClr val="C00000"/>
                </a:solidFill>
                <a:headEnd type="none" w="med" len="med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6D08C0C-6E99-4C9C-B1A9-3115E59FA90A}"/>
                </a:ext>
              </a:extLst>
            </p:cNvPr>
            <p:cNvGrpSpPr/>
            <p:nvPr/>
          </p:nvGrpSpPr>
          <p:grpSpPr>
            <a:xfrm>
              <a:off x="2203521" y="3521765"/>
              <a:ext cx="1039949" cy="1302026"/>
              <a:chOff x="5112373" y="1590261"/>
              <a:chExt cx="1039949" cy="1302026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D1C209FC-140B-4324-A202-72849F76D997}"/>
                  </a:ext>
                </a:extLst>
              </p:cNvPr>
              <p:cNvCxnSpPr/>
              <p:nvPr/>
            </p:nvCxnSpPr>
            <p:spPr>
              <a:xfrm flipV="1">
                <a:off x="5685183" y="1590261"/>
                <a:ext cx="0" cy="13020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Arc 40">
                <a:extLst>
                  <a:ext uri="{FF2B5EF4-FFF2-40B4-BE49-F238E27FC236}">
                    <a16:creationId xmlns:a16="http://schemas.microsoft.com/office/drawing/2014/main" id="{2A02672F-E093-4BC2-A344-918075B1BB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37922" y="1898374"/>
                <a:ext cx="914400" cy="914400"/>
              </a:xfrm>
              <a:prstGeom prst="arc">
                <a:avLst>
                  <a:gd name="adj1" fmla="val 16200000"/>
                  <a:gd name="adj2" fmla="val 1849775"/>
                </a:avLst>
              </a:prstGeom>
              <a:ln>
                <a:solidFill>
                  <a:srgbClr val="C00000"/>
                </a:solidFill>
                <a:headEnd type="none" w="med" len="med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114">
                <a:extLst>
                  <a:ext uri="{FF2B5EF4-FFF2-40B4-BE49-F238E27FC236}">
                    <a16:creationId xmlns:a16="http://schemas.microsoft.com/office/drawing/2014/main" id="{F93C5130-2FD8-4386-8C1E-7088ED269D24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5112373" y="1706977"/>
                <a:ext cx="50815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0" dirty="0" err="1">
                    <a:solidFill>
                      <a:srgbClr val="C00000"/>
                    </a:solidFill>
                  </a:rPr>
                  <a:t>Dir</a:t>
                </a:r>
                <a:r>
                  <a:rPr lang="en-US" b="0" baseline="-25000" dirty="0" err="1">
                    <a:solidFill>
                      <a:srgbClr val="C00000"/>
                    </a:solidFill>
                  </a:rPr>
                  <a:t>AC</a:t>
                </a:r>
                <a:endParaRPr lang="en-US" baseline="-25000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46" name="Rectangle 114">
            <a:extLst>
              <a:ext uri="{FF2B5EF4-FFF2-40B4-BE49-F238E27FC236}">
                <a16:creationId xmlns:a16="http://schemas.microsoft.com/office/drawing/2014/main" id="{7D9E2957-CF4D-4E7E-88C9-49991AA67AAE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26736" y="1885882"/>
            <a:ext cx="5081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 dirty="0" err="1">
                <a:solidFill>
                  <a:srgbClr val="C00000"/>
                </a:solidFill>
              </a:rPr>
              <a:t>Dir</a:t>
            </a:r>
            <a:r>
              <a:rPr lang="en-US" b="0" baseline="-25000" dirty="0" err="1">
                <a:solidFill>
                  <a:srgbClr val="C00000"/>
                </a:solidFill>
              </a:rPr>
              <a:t>BC</a:t>
            </a:r>
            <a:endParaRPr lang="en-US" baseline="-250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95191" y="150607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Known: (N</a:t>
            </a:r>
            <a:r>
              <a:rPr lang="en-US" b="0" baseline="-25000" dirty="0"/>
              <a:t>A</a:t>
            </a:r>
            <a:r>
              <a:rPr lang="en-US" b="0" dirty="0"/>
              <a:t>,E</a:t>
            </a:r>
            <a:r>
              <a:rPr lang="en-US" b="0" baseline="-25000" dirty="0"/>
              <a:t>A</a:t>
            </a:r>
            <a:r>
              <a:rPr lang="en-US" b="0" dirty="0"/>
              <a:t>) (N</a:t>
            </a:r>
            <a:r>
              <a:rPr lang="en-US" b="0" baseline="-25000" dirty="0"/>
              <a:t>B</a:t>
            </a:r>
            <a:r>
              <a:rPr lang="en-US" b="0" dirty="0"/>
              <a:t>,E</a:t>
            </a:r>
            <a:r>
              <a:rPr lang="en-US" b="0" baseline="-25000" dirty="0"/>
              <a:t>B</a:t>
            </a:r>
            <a:r>
              <a:rPr lang="en-US" b="0" dirty="0"/>
              <a:t>)</a:t>
            </a: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57800" y="2743200"/>
            <a:ext cx="314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dirty="0"/>
              <a:t>Inverse from A to B</a:t>
            </a:r>
          </a:p>
        </p:txBody>
      </p:sp>
      <p:sp>
        <p:nvSpPr>
          <p:cNvPr id="34819" name="Rectangle 5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613" y="912813"/>
            <a:ext cx="757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2. Intersection Types</a:t>
            </a:r>
          </a:p>
        </p:txBody>
      </p:sp>
      <p:sp>
        <p:nvSpPr>
          <p:cNvPr id="34820" name="Rectangle 5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6425" y="1209675"/>
            <a:ext cx="3583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 dirty="0"/>
              <a:t>c. Direction-Direction Intersection</a:t>
            </a:r>
          </a:p>
        </p:txBody>
      </p:sp>
      <p:sp>
        <p:nvSpPr>
          <p:cNvPr id="34836" name="Rectangle 1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46163" y="1571625"/>
            <a:ext cx="19364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 dirty="0"/>
              <a:t>Direction at A to C.</a:t>
            </a:r>
            <a:endParaRPr lang="en-US" b="0" baseline="-25000" dirty="0"/>
          </a:p>
          <a:p>
            <a:r>
              <a:rPr lang="en-US" b="0" dirty="0"/>
              <a:t>Direction at B to C.</a:t>
            </a:r>
            <a:endParaRPr lang="en-US" b="0" baseline="-25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8EE229-C6A8-40E4-83C3-69D3B9CC80AB}"/>
              </a:ext>
            </a:extLst>
          </p:cNvPr>
          <p:cNvGrpSpPr/>
          <p:nvPr/>
        </p:nvGrpSpPr>
        <p:grpSpPr>
          <a:xfrm>
            <a:off x="1005840" y="1828800"/>
            <a:ext cx="3948801" cy="4332702"/>
            <a:chOff x="2203521" y="1590261"/>
            <a:chExt cx="3948801" cy="4332702"/>
          </a:xfrm>
        </p:grpSpPr>
        <p:sp>
          <p:nvSpPr>
            <p:cNvPr id="34821" name="Line 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2800350" y="2282825"/>
              <a:ext cx="2890838" cy="20081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lg" len="med"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2" name="Rectangle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601913" y="4308475"/>
              <a:ext cx="2349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A</a:t>
              </a:r>
              <a:endParaRPr lang="en-US"/>
            </a:p>
          </p:txBody>
        </p:sp>
        <p:sp>
          <p:nvSpPr>
            <p:cNvPr id="34823" name="Rectangle 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678363" y="5468938"/>
              <a:ext cx="2476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C</a:t>
              </a:r>
              <a:endParaRPr lang="en-US"/>
            </a:p>
          </p:txBody>
        </p:sp>
        <p:sp>
          <p:nvSpPr>
            <p:cNvPr id="34826" name="Rectangle 1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761038" y="2112963"/>
              <a:ext cx="2349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B</a:t>
              </a:r>
              <a:endParaRPr lang="en-US"/>
            </a:p>
          </p:txBody>
        </p:sp>
        <p:sp>
          <p:nvSpPr>
            <p:cNvPr id="34837" name="Rectangle 2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205163" y="2930525"/>
              <a:ext cx="96202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/>
                <a:t>Dir</a:t>
              </a:r>
              <a:r>
                <a:rPr lang="en-US" b="0" baseline="-25000"/>
                <a:t>AB</a:t>
              </a:r>
              <a:r>
                <a:rPr lang="en-US" b="0"/>
                <a:t>, d</a:t>
              </a:r>
              <a:r>
                <a:rPr lang="en-US" b="0" baseline="-25000"/>
                <a:t>AB</a:t>
              </a:r>
              <a:endParaRPr lang="en-US" baseline="-25000"/>
            </a:p>
          </p:txBody>
        </p:sp>
        <p:sp>
          <p:nvSpPr>
            <p:cNvPr id="22" name="Line 11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2800350" y="4291013"/>
              <a:ext cx="2503488" cy="1317625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lgDashDotDot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2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4359275" y="2282825"/>
              <a:ext cx="1331913" cy="3640138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lgDashDotDot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E4AD91F-4254-4C67-934B-87AB59403714}"/>
                </a:ext>
              </a:extLst>
            </p:cNvPr>
            <p:cNvGrpSpPr/>
            <p:nvPr/>
          </p:nvGrpSpPr>
          <p:grpSpPr>
            <a:xfrm>
              <a:off x="5237922" y="1590261"/>
              <a:ext cx="914400" cy="1302026"/>
              <a:chOff x="5237922" y="1590261"/>
              <a:chExt cx="914400" cy="1302026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B2352B8F-C006-492C-9F7C-65B0E455274E}"/>
                  </a:ext>
                </a:extLst>
              </p:cNvPr>
              <p:cNvCxnSpPr/>
              <p:nvPr/>
            </p:nvCxnSpPr>
            <p:spPr>
              <a:xfrm flipV="1">
                <a:off x="5685183" y="1590261"/>
                <a:ext cx="0" cy="13020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832CBE29-4BFC-48F6-A969-69CB38EA1E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37922" y="1898374"/>
                <a:ext cx="914400" cy="914400"/>
              </a:xfrm>
              <a:prstGeom prst="arc">
                <a:avLst>
                  <a:gd name="adj1" fmla="val 16200000"/>
                  <a:gd name="adj2" fmla="val 6608805"/>
                </a:avLst>
              </a:prstGeom>
              <a:ln>
                <a:solidFill>
                  <a:srgbClr val="C00000"/>
                </a:solidFill>
                <a:headEnd type="none" w="med" len="med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5D79ABF-22FB-45F4-89D2-9500B304DCC1}"/>
                </a:ext>
              </a:extLst>
            </p:cNvPr>
            <p:cNvGrpSpPr/>
            <p:nvPr/>
          </p:nvGrpSpPr>
          <p:grpSpPr>
            <a:xfrm>
              <a:off x="2203521" y="3521765"/>
              <a:ext cx="572810" cy="1302026"/>
              <a:chOff x="5112373" y="1590261"/>
              <a:chExt cx="572810" cy="1302026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B9E3F60B-8A13-4EB3-A758-FD1DAA469228}"/>
                  </a:ext>
                </a:extLst>
              </p:cNvPr>
              <p:cNvCxnSpPr/>
              <p:nvPr/>
            </p:nvCxnSpPr>
            <p:spPr>
              <a:xfrm flipV="1">
                <a:off x="5685183" y="1590261"/>
                <a:ext cx="0" cy="13020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114">
                <a:extLst>
                  <a:ext uri="{FF2B5EF4-FFF2-40B4-BE49-F238E27FC236}">
                    <a16:creationId xmlns:a16="http://schemas.microsoft.com/office/drawing/2014/main" id="{8F502751-0595-4412-AB0B-9ABEC33C2A3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5112373" y="1706977"/>
                <a:ext cx="50815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0" dirty="0" err="1">
                    <a:solidFill>
                      <a:srgbClr val="C00000"/>
                    </a:solidFill>
                  </a:rPr>
                  <a:t>Dir</a:t>
                </a:r>
                <a:r>
                  <a:rPr lang="en-US" b="0" baseline="-25000" dirty="0" err="1">
                    <a:solidFill>
                      <a:srgbClr val="C00000"/>
                    </a:solidFill>
                  </a:rPr>
                  <a:t>AC</a:t>
                </a:r>
                <a:endParaRPr lang="en-US" baseline="-25000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29" name="Rectangle 114">
            <a:extLst>
              <a:ext uri="{FF2B5EF4-FFF2-40B4-BE49-F238E27FC236}">
                <a16:creationId xmlns:a16="http://schemas.microsoft.com/office/drawing/2014/main" id="{5FB70874-66CF-423E-AF04-EACB691B6482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26736" y="1885882"/>
            <a:ext cx="5081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 dirty="0" err="1">
                <a:solidFill>
                  <a:srgbClr val="C00000"/>
                </a:solidFill>
              </a:rPr>
              <a:t>Dir</a:t>
            </a:r>
            <a:r>
              <a:rPr lang="en-US" b="0" baseline="-25000" dirty="0" err="1">
                <a:solidFill>
                  <a:srgbClr val="C00000"/>
                </a:solidFill>
              </a:rPr>
              <a:t>BC</a:t>
            </a:r>
            <a:endParaRPr lang="en-US" baseline="-25000" dirty="0">
              <a:solidFill>
                <a:srgbClr val="C00000"/>
              </a:solidFill>
            </a:endParaRP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2A93A176-C13F-44DF-8D0F-99A3B6A4A059}"/>
              </a:ext>
            </a:extLst>
          </p:cNvPr>
          <p:cNvSpPr>
            <a:spLocks noChangeAspect="1"/>
          </p:cNvSpPr>
          <p:nvPr/>
        </p:nvSpPr>
        <p:spPr>
          <a:xfrm>
            <a:off x="1128425" y="4068417"/>
            <a:ext cx="914400" cy="914400"/>
          </a:xfrm>
          <a:prstGeom prst="arc">
            <a:avLst>
              <a:gd name="adj1" fmla="val 16200000"/>
              <a:gd name="adj2" fmla="val 1849775"/>
            </a:avLst>
          </a:prstGeom>
          <a:ln>
            <a:solidFill>
              <a:srgbClr val="C00000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895191" y="150607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Known: (N</a:t>
            </a:r>
            <a:r>
              <a:rPr lang="en-US" b="0" baseline="-25000" dirty="0"/>
              <a:t>A</a:t>
            </a:r>
            <a:r>
              <a:rPr lang="en-US" b="0" dirty="0"/>
              <a:t>,E</a:t>
            </a:r>
            <a:r>
              <a:rPr lang="en-US" b="0" baseline="-25000" dirty="0"/>
              <a:t>A</a:t>
            </a:r>
            <a:r>
              <a:rPr lang="en-US" b="0" dirty="0"/>
              <a:t>) (N</a:t>
            </a:r>
            <a:r>
              <a:rPr lang="en-US" b="0" baseline="-25000" dirty="0"/>
              <a:t>B</a:t>
            </a:r>
            <a:r>
              <a:rPr lang="en-US" b="0" dirty="0"/>
              <a:t>,E</a:t>
            </a:r>
            <a:r>
              <a:rPr lang="en-US" b="0" baseline="-25000" dirty="0"/>
              <a:t>B</a:t>
            </a:r>
            <a:r>
              <a:rPr lang="en-US" b="0" dirty="0"/>
              <a:t>)</a:t>
            </a: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57800" y="2743200"/>
            <a:ext cx="37758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dirty="0"/>
              <a:t>Inverse from A to B</a:t>
            </a:r>
          </a:p>
          <a:p>
            <a:pPr eaLnBrk="1" hangingPunct="1"/>
            <a:r>
              <a:rPr lang="en-US" b="0" dirty="0"/>
              <a:t>Compute Ang A from </a:t>
            </a:r>
            <a:r>
              <a:rPr lang="en-US" b="0" dirty="0" err="1"/>
              <a:t>Dir</a:t>
            </a:r>
            <a:r>
              <a:rPr lang="en-US" b="0" baseline="-25000" dirty="0" err="1"/>
              <a:t>AC</a:t>
            </a:r>
            <a:r>
              <a:rPr lang="en-US" b="0" dirty="0"/>
              <a:t> &amp; </a:t>
            </a:r>
            <a:r>
              <a:rPr lang="en-US" b="0" dirty="0" err="1"/>
              <a:t>Dir</a:t>
            </a:r>
            <a:r>
              <a:rPr lang="en-US" b="0" baseline="-25000" dirty="0" err="1"/>
              <a:t>AB</a:t>
            </a:r>
            <a:endParaRPr lang="en-US" b="0" baseline="-25000" dirty="0"/>
          </a:p>
          <a:p>
            <a:pPr eaLnBrk="1" hangingPunct="1"/>
            <a:r>
              <a:rPr lang="en-US" b="0" dirty="0"/>
              <a:t>Compute Ang B from </a:t>
            </a:r>
            <a:r>
              <a:rPr lang="en-US" b="0" dirty="0" err="1"/>
              <a:t>Dir</a:t>
            </a:r>
            <a:r>
              <a:rPr lang="en-US" b="0" baseline="-25000" dirty="0" err="1"/>
              <a:t>AC</a:t>
            </a:r>
            <a:r>
              <a:rPr lang="en-US" b="0" dirty="0"/>
              <a:t> &amp; </a:t>
            </a:r>
            <a:r>
              <a:rPr lang="en-US" b="0" dirty="0" err="1"/>
              <a:t>Dir</a:t>
            </a:r>
            <a:r>
              <a:rPr lang="en-US" b="0" baseline="-25000" dirty="0" err="1"/>
              <a:t>BA</a:t>
            </a:r>
            <a:endParaRPr lang="en-US" b="0" dirty="0"/>
          </a:p>
        </p:txBody>
      </p:sp>
      <p:sp>
        <p:nvSpPr>
          <p:cNvPr id="34819" name="Rectangle 5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613" y="912813"/>
            <a:ext cx="757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2. Intersection Types</a:t>
            </a:r>
          </a:p>
        </p:txBody>
      </p:sp>
      <p:sp>
        <p:nvSpPr>
          <p:cNvPr id="34820" name="Rectangle 5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6425" y="1209675"/>
            <a:ext cx="3583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 dirty="0"/>
              <a:t>c. Direction-Direction Intersection</a:t>
            </a:r>
          </a:p>
        </p:txBody>
      </p:sp>
      <p:sp>
        <p:nvSpPr>
          <p:cNvPr id="34836" name="Rectangle 1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46163" y="1571625"/>
            <a:ext cx="19364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 dirty="0"/>
              <a:t>Direction at A to C.</a:t>
            </a:r>
            <a:endParaRPr lang="en-US" b="0" baseline="-25000" dirty="0"/>
          </a:p>
          <a:p>
            <a:r>
              <a:rPr lang="en-US" b="0" dirty="0"/>
              <a:t>Direction at B to C.</a:t>
            </a:r>
            <a:endParaRPr lang="en-US" b="0" baseline="-2500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75EFAC-DFB4-4D13-A87C-9D6C6A8D4A0F}"/>
              </a:ext>
            </a:extLst>
          </p:cNvPr>
          <p:cNvGrpSpPr/>
          <p:nvPr/>
        </p:nvGrpSpPr>
        <p:grpSpPr>
          <a:xfrm>
            <a:off x="896511" y="1828800"/>
            <a:ext cx="4338377" cy="4332702"/>
            <a:chOff x="2097156" y="1590261"/>
            <a:chExt cx="4338377" cy="4332702"/>
          </a:xfrm>
        </p:grpSpPr>
        <p:sp>
          <p:nvSpPr>
            <p:cNvPr id="32" name="Line 7">
              <a:extLst>
                <a:ext uri="{FF2B5EF4-FFF2-40B4-BE49-F238E27FC236}">
                  <a16:creationId xmlns:a16="http://schemas.microsoft.com/office/drawing/2014/main" id="{C84009D7-679E-4F54-8534-C8A0153446CE}"/>
                </a:ext>
              </a:extLst>
            </p:cNvPr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2800350" y="2282825"/>
              <a:ext cx="2890838" cy="2008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lg" len="med"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8">
              <a:extLst>
                <a:ext uri="{FF2B5EF4-FFF2-40B4-BE49-F238E27FC236}">
                  <a16:creationId xmlns:a16="http://schemas.microsoft.com/office/drawing/2014/main" id="{A4BF312B-2AD9-452F-A0D6-720E60E98F94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601913" y="4308475"/>
              <a:ext cx="2349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A</a:t>
              </a:r>
              <a:endParaRPr lang="en-US"/>
            </a:p>
          </p:txBody>
        </p:sp>
        <p:sp>
          <p:nvSpPr>
            <p:cNvPr id="34" name="Rectangle 9">
              <a:extLst>
                <a:ext uri="{FF2B5EF4-FFF2-40B4-BE49-F238E27FC236}">
                  <a16:creationId xmlns:a16="http://schemas.microsoft.com/office/drawing/2014/main" id="{A4264DF3-7466-494B-BACF-3C25EACEDB01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678363" y="5468938"/>
              <a:ext cx="2476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C</a:t>
              </a:r>
              <a:endParaRPr lang="en-US"/>
            </a:p>
          </p:txBody>
        </p:sp>
        <p:sp>
          <p:nvSpPr>
            <p:cNvPr id="35" name="Rectangle 13">
              <a:extLst>
                <a:ext uri="{FF2B5EF4-FFF2-40B4-BE49-F238E27FC236}">
                  <a16:creationId xmlns:a16="http://schemas.microsoft.com/office/drawing/2014/main" id="{1832B039-4790-41DB-A57E-E1082FE8A0BA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761038" y="2112963"/>
              <a:ext cx="2349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B</a:t>
              </a:r>
              <a:endParaRPr lang="en-US"/>
            </a:p>
          </p:txBody>
        </p:sp>
        <p:sp>
          <p:nvSpPr>
            <p:cNvPr id="36" name="Rectangle 24">
              <a:extLst>
                <a:ext uri="{FF2B5EF4-FFF2-40B4-BE49-F238E27FC236}">
                  <a16:creationId xmlns:a16="http://schemas.microsoft.com/office/drawing/2014/main" id="{6832C782-D654-4FF4-82EA-1CC39069A996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205163" y="2930525"/>
              <a:ext cx="96202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/>
                <a:t>Dir</a:t>
              </a:r>
              <a:r>
                <a:rPr lang="en-US" b="0" baseline="-25000"/>
                <a:t>AB</a:t>
              </a:r>
              <a:r>
                <a:rPr lang="en-US" b="0"/>
                <a:t>, d</a:t>
              </a:r>
              <a:r>
                <a:rPr lang="en-US" b="0" baseline="-25000"/>
                <a:t>AB</a:t>
              </a:r>
              <a:endParaRPr lang="en-US" baseline="-25000"/>
            </a:p>
          </p:txBody>
        </p:sp>
        <p:sp>
          <p:nvSpPr>
            <p:cNvPr id="37" name="Line 11">
              <a:extLst>
                <a:ext uri="{FF2B5EF4-FFF2-40B4-BE49-F238E27FC236}">
                  <a16:creationId xmlns:a16="http://schemas.microsoft.com/office/drawing/2014/main" id="{E709CDCA-A228-47B5-850B-009FE9AE4DDF}"/>
                </a:ext>
              </a:extLst>
            </p:cNvPr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2800350" y="4291013"/>
              <a:ext cx="2503488" cy="1317625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lgDashDotDot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2">
              <a:extLst>
                <a:ext uri="{FF2B5EF4-FFF2-40B4-BE49-F238E27FC236}">
                  <a16:creationId xmlns:a16="http://schemas.microsoft.com/office/drawing/2014/main" id="{3141519A-4B0A-40EF-9AFE-0FC695F23810}"/>
                </a:ext>
              </a:extLst>
            </p:cNvPr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4359275" y="2282825"/>
              <a:ext cx="1331913" cy="3640138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lgDashDotDot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067B562-1922-4756-A9A1-589376EA5803}"/>
                </a:ext>
              </a:extLst>
            </p:cNvPr>
            <p:cNvGrpSpPr/>
            <p:nvPr/>
          </p:nvGrpSpPr>
          <p:grpSpPr>
            <a:xfrm>
              <a:off x="5237922" y="1590261"/>
              <a:ext cx="1197611" cy="1302026"/>
              <a:chOff x="5237922" y="1590261"/>
              <a:chExt cx="1197611" cy="1302026"/>
            </a:xfrm>
          </p:grpSpPr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EDB87D89-D87A-4B34-AAC2-6B050786ECED}"/>
                  </a:ext>
                </a:extLst>
              </p:cNvPr>
              <p:cNvCxnSpPr/>
              <p:nvPr/>
            </p:nvCxnSpPr>
            <p:spPr>
              <a:xfrm flipV="1">
                <a:off x="5685183" y="1590261"/>
                <a:ext cx="0" cy="13020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Arc 46">
                <a:extLst>
                  <a:ext uri="{FF2B5EF4-FFF2-40B4-BE49-F238E27FC236}">
                    <a16:creationId xmlns:a16="http://schemas.microsoft.com/office/drawing/2014/main" id="{1757F9F2-16FA-4DE7-9E2F-AEF86FA916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37922" y="1898374"/>
                <a:ext cx="914400" cy="914400"/>
              </a:xfrm>
              <a:prstGeom prst="arc">
                <a:avLst>
                  <a:gd name="adj1" fmla="val 16200000"/>
                  <a:gd name="adj2" fmla="val 6608805"/>
                </a:avLst>
              </a:prstGeom>
              <a:ln>
                <a:solidFill>
                  <a:srgbClr val="C00000"/>
                </a:solidFill>
                <a:headEnd type="none" w="med" len="med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114">
                <a:extLst>
                  <a:ext uri="{FF2B5EF4-FFF2-40B4-BE49-F238E27FC236}">
                    <a16:creationId xmlns:a16="http://schemas.microsoft.com/office/drawing/2014/main" id="{DBABFB45-F1D7-4E63-AFFA-71403B0F0C7F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5927381" y="1647343"/>
                <a:ext cx="50815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0" dirty="0" err="1">
                    <a:solidFill>
                      <a:srgbClr val="C00000"/>
                    </a:solidFill>
                  </a:rPr>
                  <a:t>Dir</a:t>
                </a:r>
                <a:r>
                  <a:rPr lang="en-US" b="0" baseline="-25000" dirty="0" err="1">
                    <a:solidFill>
                      <a:srgbClr val="C00000"/>
                    </a:solidFill>
                  </a:rPr>
                  <a:t>BC</a:t>
                </a:r>
                <a:endParaRPr lang="en-US" baseline="-25000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0A2D3F1-6BA3-464A-85C5-B02BA95B9140}"/>
                </a:ext>
              </a:extLst>
            </p:cNvPr>
            <p:cNvGrpSpPr/>
            <p:nvPr/>
          </p:nvGrpSpPr>
          <p:grpSpPr>
            <a:xfrm>
              <a:off x="2203521" y="3521765"/>
              <a:ext cx="572810" cy="1302026"/>
              <a:chOff x="5112373" y="1590261"/>
              <a:chExt cx="572810" cy="1302026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A771376-5AE5-4AB9-8327-55319BD79CB9}"/>
                  </a:ext>
                </a:extLst>
              </p:cNvPr>
              <p:cNvCxnSpPr/>
              <p:nvPr/>
            </p:nvCxnSpPr>
            <p:spPr>
              <a:xfrm flipV="1">
                <a:off x="5685183" y="1590261"/>
                <a:ext cx="0" cy="13020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114">
                <a:extLst>
                  <a:ext uri="{FF2B5EF4-FFF2-40B4-BE49-F238E27FC236}">
                    <a16:creationId xmlns:a16="http://schemas.microsoft.com/office/drawing/2014/main" id="{B2F10BF4-1D6C-4698-8CF7-D505E2749BB6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5112373" y="1706977"/>
                <a:ext cx="50815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0" dirty="0" err="1">
                    <a:solidFill>
                      <a:srgbClr val="C00000"/>
                    </a:solidFill>
                  </a:rPr>
                  <a:t>Dir</a:t>
                </a:r>
                <a:r>
                  <a:rPr lang="en-US" b="0" baseline="-25000" dirty="0" err="1">
                    <a:solidFill>
                      <a:srgbClr val="C00000"/>
                    </a:solidFill>
                  </a:rPr>
                  <a:t>AC</a:t>
                </a:r>
                <a:endParaRPr lang="en-US" baseline="-250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29742841-ACF3-4CD3-A659-054E679FFB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7156" y="3627784"/>
              <a:ext cx="1371600" cy="1371600"/>
            </a:xfrm>
            <a:prstGeom prst="arc">
              <a:avLst>
                <a:gd name="adj1" fmla="val 19526380"/>
                <a:gd name="adj2" fmla="val 1521588"/>
              </a:avLst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4AEB66FE-00BE-423F-A0A4-CFA03B23CA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12633" y="1633334"/>
              <a:ext cx="1371600" cy="1371600"/>
            </a:xfrm>
            <a:prstGeom prst="arc">
              <a:avLst>
                <a:gd name="adj1" fmla="val 6655264"/>
                <a:gd name="adj2" fmla="val 8926275"/>
              </a:avLst>
            </a:prstGeom>
            <a:ln w="2222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Arc 49">
            <a:extLst>
              <a:ext uri="{FF2B5EF4-FFF2-40B4-BE49-F238E27FC236}">
                <a16:creationId xmlns:a16="http://schemas.microsoft.com/office/drawing/2014/main" id="{5B31F480-39A0-4711-89C6-083C6481EBE0}"/>
              </a:ext>
            </a:extLst>
          </p:cNvPr>
          <p:cNvSpPr>
            <a:spLocks noChangeAspect="1"/>
          </p:cNvSpPr>
          <p:nvPr/>
        </p:nvSpPr>
        <p:spPr>
          <a:xfrm>
            <a:off x="1128425" y="4068417"/>
            <a:ext cx="914400" cy="914400"/>
          </a:xfrm>
          <a:prstGeom prst="arc">
            <a:avLst>
              <a:gd name="adj1" fmla="val 16200000"/>
              <a:gd name="adj2" fmla="val 1849775"/>
            </a:avLst>
          </a:prstGeom>
          <a:ln>
            <a:solidFill>
              <a:srgbClr val="C00000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895191" y="150607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Known: (N</a:t>
            </a:r>
            <a:r>
              <a:rPr lang="en-US" b="0" baseline="-25000" dirty="0"/>
              <a:t>A</a:t>
            </a:r>
            <a:r>
              <a:rPr lang="en-US" b="0" dirty="0"/>
              <a:t>,E</a:t>
            </a:r>
            <a:r>
              <a:rPr lang="en-US" b="0" baseline="-25000" dirty="0"/>
              <a:t>A</a:t>
            </a:r>
            <a:r>
              <a:rPr lang="en-US" b="0" dirty="0"/>
              <a:t>) (N</a:t>
            </a:r>
            <a:r>
              <a:rPr lang="en-US" b="0" baseline="-25000" dirty="0"/>
              <a:t>B</a:t>
            </a:r>
            <a:r>
              <a:rPr lang="en-US" b="0" dirty="0"/>
              <a:t>,E</a:t>
            </a:r>
            <a:r>
              <a:rPr lang="en-US" b="0" baseline="-25000" dirty="0"/>
              <a:t>B</a:t>
            </a:r>
            <a:r>
              <a:rPr lang="en-US" b="0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3041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57800" y="2743200"/>
            <a:ext cx="3886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dirty="0"/>
              <a:t>Inverse from A to B</a:t>
            </a:r>
          </a:p>
          <a:p>
            <a:pPr eaLnBrk="1" hangingPunct="1"/>
            <a:r>
              <a:rPr lang="en-US" b="0" dirty="0"/>
              <a:t>Compute Ang A from </a:t>
            </a:r>
            <a:r>
              <a:rPr lang="en-US" b="0" dirty="0" err="1"/>
              <a:t>Dir</a:t>
            </a:r>
            <a:r>
              <a:rPr lang="en-US" b="0" baseline="-25000" dirty="0" err="1"/>
              <a:t>AC</a:t>
            </a:r>
            <a:r>
              <a:rPr lang="en-US" b="0" dirty="0"/>
              <a:t> &amp; </a:t>
            </a:r>
            <a:r>
              <a:rPr lang="en-US" b="0" dirty="0" err="1"/>
              <a:t>Dir</a:t>
            </a:r>
            <a:r>
              <a:rPr lang="en-US" b="0" baseline="-25000" dirty="0" err="1"/>
              <a:t>AB</a:t>
            </a:r>
            <a:endParaRPr lang="en-US" b="0" baseline="-25000" dirty="0"/>
          </a:p>
          <a:p>
            <a:pPr eaLnBrk="1" hangingPunct="1"/>
            <a:r>
              <a:rPr lang="en-US" b="0" dirty="0"/>
              <a:t>Compute Ang B from </a:t>
            </a:r>
            <a:r>
              <a:rPr lang="en-US" b="0" dirty="0" err="1"/>
              <a:t>Dir</a:t>
            </a:r>
            <a:r>
              <a:rPr lang="en-US" b="0" baseline="-25000" dirty="0" err="1"/>
              <a:t>AC</a:t>
            </a:r>
            <a:r>
              <a:rPr lang="en-US" b="0" dirty="0"/>
              <a:t> &amp; </a:t>
            </a:r>
            <a:r>
              <a:rPr lang="en-US" b="0" dirty="0" err="1"/>
              <a:t>Dir</a:t>
            </a:r>
            <a:r>
              <a:rPr lang="en-US" b="0" baseline="-25000" dirty="0" err="1"/>
              <a:t>BA</a:t>
            </a:r>
            <a:endParaRPr lang="en-US" b="0" dirty="0"/>
          </a:p>
          <a:p>
            <a:pPr eaLnBrk="1" hangingPunct="1"/>
            <a:r>
              <a:rPr lang="en-US" b="0" dirty="0"/>
              <a:t>Compute Angle C from Angles A &amp; B</a:t>
            </a:r>
          </a:p>
        </p:txBody>
      </p:sp>
      <p:sp>
        <p:nvSpPr>
          <p:cNvPr id="35843" name="Rectangle 5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613" y="912813"/>
            <a:ext cx="757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2. Intersection Types</a:t>
            </a:r>
          </a:p>
        </p:txBody>
      </p:sp>
      <p:sp>
        <p:nvSpPr>
          <p:cNvPr id="35844" name="Rectangle 5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6425" y="1209675"/>
            <a:ext cx="3583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 dirty="0"/>
              <a:t>c. Direction-Direction Intersection</a:t>
            </a:r>
          </a:p>
        </p:txBody>
      </p:sp>
      <p:sp>
        <p:nvSpPr>
          <p:cNvPr id="35860" name="Rectangle 1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46163" y="1571625"/>
            <a:ext cx="19364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 dirty="0"/>
              <a:t>Direction at A to C.</a:t>
            </a:r>
            <a:endParaRPr lang="en-US" b="0" baseline="-25000" dirty="0"/>
          </a:p>
          <a:p>
            <a:r>
              <a:rPr lang="en-US" b="0" dirty="0"/>
              <a:t>Direction at B to C.</a:t>
            </a:r>
            <a:endParaRPr lang="en-US" b="0" baseline="-250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1CA1C3-B651-443F-873F-B10594B8208B}"/>
              </a:ext>
            </a:extLst>
          </p:cNvPr>
          <p:cNvGrpSpPr/>
          <p:nvPr/>
        </p:nvGrpSpPr>
        <p:grpSpPr>
          <a:xfrm>
            <a:off x="896511" y="1828800"/>
            <a:ext cx="4287077" cy="4332702"/>
            <a:chOff x="2097156" y="1590261"/>
            <a:chExt cx="4287077" cy="4332702"/>
          </a:xfrm>
        </p:grpSpPr>
        <p:sp>
          <p:nvSpPr>
            <p:cNvPr id="33" name="Line 7">
              <a:extLst>
                <a:ext uri="{FF2B5EF4-FFF2-40B4-BE49-F238E27FC236}">
                  <a16:creationId xmlns:a16="http://schemas.microsoft.com/office/drawing/2014/main" id="{3E42DE2D-B012-4322-8F42-94D4545EE377}"/>
                </a:ext>
              </a:extLst>
            </p:cNvPr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2800350" y="2282825"/>
              <a:ext cx="2890838" cy="2008188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8">
              <a:extLst>
                <a:ext uri="{FF2B5EF4-FFF2-40B4-BE49-F238E27FC236}">
                  <a16:creationId xmlns:a16="http://schemas.microsoft.com/office/drawing/2014/main" id="{821CCF7C-00DD-4BEC-9720-290314798231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601913" y="4308475"/>
              <a:ext cx="2349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A</a:t>
              </a:r>
              <a:endParaRPr lang="en-US"/>
            </a:p>
          </p:txBody>
        </p:sp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id="{285BD595-E698-48A8-9007-C7AFE98EB963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678363" y="5468938"/>
              <a:ext cx="2476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C</a:t>
              </a:r>
              <a:endParaRPr lang="en-US"/>
            </a:p>
          </p:txBody>
        </p:sp>
        <p:sp>
          <p:nvSpPr>
            <p:cNvPr id="36" name="Rectangle 13">
              <a:extLst>
                <a:ext uri="{FF2B5EF4-FFF2-40B4-BE49-F238E27FC236}">
                  <a16:creationId xmlns:a16="http://schemas.microsoft.com/office/drawing/2014/main" id="{0163DBDF-6B96-4C99-B28B-AB9962CDF567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761038" y="2112963"/>
              <a:ext cx="2349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B</a:t>
              </a:r>
              <a:endParaRPr lang="en-US"/>
            </a:p>
          </p:txBody>
        </p:sp>
        <p:sp>
          <p:nvSpPr>
            <p:cNvPr id="37" name="Freeform 48">
              <a:extLst>
                <a:ext uri="{FF2B5EF4-FFF2-40B4-BE49-F238E27FC236}">
                  <a16:creationId xmlns:a16="http://schemas.microsoft.com/office/drawing/2014/main" id="{989E0CDC-777E-48C1-B8FB-77AC03473210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95775" y="4864100"/>
              <a:ext cx="433388" cy="192088"/>
            </a:xfrm>
            <a:custGeom>
              <a:avLst/>
              <a:gdLst>
                <a:gd name="T0" fmla="*/ 0 w 273"/>
                <a:gd name="T1" fmla="*/ 304940516 h 121"/>
                <a:gd name="T2" fmla="*/ 103327298 w 273"/>
                <a:gd name="T3" fmla="*/ 161290429 h 121"/>
                <a:gd name="T4" fmla="*/ 284778750 w 273"/>
                <a:gd name="T5" fmla="*/ 40322607 h 121"/>
                <a:gd name="T6" fmla="*/ 498991489 w 273"/>
                <a:gd name="T7" fmla="*/ 2520957 h 121"/>
                <a:gd name="T8" fmla="*/ 688004135 w 273"/>
                <a:gd name="T9" fmla="*/ 27722590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3"/>
                <a:gd name="T16" fmla="*/ 0 h 121"/>
                <a:gd name="T17" fmla="*/ 273 w 273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3" h="121">
                  <a:moveTo>
                    <a:pt x="0" y="121"/>
                  </a:moveTo>
                  <a:cubicBezTo>
                    <a:pt x="11" y="101"/>
                    <a:pt x="22" y="81"/>
                    <a:pt x="41" y="64"/>
                  </a:cubicBezTo>
                  <a:cubicBezTo>
                    <a:pt x="60" y="47"/>
                    <a:pt x="87" y="26"/>
                    <a:pt x="113" y="16"/>
                  </a:cubicBezTo>
                  <a:cubicBezTo>
                    <a:pt x="139" y="6"/>
                    <a:pt x="171" y="2"/>
                    <a:pt x="198" y="1"/>
                  </a:cubicBezTo>
                  <a:cubicBezTo>
                    <a:pt x="225" y="0"/>
                    <a:pt x="249" y="5"/>
                    <a:pt x="273" y="11"/>
                  </a:cubicBezTo>
                </a:path>
              </a:pathLst>
            </a:custGeom>
            <a:noFill/>
            <a:ln w="22225">
              <a:solidFill>
                <a:srgbClr val="FF33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24">
              <a:extLst>
                <a:ext uri="{FF2B5EF4-FFF2-40B4-BE49-F238E27FC236}">
                  <a16:creationId xmlns:a16="http://schemas.microsoft.com/office/drawing/2014/main" id="{D3B018E1-84B2-423C-A507-28093956024E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205163" y="2930525"/>
              <a:ext cx="96202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/>
                <a:t>Dir</a:t>
              </a:r>
              <a:r>
                <a:rPr lang="en-US" b="0" baseline="-25000"/>
                <a:t>AB</a:t>
              </a:r>
              <a:r>
                <a:rPr lang="en-US" b="0"/>
                <a:t>, d</a:t>
              </a:r>
              <a:r>
                <a:rPr lang="en-US" b="0" baseline="-25000"/>
                <a:t>AB</a:t>
              </a:r>
              <a:endParaRPr lang="en-US" baseline="-25000"/>
            </a:p>
          </p:txBody>
        </p:sp>
        <p:sp>
          <p:nvSpPr>
            <p:cNvPr id="39" name="Line 11">
              <a:extLst>
                <a:ext uri="{FF2B5EF4-FFF2-40B4-BE49-F238E27FC236}">
                  <a16:creationId xmlns:a16="http://schemas.microsoft.com/office/drawing/2014/main" id="{9EE8F369-A3C4-4F56-B4A6-6BBFCAC6152B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2800350" y="4291013"/>
              <a:ext cx="2503488" cy="1317625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lgDashDotDot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2">
              <a:extLst>
                <a:ext uri="{FF2B5EF4-FFF2-40B4-BE49-F238E27FC236}">
                  <a16:creationId xmlns:a16="http://schemas.microsoft.com/office/drawing/2014/main" id="{E9AFC146-6F46-4B56-9A3A-79AA8D8EFD7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4359275" y="2282825"/>
              <a:ext cx="1331913" cy="3640138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lgDashDotDot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A32BAFB-7A4C-4433-8B9E-4B5CC496C863}"/>
                </a:ext>
              </a:extLst>
            </p:cNvPr>
            <p:cNvGrpSpPr/>
            <p:nvPr/>
          </p:nvGrpSpPr>
          <p:grpSpPr>
            <a:xfrm>
              <a:off x="5237922" y="1590261"/>
              <a:ext cx="914400" cy="1302026"/>
              <a:chOff x="5237922" y="1590261"/>
              <a:chExt cx="914400" cy="1302026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C64BB504-1716-47FA-BD4C-3E580F33E92D}"/>
                  </a:ext>
                </a:extLst>
              </p:cNvPr>
              <p:cNvCxnSpPr/>
              <p:nvPr/>
            </p:nvCxnSpPr>
            <p:spPr>
              <a:xfrm flipV="1">
                <a:off x="5685183" y="1590261"/>
                <a:ext cx="0" cy="13020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Arc 48">
                <a:extLst>
                  <a:ext uri="{FF2B5EF4-FFF2-40B4-BE49-F238E27FC236}">
                    <a16:creationId xmlns:a16="http://schemas.microsoft.com/office/drawing/2014/main" id="{0DD3736C-4877-454B-A691-FDD33AF7C1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37922" y="1898374"/>
                <a:ext cx="914400" cy="914400"/>
              </a:xfrm>
              <a:prstGeom prst="arc">
                <a:avLst>
                  <a:gd name="adj1" fmla="val 16200000"/>
                  <a:gd name="adj2" fmla="val 6608805"/>
                </a:avLst>
              </a:prstGeom>
              <a:ln>
                <a:solidFill>
                  <a:srgbClr val="C00000"/>
                </a:solidFill>
                <a:headEnd type="none" w="med" len="med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47989C-D768-46AB-B802-FABD8EC0D26C}"/>
                </a:ext>
              </a:extLst>
            </p:cNvPr>
            <p:cNvGrpSpPr/>
            <p:nvPr/>
          </p:nvGrpSpPr>
          <p:grpSpPr>
            <a:xfrm>
              <a:off x="2203521" y="3521765"/>
              <a:ext cx="572810" cy="1302026"/>
              <a:chOff x="5112373" y="1590261"/>
              <a:chExt cx="572810" cy="1302026"/>
            </a:xfrm>
          </p:grpSpPr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33903F65-31C8-4640-A343-DCB1F81BFE8F}"/>
                  </a:ext>
                </a:extLst>
              </p:cNvPr>
              <p:cNvCxnSpPr/>
              <p:nvPr/>
            </p:nvCxnSpPr>
            <p:spPr>
              <a:xfrm flipV="1">
                <a:off x="5685183" y="1590261"/>
                <a:ext cx="0" cy="13020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114">
                <a:extLst>
                  <a:ext uri="{FF2B5EF4-FFF2-40B4-BE49-F238E27FC236}">
                    <a16:creationId xmlns:a16="http://schemas.microsoft.com/office/drawing/2014/main" id="{E4E85938-1E9E-488C-BAF8-BF6938598D78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5112373" y="1706977"/>
                <a:ext cx="50815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0" dirty="0" err="1">
                    <a:solidFill>
                      <a:srgbClr val="C00000"/>
                    </a:solidFill>
                  </a:rPr>
                  <a:t>Dir</a:t>
                </a:r>
                <a:r>
                  <a:rPr lang="en-US" b="0" baseline="-25000" dirty="0" err="1">
                    <a:solidFill>
                      <a:srgbClr val="C00000"/>
                    </a:solidFill>
                  </a:rPr>
                  <a:t>AC</a:t>
                </a:r>
                <a:endParaRPr lang="en-US" baseline="-250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35D3505D-D25C-4542-B6F5-D92A6C6FFF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7156" y="3627784"/>
              <a:ext cx="1371600" cy="1371600"/>
            </a:xfrm>
            <a:prstGeom prst="arc">
              <a:avLst>
                <a:gd name="adj1" fmla="val 19526380"/>
                <a:gd name="adj2" fmla="val 1521588"/>
              </a:avLst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1D059401-35A7-4DAE-98BE-8EFA0BFABA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12633" y="1633334"/>
              <a:ext cx="1371600" cy="1371600"/>
            </a:xfrm>
            <a:prstGeom prst="arc">
              <a:avLst>
                <a:gd name="adj1" fmla="val 6655264"/>
                <a:gd name="adj2" fmla="val 8926275"/>
              </a:avLst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Rectangle 114">
            <a:extLst>
              <a:ext uri="{FF2B5EF4-FFF2-40B4-BE49-F238E27FC236}">
                <a16:creationId xmlns:a16="http://schemas.microsoft.com/office/drawing/2014/main" id="{76C58A0A-575A-4AFE-851E-8424BECA80EC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26736" y="1885882"/>
            <a:ext cx="5081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 dirty="0" err="1">
                <a:solidFill>
                  <a:srgbClr val="C00000"/>
                </a:solidFill>
              </a:rPr>
              <a:t>Dir</a:t>
            </a:r>
            <a:r>
              <a:rPr lang="en-US" b="0" baseline="-25000" dirty="0" err="1">
                <a:solidFill>
                  <a:srgbClr val="C00000"/>
                </a:solidFill>
              </a:rPr>
              <a:t>BC</a:t>
            </a:r>
            <a:endParaRPr lang="en-US" baseline="-25000" dirty="0">
              <a:solidFill>
                <a:srgbClr val="C00000"/>
              </a:solidFill>
            </a:endParaRPr>
          </a:p>
        </p:txBody>
      </p:sp>
      <p:sp>
        <p:nvSpPr>
          <p:cNvPr id="88" name="Arc 87">
            <a:extLst>
              <a:ext uri="{FF2B5EF4-FFF2-40B4-BE49-F238E27FC236}">
                <a16:creationId xmlns:a16="http://schemas.microsoft.com/office/drawing/2014/main" id="{32D85C3B-5FB2-4226-938B-834B190FA666}"/>
              </a:ext>
            </a:extLst>
          </p:cNvPr>
          <p:cNvSpPr>
            <a:spLocks noChangeAspect="1"/>
          </p:cNvSpPr>
          <p:nvPr/>
        </p:nvSpPr>
        <p:spPr>
          <a:xfrm>
            <a:off x="1128425" y="4068417"/>
            <a:ext cx="914400" cy="914400"/>
          </a:xfrm>
          <a:prstGeom prst="arc">
            <a:avLst>
              <a:gd name="adj1" fmla="val 16200000"/>
              <a:gd name="adj2" fmla="val 1849775"/>
            </a:avLst>
          </a:prstGeom>
          <a:ln>
            <a:solidFill>
              <a:srgbClr val="C00000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895191" y="150607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Known: (N</a:t>
            </a:r>
            <a:r>
              <a:rPr lang="en-US" b="0" baseline="-25000" dirty="0"/>
              <a:t>A</a:t>
            </a:r>
            <a:r>
              <a:rPr lang="en-US" b="0" dirty="0"/>
              <a:t>,E</a:t>
            </a:r>
            <a:r>
              <a:rPr lang="en-US" b="0" baseline="-25000" dirty="0"/>
              <a:t>A</a:t>
            </a:r>
            <a:r>
              <a:rPr lang="en-US" b="0" dirty="0"/>
              <a:t>) (N</a:t>
            </a:r>
            <a:r>
              <a:rPr lang="en-US" b="0" baseline="-25000" dirty="0"/>
              <a:t>B</a:t>
            </a:r>
            <a:r>
              <a:rPr lang="en-US" b="0" dirty="0"/>
              <a:t>,E</a:t>
            </a:r>
            <a:r>
              <a:rPr lang="en-US" b="0" baseline="-25000" dirty="0"/>
              <a:t>B</a:t>
            </a:r>
            <a:r>
              <a:rPr lang="en-US" b="0" dirty="0"/>
              <a:t>)</a:t>
            </a: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57800" y="2743200"/>
            <a:ext cx="3886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dirty="0"/>
              <a:t>Inverse from A to B</a:t>
            </a:r>
          </a:p>
          <a:p>
            <a:pPr eaLnBrk="1" hangingPunct="1"/>
            <a:r>
              <a:rPr lang="en-US" b="0" dirty="0"/>
              <a:t>Compute Ang A from </a:t>
            </a:r>
            <a:r>
              <a:rPr lang="en-US" b="0" dirty="0" err="1"/>
              <a:t>Dir</a:t>
            </a:r>
            <a:r>
              <a:rPr lang="en-US" b="0" baseline="-25000" dirty="0" err="1"/>
              <a:t>AC</a:t>
            </a:r>
            <a:r>
              <a:rPr lang="en-US" b="0" dirty="0"/>
              <a:t> &amp; </a:t>
            </a:r>
            <a:r>
              <a:rPr lang="en-US" b="0" dirty="0" err="1"/>
              <a:t>Dir</a:t>
            </a:r>
            <a:r>
              <a:rPr lang="en-US" b="0" baseline="-25000" dirty="0" err="1"/>
              <a:t>AB</a:t>
            </a:r>
            <a:endParaRPr lang="en-US" b="0" baseline="-25000" dirty="0"/>
          </a:p>
          <a:p>
            <a:pPr eaLnBrk="1" hangingPunct="1"/>
            <a:r>
              <a:rPr lang="en-US" b="0" dirty="0"/>
              <a:t>Compute Ang B from </a:t>
            </a:r>
            <a:r>
              <a:rPr lang="en-US" b="0" dirty="0" err="1"/>
              <a:t>Dir</a:t>
            </a:r>
            <a:r>
              <a:rPr lang="en-US" b="0" baseline="-25000" dirty="0" err="1"/>
              <a:t>AC</a:t>
            </a:r>
            <a:r>
              <a:rPr lang="en-US" b="0" dirty="0"/>
              <a:t> &amp; </a:t>
            </a:r>
            <a:r>
              <a:rPr lang="en-US" b="0" dirty="0" err="1"/>
              <a:t>Dir</a:t>
            </a:r>
            <a:r>
              <a:rPr lang="en-US" b="0" baseline="-25000" dirty="0" err="1"/>
              <a:t>BA</a:t>
            </a:r>
            <a:endParaRPr lang="en-US" b="0" dirty="0"/>
          </a:p>
          <a:p>
            <a:pPr eaLnBrk="1" hangingPunct="1"/>
            <a:r>
              <a:rPr lang="en-US" b="0" dirty="0"/>
              <a:t>Compute Angle C from Angles A &amp; B</a:t>
            </a:r>
          </a:p>
          <a:p>
            <a:pPr eaLnBrk="1" hangingPunct="1"/>
            <a:r>
              <a:rPr lang="en-US" b="0" dirty="0"/>
              <a:t>Law of sines to compute </a:t>
            </a:r>
            <a:r>
              <a:rPr lang="en-US" b="0" dirty="0" err="1"/>
              <a:t>d</a:t>
            </a:r>
            <a:r>
              <a:rPr lang="en-US" b="0" baseline="-25000" dirty="0" err="1"/>
              <a:t>AC</a:t>
            </a:r>
            <a:endParaRPr lang="en-US" b="0" baseline="-25000" dirty="0"/>
          </a:p>
        </p:txBody>
      </p:sp>
      <p:sp>
        <p:nvSpPr>
          <p:cNvPr id="36867" name="Rectangle 5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613" y="912813"/>
            <a:ext cx="757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2. Intersection Types</a:t>
            </a:r>
          </a:p>
        </p:txBody>
      </p:sp>
      <p:sp>
        <p:nvSpPr>
          <p:cNvPr id="36868" name="Rectangle 5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6425" y="1209675"/>
            <a:ext cx="3583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 dirty="0"/>
              <a:t>c. Direction-Direction Intersection</a:t>
            </a:r>
          </a:p>
        </p:txBody>
      </p:sp>
      <p:sp>
        <p:nvSpPr>
          <p:cNvPr id="36883" name="Rectangle 1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46163" y="1571625"/>
            <a:ext cx="19364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 dirty="0"/>
              <a:t>Direction at A to C.</a:t>
            </a:r>
            <a:endParaRPr lang="en-US" b="0" baseline="-25000" dirty="0"/>
          </a:p>
          <a:p>
            <a:r>
              <a:rPr lang="en-US" b="0" dirty="0"/>
              <a:t>Direction at B to C.</a:t>
            </a:r>
            <a:endParaRPr lang="en-US" b="0" baseline="-25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7F8E537-7B60-401D-BA92-3848B972142A}"/>
              </a:ext>
            </a:extLst>
          </p:cNvPr>
          <p:cNvGrpSpPr/>
          <p:nvPr/>
        </p:nvGrpSpPr>
        <p:grpSpPr>
          <a:xfrm>
            <a:off x="1005840" y="1828800"/>
            <a:ext cx="3948801" cy="4332702"/>
            <a:chOff x="2203521" y="1590261"/>
            <a:chExt cx="3948801" cy="4332702"/>
          </a:xfrm>
        </p:grpSpPr>
        <p:sp>
          <p:nvSpPr>
            <p:cNvPr id="36869" name="Line 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2800350" y="2282825"/>
              <a:ext cx="2890838" cy="2008188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0" name="Rectangle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601913" y="4308475"/>
              <a:ext cx="2349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A</a:t>
              </a:r>
              <a:endParaRPr lang="en-US"/>
            </a:p>
          </p:txBody>
        </p:sp>
        <p:sp>
          <p:nvSpPr>
            <p:cNvPr id="36871" name="Rectangle 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678363" y="5468938"/>
              <a:ext cx="2476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C</a:t>
              </a:r>
              <a:endParaRPr lang="en-US"/>
            </a:p>
          </p:txBody>
        </p:sp>
        <p:sp>
          <p:nvSpPr>
            <p:cNvPr id="36872" name="Line 11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2800350" y="4291013"/>
              <a:ext cx="1808163" cy="9509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4" name="Rectangle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761038" y="2112963"/>
              <a:ext cx="2349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B</a:t>
              </a:r>
              <a:endParaRPr lang="en-US"/>
            </a:p>
          </p:txBody>
        </p:sp>
        <p:sp>
          <p:nvSpPr>
            <p:cNvPr id="36884" name="Freeform 4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4295775" y="4864100"/>
              <a:ext cx="433388" cy="192088"/>
            </a:xfrm>
            <a:custGeom>
              <a:avLst/>
              <a:gdLst>
                <a:gd name="T0" fmla="*/ 0 w 273"/>
                <a:gd name="T1" fmla="*/ 304940516 h 121"/>
                <a:gd name="T2" fmla="*/ 103327298 w 273"/>
                <a:gd name="T3" fmla="*/ 161290429 h 121"/>
                <a:gd name="T4" fmla="*/ 284778750 w 273"/>
                <a:gd name="T5" fmla="*/ 40322607 h 121"/>
                <a:gd name="T6" fmla="*/ 498991489 w 273"/>
                <a:gd name="T7" fmla="*/ 2520957 h 121"/>
                <a:gd name="T8" fmla="*/ 688004135 w 273"/>
                <a:gd name="T9" fmla="*/ 27722590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3"/>
                <a:gd name="T16" fmla="*/ 0 h 121"/>
                <a:gd name="T17" fmla="*/ 273 w 273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3" h="121">
                  <a:moveTo>
                    <a:pt x="0" y="121"/>
                  </a:moveTo>
                  <a:cubicBezTo>
                    <a:pt x="11" y="101"/>
                    <a:pt x="22" y="81"/>
                    <a:pt x="41" y="64"/>
                  </a:cubicBezTo>
                  <a:cubicBezTo>
                    <a:pt x="60" y="47"/>
                    <a:pt x="87" y="26"/>
                    <a:pt x="113" y="16"/>
                  </a:cubicBezTo>
                  <a:cubicBezTo>
                    <a:pt x="139" y="6"/>
                    <a:pt x="171" y="2"/>
                    <a:pt x="198" y="1"/>
                  </a:cubicBezTo>
                  <a:cubicBezTo>
                    <a:pt x="225" y="0"/>
                    <a:pt x="249" y="5"/>
                    <a:pt x="273" y="11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 type="arrow" w="lg" len="med"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5" name="Rectangle 2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205163" y="2930525"/>
              <a:ext cx="96202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/>
                <a:t>Dir</a:t>
              </a:r>
              <a:r>
                <a:rPr lang="en-US" b="0" baseline="-25000"/>
                <a:t>AB</a:t>
              </a:r>
              <a:r>
                <a:rPr lang="en-US" b="0"/>
                <a:t>, d</a:t>
              </a:r>
              <a:r>
                <a:rPr lang="en-US" b="0" baseline="-25000"/>
                <a:t>AB</a:t>
              </a:r>
              <a:endParaRPr lang="en-US" baseline="-25000"/>
            </a:p>
          </p:txBody>
        </p:sp>
        <p:sp>
          <p:nvSpPr>
            <p:cNvPr id="36886" name="Rectangle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455988" y="4911725"/>
              <a:ext cx="341312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/>
                <a:t>d</a:t>
              </a:r>
              <a:r>
                <a:rPr lang="en-US" b="0" baseline="-25000"/>
                <a:t>AC</a:t>
              </a:r>
              <a:endParaRPr lang="en-US" baseline="-25000"/>
            </a:p>
          </p:txBody>
        </p:sp>
        <p:sp>
          <p:nvSpPr>
            <p:cNvPr id="23" name="Line 1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800350" y="4291013"/>
              <a:ext cx="2503488" cy="1317625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lgDashDotDot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4359275" y="2282825"/>
              <a:ext cx="1331913" cy="3640138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lgDashDotDot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277DAEC-4FFE-4DC4-8AE4-0F35F92D9E79}"/>
                </a:ext>
              </a:extLst>
            </p:cNvPr>
            <p:cNvGrpSpPr/>
            <p:nvPr/>
          </p:nvGrpSpPr>
          <p:grpSpPr>
            <a:xfrm>
              <a:off x="5237922" y="1590261"/>
              <a:ext cx="914400" cy="1302026"/>
              <a:chOff x="5237922" y="1590261"/>
              <a:chExt cx="914400" cy="1302026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3B1F986B-79F5-46B1-87E7-3D5040B155AE}"/>
                  </a:ext>
                </a:extLst>
              </p:cNvPr>
              <p:cNvCxnSpPr/>
              <p:nvPr/>
            </p:nvCxnSpPr>
            <p:spPr>
              <a:xfrm flipV="1">
                <a:off x="5685183" y="1590261"/>
                <a:ext cx="0" cy="13020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Arc 25">
                <a:extLst>
                  <a:ext uri="{FF2B5EF4-FFF2-40B4-BE49-F238E27FC236}">
                    <a16:creationId xmlns:a16="http://schemas.microsoft.com/office/drawing/2014/main" id="{029557BB-0753-4A89-9FA7-44FC177A59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37922" y="1898374"/>
                <a:ext cx="914400" cy="914400"/>
              </a:xfrm>
              <a:prstGeom prst="arc">
                <a:avLst>
                  <a:gd name="adj1" fmla="val 16200000"/>
                  <a:gd name="adj2" fmla="val 6608805"/>
                </a:avLst>
              </a:prstGeom>
              <a:ln>
                <a:solidFill>
                  <a:srgbClr val="C00000"/>
                </a:solidFill>
                <a:headEnd type="none" w="med" len="med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79D446B-9633-4F95-BD03-7270996A98C3}"/>
                </a:ext>
              </a:extLst>
            </p:cNvPr>
            <p:cNvGrpSpPr/>
            <p:nvPr/>
          </p:nvGrpSpPr>
          <p:grpSpPr>
            <a:xfrm>
              <a:off x="2203521" y="3521765"/>
              <a:ext cx="572810" cy="1302026"/>
              <a:chOff x="5112373" y="1590261"/>
              <a:chExt cx="572810" cy="1302026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C8BD6020-180D-4EBC-95FF-892CF8822F72}"/>
                  </a:ext>
                </a:extLst>
              </p:cNvPr>
              <p:cNvCxnSpPr/>
              <p:nvPr/>
            </p:nvCxnSpPr>
            <p:spPr>
              <a:xfrm flipV="1">
                <a:off x="5685183" y="1590261"/>
                <a:ext cx="0" cy="13020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114">
                <a:extLst>
                  <a:ext uri="{FF2B5EF4-FFF2-40B4-BE49-F238E27FC236}">
                    <a16:creationId xmlns:a16="http://schemas.microsoft.com/office/drawing/2014/main" id="{B6FFD217-8228-4983-AA6A-28C7FDD778C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112373" y="1706977"/>
                <a:ext cx="50815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0" dirty="0" err="1">
                    <a:solidFill>
                      <a:srgbClr val="C00000"/>
                    </a:solidFill>
                  </a:rPr>
                  <a:t>Dir</a:t>
                </a:r>
                <a:r>
                  <a:rPr lang="en-US" b="0" baseline="-25000" dirty="0" err="1">
                    <a:solidFill>
                      <a:srgbClr val="C00000"/>
                    </a:solidFill>
                  </a:rPr>
                  <a:t>AC</a:t>
                </a:r>
                <a:endParaRPr lang="en-US" baseline="-25000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51" name="Rectangle 114">
            <a:extLst>
              <a:ext uri="{FF2B5EF4-FFF2-40B4-BE49-F238E27FC236}">
                <a16:creationId xmlns:a16="http://schemas.microsoft.com/office/drawing/2014/main" id="{F927ED08-A471-490C-A0EA-38522A157D53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26736" y="1885882"/>
            <a:ext cx="5081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 dirty="0" err="1">
                <a:solidFill>
                  <a:srgbClr val="C00000"/>
                </a:solidFill>
              </a:rPr>
              <a:t>Dir</a:t>
            </a:r>
            <a:r>
              <a:rPr lang="en-US" b="0" baseline="-25000" dirty="0" err="1">
                <a:solidFill>
                  <a:srgbClr val="C00000"/>
                </a:solidFill>
              </a:rPr>
              <a:t>BC</a:t>
            </a:r>
            <a:endParaRPr lang="en-US" baseline="-25000" dirty="0">
              <a:solidFill>
                <a:srgbClr val="C00000"/>
              </a:solidFill>
            </a:endParaRPr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497036D5-9B75-4106-B9E5-77620D26EFF3}"/>
              </a:ext>
            </a:extLst>
          </p:cNvPr>
          <p:cNvSpPr>
            <a:spLocks noChangeAspect="1"/>
          </p:cNvSpPr>
          <p:nvPr/>
        </p:nvSpPr>
        <p:spPr>
          <a:xfrm>
            <a:off x="1128425" y="4068417"/>
            <a:ext cx="914400" cy="914400"/>
          </a:xfrm>
          <a:prstGeom prst="arc">
            <a:avLst>
              <a:gd name="adj1" fmla="val 16200000"/>
              <a:gd name="adj2" fmla="val 1849775"/>
            </a:avLst>
          </a:prstGeom>
          <a:ln>
            <a:solidFill>
              <a:srgbClr val="C00000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895191" y="150607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Known: (N</a:t>
            </a:r>
            <a:r>
              <a:rPr lang="en-US" b="0" baseline="-25000" dirty="0"/>
              <a:t>A</a:t>
            </a:r>
            <a:r>
              <a:rPr lang="en-US" b="0" dirty="0"/>
              <a:t>,E</a:t>
            </a:r>
            <a:r>
              <a:rPr lang="en-US" b="0" baseline="-25000" dirty="0"/>
              <a:t>A</a:t>
            </a:r>
            <a:r>
              <a:rPr lang="en-US" b="0" dirty="0"/>
              <a:t>) (N</a:t>
            </a:r>
            <a:r>
              <a:rPr lang="en-US" b="0" baseline="-25000" dirty="0"/>
              <a:t>B</a:t>
            </a:r>
            <a:r>
              <a:rPr lang="en-US" b="0" dirty="0"/>
              <a:t>,E</a:t>
            </a:r>
            <a:r>
              <a:rPr lang="en-US" b="0" baseline="-25000" dirty="0"/>
              <a:t>B</a:t>
            </a:r>
            <a:r>
              <a:rPr lang="en-US" b="0" dirty="0"/>
              <a:t>)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810558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1. Solution Logic</a:t>
            </a:r>
          </a:p>
          <a:p>
            <a:pPr lvl="1">
              <a:spcBef>
                <a:spcPct val="50000"/>
              </a:spcBef>
            </a:pPr>
            <a:r>
              <a:rPr lang="en-US" b="0" dirty="0"/>
              <a:t>Point whose position is to be computed has two unknowns: N and E. </a:t>
            </a:r>
          </a:p>
          <a:p>
            <a:pPr lvl="7">
              <a:spcBef>
                <a:spcPct val="50000"/>
              </a:spcBef>
            </a:pPr>
            <a:endParaRPr lang="en-US" b="0" dirty="0"/>
          </a:p>
          <a:p>
            <a:pPr lvl="7">
              <a:spcBef>
                <a:spcPct val="50000"/>
              </a:spcBef>
            </a:pPr>
            <a:endParaRPr lang="en-US" b="0" dirty="0"/>
          </a:p>
          <a:p>
            <a:pPr lvl="7">
              <a:spcBef>
                <a:spcPct val="50000"/>
              </a:spcBef>
            </a:pPr>
            <a:endParaRPr lang="en-US" b="0" dirty="0"/>
          </a:p>
          <a:p>
            <a:pPr lvl="7">
              <a:spcBef>
                <a:spcPct val="50000"/>
              </a:spcBef>
            </a:pPr>
            <a:endParaRPr lang="en-US" b="0" dirty="0"/>
          </a:p>
          <a:p>
            <a:pPr lvl="7">
              <a:spcBef>
                <a:spcPct val="50000"/>
              </a:spcBef>
            </a:pPr>
            <a:endParaRPr lang="en-US" b="0" dirty="0"/>
          </a:p>
          <a:p>
            <a:pPr lvl="1">
              <a:spcBef>
                <a:spcPct val="50000"/>
              </a:spcBef>
            </a:pPr>
            <a:r>
              <a:rPr lang="en-US" b="0" dirty="0"/>
              <a:t>To solve those unknowns requires two measurements from one or more known positions.</a:t>
            </a:r>
          </a:p>
          <a:p>
            <a:pPr lvl="2">
              <a:spcBef>
                <a:spcPct val="50000"/>
              </a:spcBef>
            </a:pPr>
            <a:r>
              <a:rPr lang="en-US" b="0" i="1" dirty="0" err="1"/>
              <a:t>dist</a:t>
            </a:r>
            <a:r>
              <a:rPr lang="en-US" b="0" dirty="0"/>
              <a:t> and </a:t>
            </a:r>
            <a:r>
              <a:rPr lang="en-US" b="0" i="1" dirty="0" err="1"/>
              <a:t>dir</a:t>
            </a:r>
            <a:r>
              <a:rPr lang="en-US" b="0" dirty="0"/>
              <a:t> from A to C    or     </a:t>
            </a:r>
            <a:r>
              <a:rPr lang="en-US" b="0" dirty="0" err="1"/>
              <a:t>dist</a:t>
            </a:r>
            <a:r>
              <a:rPr lang="en-US" b="0" dirty="0"/>
              <a:t> &amp; </a:t>
            </a:r>
            <a:r>
              <a:rPr lang="en-US" b="0" dirty="0" err="1"/>
              <a:t>dir</a:t>
            </a:r>
            <a:r>
              <a:rPr lang="en-US" b="0" dirty="0"/>
              <a:t> from B to C</a:t>
            </a:r>
          </a:p>
        </p:txBody>
      </p:sp>
      <p:sp>
        <p:nvSpPr>
          <p:cNvPr id="5" name="Freeform 5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836005" y="2836811"/>
            <a:ext cx="60325" cy="58738"/>
          </a:xfrm>
          <a:custGeom>
            <a:avLst/>
            <a:gdLst>
              <a:gd name="T0" fmla="*/ 12211762 w 298"/>
              <a:gd name="T1" fmla="*/ 5788846 h 298"/>
              <a:gd name="T2" fmla="*/ 12129777 w 298"/>
              <a:gd name="T3" fmla="*/ 5050679 h 298"/>
              <a:gd name="T4" fmla="*/ 12006900 w 298"/>
              <a:gd name="T5" fmla="*/ 4273682 h 298"/>
              <a:gd name="T6" fmla="*/ 11760944 w 298"/>
              <a:gd name="T7" fmla="*/ 3574345 h 298"/>
              <a:gd name="T8" fmla="*/ 11392112 w 298"/>
              <a:gd name="T9" fmla="*/ 2913838 h 298"/>
              <a:gd name="T10" fmla="*/ 10941496 w 298"/>
              <a:gd name="T11" fmla="*/ 2253331 h 298"/>
              <a:gd name="T12" fmla="*/ 10408693 w 298"/>
              <a:gd name="T13" fmla="*/ 1709512 h 298"/>
              <a:gd name="T14" fmla="*/ 9834998 w 298"/>
              <a:gd name="T15" fmla="*/ 1204326 h 298"/>
              <a:gd name="T16" fmla="*/ 9179319 w 298"/>
              <a:gd name="T17" fmla="*/ 815828 h 298"/>
              <a:gd name="T18" fmla="*/ 8441653 w 298"/>
              <a:gd name="T19" fmla="*/ 466159 h 298"/>
              <a:gd name="T20" fmla="*/ 7703988 w 298"/>
              <a:gd name="T21" fmla="*/ 194348 h 298"/>
              <a:gd name="T22" fmla="*/ 6884540 w 298"/>
              <a:gd name="T23" fmla="*/ 77660 h 298"/>
              <a:gd name="T24" fmla="*/ 6105982 w 298"/>
              <a:gd name="T25" fmla="*/ 0 h 298"/>
              <a:gd name="T26" fmla="*/ 5286332 w 298"/>
              <a:gd name="T27" fmla="*/ 77660 h 298"/>
              <a:gd name="T28" fmla="*/ 4548667 w 298"/>
              <a:gd name="T29" fmla="*/ 194348 h 298"/>
              <a:gd name="T30" fmla="*/ 3811002 w 298"/>
              <a:gd name="T31" fmla="*/ 466159 h 298"/>
              <a:gd name="T32" fmla="*/ 3073336 w 298"/>
              <a:gd name="T33" fmla="*/ 815828 h 298"/>
              <a:gd name="T34" fmla="*/ 2417858 w 298"/>
              <a:gd name="T35" fmla="*/ 1204326 h 298"/>
              <a:gd name="T36" fmla="*/ 1803070 w 298"/>
              <a:gd name="T37" fmla="*/ 1709512 h 298"/>
              <a:gd name="T38" fmla="*/ 1311360 w 298"/>
              <a:gd name="T39" fmla="*/ 2253331 h 298"/>
              <a:gd name="T40" fmla="*/ 860542 w 298"/>
              <a:gd name="T41" fmla="*/ 2913838 h 298"/>
              <a:gd name="T42" fmla="*/ 491709 w 298"/>
              <a:gd name="T43" fmla="*/ 3574345 h 298"/>
              <a:gd name="T44" fmla="*/ 245956 w 298"/>
              <a:gd name="T45" fmla="*/ 4273682 h 298"/>
              <a:gd name="T46" fmla="*/ 40891 w 298"/>
              <a:gd name="T47" fmla="*/ 5050679 h 298"/>
              <a:gd name="T48" fmla="*/ 0 w 298"/>
              <a:gd name="T49" fmla="*/ 5788846 h 298"/>
              <a:gd name="T50" fmla="*/ 40891 w 298"/>
              <a:gd name="T51" fmla="*/ 6527014 h 298"/>
              <a:gd name="T52" fmla="*/ 245956 w 298"/>
              <a:gd name="T53" fmla="*/ 7265181 h 298"/>
              <a:gd name="T54" fmla="*/ 491709 w 298"/>
              <a:gd name="T55" fmla="*/ 8003348 h 298"/>
              <a:gd name="T56" fmla="*/ 860542 w 298"/>
              <a:gd name="T57" fmla="*/ 8663855 h 298"/>
              <a:gd name="T58" fmla="*/ 1311360 w 298"/>
              <a:gd name="T59" fmla="*/ 9285531 h 298"/>
              <a:gd name="T60" fmla="*/ 1803070 w 298"/>
              <a:gd name="T61" fmla="*/ 9829350 h 298"/>
              <a:gd name="T62" fmla="*/ 2417858 w 298"/>
              <a:gd name="T63" fmla="*/ 10334536 h 298"/>
              <a:gd name="T64" fmla="*/ 3073336 w 298"/>
              <a:gd name="T65" fmla="*/ 10761865 h 298"/>
              <a:gd name="T66" fmla="*/ 3811002 w 298"/>
              <a:gd name="T67" fmla="*/ 11111533 h 298"/>
              <a:gd name="T68" fmla="*/ 4548667 w 298"/>
              <a:gd name="T69" fmla="*/ 11344514 h 298"/>
              <a:gd name="T70" fmla="*/ 5286332 w 298"/>
              <a:gd name="T71" fmla="*/ 11500031 h 298"/>
              <a:gd name="T72" fmla="*/ 6105982 w 298"/>
              <a:gd name="T73" fmla="*/ 11577692 h 298"/>
              <a:gd name="T74" fmla="*/ 6884540 w 298"/>
              <a:gd name="T75" fmla="*/ 11500031 h 298"/>
              <a:gd name="T76" fmla="*/ 7703988 w 298"/>
              <a:gd name="T77" fmla="*/ 11344514 h 298"/>
              <a:gd name="T78" fmla="*/ 8441653 w 298"/>
              <a:gd name="T79" fmla="*/ 11111533 h 298"/>
              <a:gd name="T80" fmla="*/ 9179319 w 298"/>
              <a:gd name="T81" fmla="*/ 10761865 h 298"/>
              <a:gd name="T82" fmla="*/ 9834998 w 298"/>
              <a:gd name="T83" fmla="*/ 10334536 h 298"/>
              <a:gd name="T84" fmla="*/ 10408693 w 298"/>
              <a:gd name="T85" fmla="*/ 9829350 h 298"/>
              <a:gd name="T86" fmla="*/ 10941496 w 298"/>
              <a:gd name="T87" fmla="*/ 9285531 h 298"/>
              <a:gd name="T88" fmla="*/ 11392112 w 298"/>
              <a:gd name="T89" fmla="*/ 8663855 h 298"/>
              <a:gd name="T90" fmla="*/ 11760944 w 298"/>
              <a:gd name="T91" fmla="*/ 8003348 h 298"/>
              <a:gd name="T92" fmla="*/ 12006900 w 298"/>
              <a:gd name="T93" fmla="*/ 7265181 h 298"/>
              <a:gd name="T94" fmla="*/ 12129777 w 298"/>
              <a:gd name="T95" fmla="*/ 6527014 h 2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98"/>
              <a:gd name="T145" fmla="*/ 0 h 298"/>
              <a:gd name="T146" fmla="*/ 298 w 298"/>
              <a:gd name="T147" fmla="*/ 298 h 2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98" h="298">
                <a:moveTo>
                  <a:pt x="298" y="158"/>
                </a:moveTo>
                <a:lnTo>
                  <a:pt x="298" y="149"/>
                </a:lnTo>
                <a:lnTo>
                  <a:pt x="298" y="140"/>
                </a:lnTo>
                <a:lnTo>
                  <a:pt x="296" y="130"/>
                </a:lnTo>
                <a:lnTo>
                  <a:pt x="295" y="120"/>
                </a:lnTo>
                <a:lnTo>
                  <a:pt x="293" y="110"/>
                </a:lnTo>
                <a:lnTo>
                  <a:pt x="290" y="101"/>
                </a:lnTo>
                <a:lnTo>
                  <a:pt x="287" y="92"/>
                </a:lnTo>
                <a:lnTo>
                  <a:pt x="282" y="83"/>
                </a:lnTo>
                <a:lnTo>
                  <a:pt x="278" y="75"/>
                </a:lnTo>
                <a:lnTo>
                  <a:pt x="273" y="66"/>
                </a:lnTo>
                <a:lnTo>
                  <a:pt x="267" y="58"/>
                </a:lnTo>
                <a:lnTo>
                  <a:pt x="261" y="51"/>
                </a:lnTo>
                <a:lnTo>
                  <a:pt x="254" y="44"/>
                </a:lnTo>
                <a:lnTo>
                  <a:pt x="248" y="37"/>
                </a:lnTo>
                <a:lnTo>
                  <a:pt x="240" y="31"/>
                </a:lnTo>
                <a:lnTo>
                  <a:pt x="232" y="26"/>
                </a:lnTo>
                <a:lnTo>
                  <a:pt x="224" y="21"/>
                </a:lnTo>
                <a:lnTo>
                  <a:pt x="215" y="16"/>
                </a:lnTo>
                <a:lnTo>
                  <a:pt x="206" y="12"/>
                </a:lnTo>
                <a:lnTo>
                  <a:pt x="197" y="9"/>
                </a:lnTo>
                <a:lnTo>
                  <a:pt x="188" y="5"/>
                </a:lnTo>
                <a:lnTo>
                  <a:pt x="178" y="3"/>
                </a:lnTo>
                <a:lnTo>
                  <a:pt x="168" y="2"/>
                </a:lnTo>
                <a:lnTo>
                  <a:pt x="159" y="1"/>
                </a:lnTo>
                <a:lnTo>
                  <a:pt x="149" y="0"/>
                </a:lnTo>
                <a:lnTo>
                  <a:pt x="139" y="1"/>
                </a:lnTo>
                <a:lnTo>
                  <a:pt x="129" y="2"/>
                </a:lnTo>
                <a:lnTo>
                  <a:pt x="121" y="3"/>
                </a:lnTo>
                <a:lnTo>
                  <a:pt x="111" y="5"/>
                </a:lnTo>
                <a:lnTo>
                  <a:pt x="101" y="9"/>
                </a:lnTo>
                <a:lnTo>
                  <a:pt x="93" y="12"/>
                </a:lnTo>
                <a:lnTo>
                  <a:pt x="84" y="16"/>
                </a:lnTo>
                <a:lnTo>
                  <a:pt x="75" y="21"/>
                </a:lnTo>
                <a:lnTo>
                  <a:pt x="67" y="26"/>
                </a:lnTo>
                <a:lnTo>
                  <a:pt x="59" y="31"/>
                </a:lnTo>
                <a:lnTo>
                  <a:pt x="51" y="37"/>
                </a:lnTo>
                <a:lnTo>
                  <a:pt x="44" y="44"/>
                </a:lnTo>
                <a:lnTo>
                  <a:pt x="37" y="51"/>
                </a:lnTo>
                <a:lnTo>
                  <a:pt x="32" y="58"/>
                </a:lnTo>
                <a:lnTo>
                  <a:pt x="25" y="66"/>
                </a:lnTo>
                <a:lnTo>
                  <a:pt x="21" y="75"/>
                </a:lnTo>
                <a:lnTo>
                  <a:pt x="16" y="83"/>
                </a:lnTo>
                <a:lnTo>
                  <a:pt x="12" y="92"/>
                </a:lnTo>
                <a:lnTo>
                  <a:pt x="9" y="101"/>
                </a:lnTo>
                <a:lnTo>
                  <a:pt x="6" y="110"/>
                </a:lnTo>
                <a:lnTo>
                  <a:pt x="4" y="120"/>
                </a:lnTo>
                <a:lnTo>
                  <a:pt x="1" y="130"/>
                </a:lnTo>
                <a:lnTo>
                  <a:pt x="1" y="140"/>
                </a:lnTo>
                <a:lnTo>
                  <a:pt x="0" y="149"/>
                </a:lnTo>
                <a:lnTo>
                  <a:pt x="1" y="158"/>
                </a:lnTo>
                <a:lnTo>
                  <a:pt x="1" y="168"/>
                </a:lnTo>
                <a:lnTo>
                  <a:pt x="4" y="178"/>
                </a:lnTo>
                <a:lnTo>
                  <a:pt x="6" y="187"/>
                </a:lnTo>
                <a:lnTo>
                  <a:pt x="9" y="197"/>
                </a:lnTo>
                <a:lnTo>
                  <a:pt x="12" y="206"/>
                </a:lnTo>
                <a:lnTo>
                  <a:pt x="16" y="214"/>
                </a:lnTo>
                <a:lnTo>
                  <a:pt x="21" y="223"/>
                </a:lnTo>
                <a:lnTo>
                  <a:pt x="25" y="232"/>
                </a:lnTo>
                <a:lnTo>
                  <a:pt x="32" y="239"/>
                </a:lnTo>
                <a:lnTo>
                  <a:pt x="37" y="247"/>
                </a:lnTo>
                <a:lnTo>
                  <a:pt x="44" y="253"/>
                </a:lnTo>
                <a:lnTo>
                  <a:pt x="51" y="261"/>
                </a:lnTo>
                <a:lnTo>
                  <a:pt x="59" y="266"/>
                </a:lnTo>
                <a:lnTo>
                  <a:pt x="67" y="273"/>
                </a:lnTo>
                <a:lnTo>
                  <a:pt x="75" y="277"/>
                </a:lnTo>
                <a:lnTo>
                  <a:pt x="84" y="282"/>
                </a:lnTo>
                <a:lnTo>
                  <a:pt x="93" y="286"/>
                </a:lnTo>
                <a:lnTo>
                  <a:pt x="101" y="289"/>
                </a:lnTo>
                <a:lnTo>
                  <a:pt x="111" y="292"/>
                </a:lnTo>
                <a:lnTo>
                  <a:pt x="121" y="295"/>
                </a:lnTo>
                <a:lnTo>
                  <a:pt x="129" y="296"/>
                </a:lnTo>
                <a:lnTo>
                  <a:pt x="139" y="297"/>
                </a:lnTo>
                <a:lnTo>
                  <a:pt x="149" y="298"/>
                </a:lnTo>
                <a:lnTo>
                  <a:pt x="159" y="297"/>
                </a:lnTo>
                <a:lnTo>
                  <a:pt x="168" y="296"/>
                </a:lnTo>
                <a:lnTo>
                  <a:pt x="178" y="295"/>
                </a:lnTo>
                <a:lnTo>
                  <a:pt x="188" y="292"/>
                </a:lnTo>
                <a:lnTo>
                  <a:pt x="197" y="289"/>
                </a:lnTo>
                <a:lnTo>
                  <a:pt x="206" y="286"/>
                </a:lnTo>
                <a:lnTo>
                  <a:pt x="215" y="282"/>
                </a:lnTo>
                <a:lnTo>
                  <a:pt x="224" y="277"/>
                </a:lnTo>
                <a:lnTo>
                  <a:pt x="232" y="273"/>
                </a:lnTo>
                <a:lnTo>
                  <a:pt x="240" y="266"/>
                </a:lnTo>
                <a:lnTo>
                  <a:pt x="248" y="261"/>
                </a:lnTo>
                <a:lnTo>
                  <a:pt x="254" y="253"/>
                </a:lnTo>
                <a:lnTo>
                  <a:pt x="261" y="247"/>
                </a:lnTo>
                <a:lnTo>
                  <a:pt x="267" y="239"/>
                </a:lnTo>
                <a:lnTo>
                  <a:pt x="273" y="232"/>
                </a:lnTo>
                <a:lnTo>
                  <a:pt x="278" y="223"/>
                </a:lnTo>
                <a:lnTo>
                  <a:pt x="282" y="214"/>
                </a:lnTo>
                <a:lnTo>
                  <a:pt x="287" y="206"/>
                </a:lnTo>
                <a:lnTo>
                  <a:pt x="290" y="197"/>
                </a:lnTo>
                <a:lnTo>
                  <a:pt x="293" y="187"/>
                </a:lnTo>
                <a:lnTo>
                  <a:pt x="295" y="178"/>
                </a:lnTo>
                <a:lnTo>
                  <a:pt x="296" y="168"/>
                </a:lnTo>
                <a:lnTo>
                  <a:pt x="298" y="15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5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836005" y="2836811"/>
            <a:ext cx="60325" cy="58738"/>
          </a:xfrm>
          <a:custGeom>
            <a:avLst/>
            <a:gdLst>
              <a:gd name="T0" fmla="*/ 13281405 w 274"/>
              <a:gd name="T1" fmla="*/ 5885119 h 275"/>
              <a:gd name="T2" fmla="*/ 13184533 w 274"/>
              <a:gd name="T3" fmla="*/ 5064069 h 275"/>
              <a:gd name="T4" fmla="*/ 12942132 w 274"/>
              <a:gd name="T5" fmla="*/ 4242806 h 275"/>
              <a:gd name="T6" fmla="*/ 12602859 w 274"/>
              <a:gd name="T7" fmla="*/ 3512960 h 275"/>
              <a:gd name="T8" fmla="*/ 12166494 w 274"/>
              <a:gd name="T9" fmla="*/ 2782899 h 275"/>
              <a:gd name="T10" fmla="*/ 11633256 w 274"/>
              <a:gd name="T11" fmla="*/ 2144257 h 275"/>
              <a:gd name="T12" fmla="*/ 11051583 w 274"/>
              <a:gd name="T13" fmla="*/ 1551110 h 275"/>
              <a:gd name="T14" fmla="*/ 10373037 w 274"/>
              <a:gd name="T15" fmla="*/ 1094876 h 275"/>
              <a:gd name="T16" fmla="*/ 9597619 w 274"/>
              <a:gd name="T17" fmla="*/ 684351 h 275"/>
              <a:gd name="T18" fmla="*/ 8773544 w 274"/>
              <a:gd name="T19" fmla="*/ 365030 h 275"/>
              <a:gd name="T20" fmla="*/ 7949470 w 274"/>
              <a:gd name="T21" fmla="*/ 136913 h 275"/>
              <a:gd name="T22" fmla="*/ 7076958 w 274"/>
              <a:gd name="T23" fmla="*/ 45709 h 275"/>
              <a:gd name="T24" fmla="*/ 6204447 w 274"/>
              <a:gd name="T25" fmla="*/ 45709 h 275"/>
              <a:gd name="T26" fmla="*/ 5380373 w 274"/>
              <a:gd name="T27" fmla="*/ 136913 h 275"/>
              <a:gd name="T28" fmla="*/ 4507862 w 274"/>
              <a:gd name="T29" fmla="*/ 365030 h 275"/>
              <a:gd name="T30" fmla="*/ 3732444 w 274"/>
              <a:gd name="T31" fmla="*/ 684351 h 275"/>
              <a:gd name="T32" fmla="*/ 2956805 w 274"/>
              <a:gd name="T33" fmla="*/ 1094876 h 275"/>
              <a:gd name="T34" fmla="*/ 2278259 w 274"/>
              <a:gd name="T35" fmla="*/ 1551110 h 275"/>
              <a:gd name="T36" fmla="*/ 1648149 w 274"/>
              <a:gd name="T37" fmla="*/ 2144257 h 275"/>
              <a:gd name="T38" fmla="*/ 1114912 w 274"/>
              <a:gd name="T39" fmla="*/ 2782899 h 275"/>
              <a:gd name="T40" fmla="*/ 678546 w 274"/>
              <a:gd name="T41" fmla="*/ 3512960 h 275"/>
              <a:gd name="T42" fmla="*/ 387709 w 274"/>
              <a:gd name="T43" fmla="*/ 4242806 h 275"/>
              <a:gd name="T44" fmla="*/ 145308 w 274"/>
              <a:gd name="T45" fmla="*/ 5064069 h 275"/>
              <a:gd name="T46" fmla="*/ 48436 w 274"/>
              <a:gd name="T47" fmla="*/ 5885119 h 275"/>
              <a:gd name="T48" fmla="*/ 48436 w 274"/>
              <a:gd name="T49" fmla="*/ 6660888 h 275"/>
              <a:gd name="T50" fmla="*/ 145308 w 274"/>
              <a:gd name="T51" fmla="*/ 7481940 h 275"/>
              <a:gd name="T52" fmla="*/ 387709 w 274"/>
              <a:gd name="T53" fmla="*/ 8303203 h 275"/>
              <a:gd name="T54" fmla="*/ 678546 w 274"/>
              <a:gd name="T55" fmla="*/ 9033049 h 275"/>
              <a:gd name="T56" fmla="*/ 1114912 w 274"/>
              <a:gd name="T57" fmla="*/ 9763109 h 275"/>
              <a:gd name="T58" fmla="*/ 1648149 w 274"/>
              <a:gd name="T59" fmla="*/ 10401751 h 275"/>
              <a:gd name="T60" fmla="*/ 2278259 w 274"/>
              <a:gd name="T61" fmla="*/ 10994898 h 275"/>
              <a:gd name="T62" fmla="*/ 2956805 w 274"/>
              <a:gd name="T63" fmla="*/ 11496627 h 275"/>
              <a:gd name="T64" fmla="*/ 3732444 w 274"/>
              <a:gd name="T65" fmla="*/ 11861657 h 275"/>
              <a:gd name="T66" fmla="*/ 4507862 w 274"/>
              <a:gd name="T67" fmla="*/ 12180978 h 275"/>
              <a:gd name="T68" fmla="*/ 5380373 w 274"/>
              <a:gd name="T69" fmla="*/ 12409095 h 275"/>
              <a:gd name="T70" fmla="*/ 6204447 w 274"/>
              <a:gd name="T71" fmla="*/ 12500299 h 275"/>
              <a:gd name="T72" fmla="*/ 7076958 w 274"/>
              <a:gd name="T73" fmla="*/ 12500299 h 275"/>
              <a:gd name="T74" fmla="*/ 7949470 w 274"/>
              <a:gd name="T75" fmla="*/ 12409095 h 275"/>
              <a:gd name="T76" fmla="*/ 8773544 w 274"/>
              <a:gd name="T77" fmla="*/ 12180978 h 275"/>
              <a:gd name="T78" fmla="*/ 9597619 w 274"/>
              <a:gd name="T79" fmla="*/ 11861657 h 275"/>
              <a:gd name="T80" fmla="*/ 10373037 w 274"/>
              <a:gd name="T81" fmla="*/ 11496627 h 275"/>
              <a:gd name="T82" fmla="*/ 11051583 w 274"/>
              <a:gd name="T83" fmla="*/ 10994898 h 275"/>
              <a:gd name="T84" fmla="*/ 11633256 w 274"/>
              <a:gd name="T85" fmla="*/ 10401751 h 275"/>
              <a:gd name="T86" fmla="*/ 12166494 w 274"/>
              <a:gd name="T87" fmla="*/ 9763109 h 275"/>
              <a:gd name="T88" fmla="*/ 12602859 w 274"/>
              <a:gd name="T89" fmla="*/ 9033049 h 275"/>
              <a:gd name="T90" fmla="*/ 12942132 w 274"/>
              <a:gd name="T91" fmla="*/ 8303203 h 275"/>
              <a:gd name="T92" fmla="*/ 13184533 w 274"/>
              <a:gd name="T93" fmla="*/ 7481940 h 275"/>
              <a:gd name="T94" fmla="*/ 13281405 w 274"/>
              <a:gd name="T95" fmla="*/ 6660888 h 27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74"/>
              <a:gd name="T145" fmla="*/ 0 h 275"/>
              <a:gd name="T146" fmla="*/ 274 w 274"/>
              <a:gd name="T147" fmla="*/ 275 h 27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74" h="275">
                <a:moveTo>
                  <a:pt x="274" y="138"/>
                </a:moveTo>
                <a:lnTo>
                  <a:pt x="274" y="129"/>
                </a:lnTo>
                <a:lnTo>
                  <a:pt x="273" y="120"/>
                </a:lnTo>
                <a:lnTo>
                  <a:pt x="272" y="111"/>
                </a:lnTo>
                <a:lnTo>
                  <a:pt x="270" y="102"/>
                </a:lnTo>
                <a:lnTo>
                  <a:pt x="267" y="93"/>
                </a:lnTo>
                <a:lnTo>
                  <a:pt x="264" y="85"/>
                </a:lnTo>
                <a:lnTo>
                  <a:pt x="260" y="77"/>
                </a:lnTo>
                <a:lnTo>
                  <a:pt x="256" y="69"/>
                </a:lnTo>
                <a:lnTo>
                  <a:pt x="251" y="61"/>
                </a:lnTo>
                <a:lnTo>
                  <a:pt x="246" y="54"/>
                </a:lnTo>
                <a:lnTo>
                  <a:pt x="240" y="47"/>
                </a:lnTo>
                <a:lnTo>
                  <a:pt x="234" y="41"/>
                </a:lnTo>
                <a:lnTo>
                  <a:pt x="228" y="34"/>
                </a:lnTo>
                <a:lnTo>
                  <a:pt x="221" y="29"/>
                </a:lnTo>
                <a:lnTo>
                  <a:pt x="214" y="24"/>
                </a:lnTo>
                <a:lnTo>
                  <a:pt x="206" y="19"/>
                </a:lnTo>
                <a:lnTo>
                  <a:pt x="198" y="15"/>
                </a:lnTo>
                <a:lnTo>
                  <a:pt x="190" y="11"/>
                </a:lnTo>
                <a:lnTo>
                  <a:pt x="181" y="8"/>
                </a:lnTo>
                <a:lnTo>
                  <a:pt x="173" y="5"/>
                </a:lnTo>
                <a:lnTo>
                  <a:pt x="164" y="3"/>
                </a:lnTo>
                <a:lnTo>
                  <a:pt x="155" y="2"/>
                </a:lnTo>
                <a:lnTo>
                  <a:pt x="146" y="1"/>
                </a:lnTo>
                <a:lnTo>
                  <a:pt x="137" y="0"/>
                </a:lnTo>
                <a:lnTo>
                  <a:pt x="128" y="1"/>
                </a:lnTo>
                <a:lnTo>
                  <a:pt x="119" y="2"/>
                </a:lnTo>
                <a:lnTo>
                  <a:pt x="111" y="3"/>
                </a:lnTo>
                <a:lnTo>
                  <a:pt x="102" y="5"/>
                </a:lnTo>
                <a:lnTo>
                  <a:pt x="93" y="8"/>
                </a:lnTo>
                <a:lnTo>
                  <a:pt x="85" y="11"/>
                </a:lnTo>
                <a:lnTo>
                  <a:pt x="77" y="15"/>
                </a:lnTo>
                <a:lnTo>
                  <a:pt x="69" y="19"/>
                </a:lnTo>
                <a:lnTo>
                  <a:pt x="61" y="24"/>
                </a:lnTo>
                <a:lnTo>
                  <a:pt x="54" y="29"/>
                </a:lnTo>
                <a:lnTo>
                  <a:pt x="47" y="34"/>
                </a:lnTo>
                <a:lnTo>
                  <a:pt x="40" y="41"/>
                </a:lnTo>
                <a:lnTo>
                  <a:pt x="34" y="47"/>
                </a:lnTo>
                <a:lnTo>
                  <a:pt x="29" y="54"/>
                </a:lnTo>
                <a:lnTo>
                  <a:pt x="23" y="61"/>
                </a:lnTo>
                <a:lnTo>
                  <a:pt x="19" y="69"/>
                </a:lnTo>
                <a:lnTo>
                  <a:pt x="14" y="77"/>
                </a:lnTo>
                <a:lnTo>
                  <a:pt x="11" y="85"/>
                </a:lnTo>
                <a:lnTo>
                  <a:pt x="8" y="93"/>
                </a:lnTo>
                <a:lnTo>
                  <a:pt x="5" y="102"/>
                </a:lnTo>
                <a:lnTo>
                  <a:pt x="3" y="111"/>
                </a:lnTo>
                <a:lnTo>
                  <a:pt x="1" y="120"/>
                </a:lnTo>
                <a:lnTo>
                  <a:pt x="1" y="129"/>
                </a:lnTo>
                <a:lnTo>
                  <a:pt x="0" y="138"/>
                </a:lnTo>
                <a:lnTo>
                  <a:pt x="1" y="146"/>
                </a:lnTo>
                <a:lnTo>
                  <a:pt x="1" y="155"/>
                </a:lnTo>
                <a:lnTo>
                  <a:pt x="3" y="164"/>
                </a:lnTo>
                <a:lnTo>
                  <a:pt x="5" y="173"/>
                </a:lnTo>
                <a:lnTo>
                  <a:pt x="8" y="182"/>
                </a:lnTo>
                <a:lnTo>
                  <a:pt x="11" y="190"/>
                </a:lnTo>
                <a:lnTo>
                  <a:pt x="14" y="198"/>
                </a:lnTo>
                <a:lnTo>
                  <a:pt x="19" y="206"/>
                </a:lnTo>
                <a:lnTo>
                  <a:pt x="23" y="214"/>
                </a:lnTo>
                <a:lnTo>
                  <a:pt x="29" y="221"/>
                </a:lnTo>
                <a:lnTo>
                  <a:pt x="34" y="228"/>
                </a:lnTo>
                <a:lnTo>
                  <a:pt x="40" y="234"/>
                </a:lnTo>
                <a:lnTo>
                  <a:pt x="47" y="241"/>
                </a:lnTo>
                <a:lnTo>
                  <a:pt x="54" y="246"/>
                </a:lnTo>
                <a:lnTo>
                  <a:pt x="61" y="252"/>
                </a:lnTo>
                <a:lnTo>
                  <a:pt x="69" y="256"/>
                </a:lnTo>
                <a:lnTo>
                  <a:pt x="77" y="260"/>
                </a:lnTo>
                <a:lnTo>
                  <a:pt x="85" y="264"/>
                </a:lnTo>
                <a:lnTo>
                  <a:pt x="93" y="267"/>
                </a:lnTo>
                <a:lnTo>
                  <a:pt x="102" y="270"/>
                </a:lnTo>
                <a:lnTo>
                  <a:pt x="111" y="272"/>
                </a:lnTo>
                <a:lnTo>
                  <a:pt x="119" y="273"/>
                </a:lnTo>
                <a:lnTo>
                  <a:pt x="128" y="274"/>
                </a:lnTo>
                <a:lnTo>
                  <a:pt x="137" y="275"/>
                </a:lnTo>
                <a:lnTo>
                  <a:pt x="146" y="274"/>
                </a:lnTo>
                <a:lnTo>
                  <a:pt x="155" y="273"/>
                </a:lnTo>
                <a:lnTo>
                  <a:pt x="164" y="272"/>
                </a:lnTo>
                <a:lnTo>
                  <a:pt x="173" y="270"/>
                </a:lnTo>
                <a:lnTo>
                  <a:pt x="181" y="267"/>
                </a:lnTo>
                <a:lnTo>
                  <a:pt x="190" y="264"/>
                </a:lnTo>
                <a:lnTo>
                  <a:pt x="198" y="260"/>
                </a:lnTo>
                <a:lnTo>
                  <a:pt x="206" y="256"/>
                </a:lnTo>
                <a:lnTo>
                  <a:pt x="214" y="252"/>
                </a:lnTo>
                <a:lnTo>
                  <a:pt x="221" y="246"/>
                </a:lnTo>
                <a:lnTo>
                  <a:pt x="228" y="241"/>
                </a:lnTo>
                <a:lnTo>
                  <a:pt x="234" y="234"/>
                </a:lnTo>
                <a:lnTo>
                  <a:pt x="240" y="228"/>
                </a:lnTo>
                <a:lnTo>
                  <a:pt x="246" y="221"/>
                </a:lnTo>
                <a:lnTo>
                  <a:pt x="251" y="214"/>
                </a:lnTo>
                <a:lnTo>
                  <a:pt x="256" y="206"/>
                </a:lnTo>
                <a:lnTo>
                  <a:pt x="260" y="198"/>
                </a:lnTo>
                <a:lnTo>
                  <a:pt x="264" y="190"/>
                </a:lnTo>
                <a:lnTo>
                  <a:pt x="267" y="182"/>
                </a:lnTo>
                <a:lnTo>
                  <a:pt x="270" y="173"/>
                </a:lnTo>
                <a:lnTo>
                  <a:pt x="272" y="164"/>
                </a:lnTo>
                <a:lnTo>
                  <a:pt x="273" y="155"/>
                </a:lnTo>
                <a:lnTo>
                  <a:pt x="274" y="146"/>
                </a:lnTo>
                <a:lnTo>
                  <a:pt x="274" y="13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5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090130" y="2006549"/>
            <a:ext cx="58737" cy="57150"/>
          </a:xfrm>
          <a:custGeom>
            <a:avLst/>
            <a:gdLst>
              <a:gd name="T0" fmla="*/ 12591367 w 274"/>
              <a:gd name="T1" fmla="*/ 6233071 h 261"/>
              <a:gd name="T2" fmla="*/ 11396477 w 274"/>
              <a:gd name="T3" fmla="*/ 2397234 h 261"/>
              <a:gd name="T4" fmla="*/ 8225752 w 274"/>
              <a:gd name="T5" fmla="*/ 0 h 261"/>
              <a:gd name="T6" fmla="*/ 4365617 w 274"/>
              <a:gd name="T7" fmla="*/ 0 h 261"/>
              <a:gd name="T8" fmla="*/ 1194891 w 274"/>
              <a:gd name="T9" fmla="*/ 2397234 h 261"/>
              <a:gd name="T10" fmla="*/ 0 w 274"/>
              <a:gd name="T11" fmla="*/ 6233071 h 261"/>
              <a:gd name="T12" fmla="*/ 1194891 w 274"/>
              <a:gd name="T13" fmla="*/ 10116644 h 261"/>
              <a:gd name="T14" fmla="*/ 4365617 w 274"/>
              <a:gd name="T15" fmla="*/ 12513877 h 261"/>
              <a:gd name="T16" fmla="*/ 8225752 w 274"/>
              <a:gd name="T17" fmla="*/ 12513877 h 261"/>
              <a:gd name="T18" fmla="*/ 11396477 w 274"/>
              <a:gd name="T19" fmla="*/ 10116644 h 261"/>
              <a:gd name="T20" fmla="*/ 12591367 w 274"/>
              <a:gd name="T21" fmla="*/ 6233071 h 26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74"/>
              <a:gd name="T34" fmla="*/ 0 h 261"/>
              <a:gd name="T35" fmla="*/ 274 w 274"/>
              <a:gd name="T36" fmla="*/ 261 h 26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74" h="261">
                <a:moveTo>
                  <a:pt x="274" y="130"/>
                </a:moveTo>
                <a:lnTo>
                  <a:pt x="248" y="50"/>
                </a:lnTo>
                <a:lnTo>
                  <a:pt x="179" y="0"/>
                </a:lnTo>
                <a:lnTo>
                  <a:pt x="95" y="0"/>
                </a:lnTo>
                <a:lnTo>
                  <a:pt x="26" y="50"/>
                </a:lnTo>
                <a:lnTo>
                  <a:pt x="0" y="130"/>
                </a:lnTo>
                <a:lnTo>
                  <a:pt x="26" y="211"/>
                </a:lnTo>
                <a:lnTo>
                  <a:pt x="95" y="261"/>
                </a:lnTo>
                <a:lnTo>
                  <a:pt x="179" y="261"/>
                </a:lnTo>
                <a:lnTo>
                  <a:pt x="248" y="211"/>
                </a:lnTo>
                <a:lnTo>
                  <a:pt x="274" y="13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5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32980" y="1736309"/>
            <a:ext cx="23336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b="0" dirty="0">
                <a:solidFill>
                  <a:srgbClr val="FF0000"/>
                </a:solidFill>
              </a:rPr>
              <a:t>C</a:t>
            </a:r>
            <a:endParaRPr lang="en-US" b="0" dirty="0">
              <a:latin typeface="Comic Sans MS" pitchFamily="66" charset="0"/>
            </a:endParaRPr>
          </a:p>
        </p:txBody>
      </p:sp>
      <p:sp>
        <p:nvSpPr>
          <p:cNvPr id="15" name="Line 5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886440" y="2056744"/>
            <a:ext cx="1205227" cy="791258"/>
          </a:xfrm>
          <a:prstGeom prst="line">
            <a:avLst/>
          </a:prstGeom>
          <a:noFill/>
          <a:ln w="9525">
            <a:solidFill>
              <a:srgbClr val="FF33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" name="Group 16"/>
          <p:cNvGrpSpPr/>
          <p:nvPr>
            <p:custDataLst>
              <p:tags r:id="rId8"/>
            </p:custDataLst>
          </p:nvPr>
        </p:nvGrpSpPr>
        <p:grpSpPr>
          <a:xfrm>
            <a:off x="1354887" y="4943599"/>
            <a:ext cx="2549525" cy="684212"/>
            <a:chOff x="4539151" y="3340711"/>
            <a:chExt cx="2549525" cy="684212"/>
          </a:xfrm>
        </p:grpSpPr>
        <p:sp>
          <p:nvSpPr>
            <p:cNvPr id="11" name="Rounded Rectangle 10"/>
            <p:cNvSpPr/>
            <p:nvPr>
              <p:custDataLst>
                <p:tags r:id="rId19"/>
              </p:custDataLst>
            </p:nvPr>
          </p:nvSpPr>
          <p:spPr>
            <a:xfrm>
              <a:off x="5543108" y="3368989"/>
              <a:ext cx="378069" cy="290146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>
              <p:custDataLst>
                <p:tags r:id="rId20"/>
              </p:custDataLst>
            </p:nvPr>
          </p:nvSpPr>
          <p:spPr>
            <a:xfrm>
              <a:off x="5537252" y="3711510"/>
              <a:ext cx="378069" cy="290146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>
              <p:custDataLst>
                <p:tags r:id="rId21"/>
              </p:custDataLst>
            </p:nvPr>
          </p:nvSpPr>
          <p:spPr>
            <a:xfrm>
              <a:off x="6481699" y="3368989"/>
              <a:ext cx="497253" cy="290146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>
              <p:custDataLst>
                <p:tags r:id="rId22"/>
              </p:custDataLst>
            </p:nvPr>
          </p:nvSpPr>
          <p:spPr>
            <a:xfrm>
              <a:off x="6429882" y="3711510"/>
              <a:ext cx="497253" cy="290146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5841" name="Object 1"/>
            <p:cNvGraphicFramePr>
              <a:graphicFrameLocks noChangeAspect="1"/>
            </p:cNvGraphicFramePr>
            <p:nvPr>
              <p:custDataLst>
                <p:tags r:id="rId23"/>
              </p:custDataLst>
            </p:nvPr>
          </p:nvGraphicFramePr>
          <p:xfrm>
            <a:off x="4539151" y="3340711"/>
            <a:ext cx="2549525" cy="684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1460160" imgH="393480" progId="Equation.DSMT4">
                    <p:embed/>
                  </p:oleObj>
                </mc:Choice>
                <mc:Fallback>
                  <p:oleObj name="Equation" r:id="rId25" imgW="1460160" imgH="393480" progId="Equation.DSMT4">
                    <p:embed/>
                    <p:pic>
                      <p:nvPicPr>
                        <p:cNvPr id="35841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9151" y="3340711"/>
                          <a:ext cx="2549525" cy="684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Rectangle 5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658205" y="2779661"/>
            <a:ext cx="4969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b="0" dirty="0">
                <a:solidFill>
                  <a:srgbClr val="000000"/>
                </a:solidFill>
                <a:latin typeface="+mn-lt"/>
              </a:rPr>
              <a:t>A</a:t>
            </a:r>
          </a:p>
          <a:p>
            <a:r>
              <a:rPr lang="en-US" sz="1700" b="0" dirty="0">
                <a:solidFill>
                  <a:srgbClr val="000000"/>
                </a:solidFill>
                <a:latin typeface="+mn-lt"/>
              </a:rPr>
              <a:t>(N,E)</a:t>
            </a:r>
            <a:endParaRPr lang="en-US" b="0" dirty="0">
              <a:latin typeface="+mn-lt"/>
            </a:endParaRPr>
          </a:p>
        </p:txBody>
      </p:sp>
      <p:grpSp>
        <p:nvGrpSpPr>
          <p:cNvPr id="19" name="Group 18"/>
          <p:cNvGrpSpPr/>
          <p:nvPr>
            <p:custDataLst>
              <p:tags r:id="rId10"/>
            </p:custDataLst>
          </p:nvPr>
        </p:nvGrpSpPr>
        <p:grpSpPr>
          <a:xfrm>
            <a:off x="4755759" y="4945789"/>
            <a:ext cx="2527300" cy="684213"/>
            <a:chOff x="4549570" y="3341109"/>
            <a:chExt cx="2527300" cy="684213"/>
          </a:xfrm>
        </p:grpSpPr>
        <p:sp>
          <p:nvSpPr>
            <p:cNvPr id="20" name="Rounded Rectangle 19"/>
            <p:cNvSpPr/>
            <p:nvPr>
              <p:custDataLst>
                <p:tags r:id="rId14"/>
              </p:custDataLst>
            </p:nvPr>
          </p:nvSpPr>
          <p:spPr>
            <a:xfrm>
              <a:off x="5543108" y="3368989"/>
              <a:ext cx="378069" cy="290146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>
              <p:custDataLst>
                <p:tags r:id="rId15"/>
              </p:custDataLst>
            </p:nvPr>
          </p:nvSpPr>
          <p:spPr>
            <a:xfrm>
              <a:off x="5537252" y="3711510"/>
              <a:ext cx="378069" cy="290146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>
              <p:custDataLst>
                <p:tags r:id="rId16"/>
              </p:custDataLst>
            </p:nvPr>
          </p:nvSpPr>
          <p:spPr>
            <a:xfrm>
              <a:off x="6481699" y="3368989"/>
              <a:ext cx="497253" cy="290146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>
              <p:custDataLst>
                <p:tags r:id="rId17"/>
              </p:custDataLst>
            </p:nvPr>
          </p:nvSpPr>
          <p:spPr>
            <a:xfrm>
              <a:off x="6429882" y="3711510"/>
              <a:ext cx="497253" cy="290146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>
              <p:custDataLst>
                <p:tags r:id="rId18"/>
              </p:custDataLst>
              <p:extLst>
                <p:ext uri="{D42A27DB-BD31-4B8C-83A1-F6EECF244321}">
                  <p14:modId xmlns:p14="http://schemas.microsoft.com/office/powerpoint/2010/main" val="3194276359"/>
                </p:ext>
              </p:extLst>
            </p:nvPr>
          </p:nvGraphicFramePr>
          <p:xfrm>
            <a:off x="4549570" y="3341109"/>
            <a:ext cx="2527300" cy="684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1447560" imgH="393480" progId="Equation.DSMT4">
                    <p:embed/>
                  </p:oleObj>
                </mc:Choice>
                <mc:Fallback>
                  <p:oleObj name="Equation" r:id="rId27" imgW="1447560" imgH="393480" progId="Equation.DSMT4">
                    <p:embed/>
                    <p:pic>
                      <p:nvPicPr>
                        <p:cNvPr id="25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9570" y="3341109"/>
                          <a:ext cx="2527300" cy="684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Rectangle 5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860192" y="2913011"/>
            <a:ext cx="4969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b="0" dirty="0">
                <a:solidFill>
                  <a:srgbClr val="000000"/>
                </a:solidFill>
                <a:latin typeface="+mn-lt"/>
              </a:rPr>
              <a:t>B</a:t>
            </a:r>
          </a:p>
          <a:p>
            <a:r>
              <a:rPr lang="en-US" sz="1700" b="0" dirty="0">
                <a:solidFill>
                  <a:srgbClr val="000000"/>
                </a:solidFill>
                <a:latin typeface="+mn-lt"/>
              </a:rPr>
              <a:t>(N,E)</a:t>
            </a:r>
            <a:endParaRPr lang="en-US" b="0" dirty="0">
              <a:latin typeface="+mn-lt"/>
            </a:endParaRPr>
          </a:p>
        </p:txBody>
      </p:sp>
      <p:sp>
        <p:nvSpPr>
          <p:cNvPr id="26" name="Line 6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 flipV="1">
            <a:off x="3121880" y="2033536"/>
            <a:ext cx="1636713" cy="990600"/>
          </a:xfrm>
          <a:prstGeom prst="line">
            <a:avLst/>
          </a:prstGeom>
          <a:noFill/>
          <a:ln w="9525">
            <a:solidFill>
              <a:srgbClr val="FF33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7" name="Freeform 54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4714142" y="2987624"/>
            <a:ext cx="58738" cy="58737"/>
          </a:xfrm>
          <a:custGeom>
            <a:avLst/>
            <a:gdLst>
              <a:gd name="T0" fmla="*/ 12591796 w 274"/>
              <a:gd name="T1" fmla="*/ 5882059 h 274"/>
              <a:gd name="T2" fmla="*/ 12499830 w 274"/>
              <a:gd name="T3" fmla="*/ 5055026 h 274"/>
              <a:gd name="T4" fmla="*/ 12270023 w 274"/>
              <a:gd name="T5" fmla="*/ 4273652 h 274"/>
              <a:gd name="T6" fmla="*/ 11948465 w 274"/>
              <a:gd name="T7" fmla="*/ 3538368 h 274"/>
              <a:gd name="T8" fmla="*/ 11534727 w 274"/>
              <a:gd name="T9" fmla="*/ 2803084 h 274"/>
              <a:gd name="T10" fmla="*/ 11029237 w 274"/>
              <a:gd name="T11" fmla="*/ 2159764 h 274"/>
              <a:gd name="T12" fmla="*/ 10431782 w 274"/>
              <a:gd name="T13" fmla="*/ 1562533 h 274"/>
              <a:gd name="T14" fmla="*/ 9788451 w 274"/>
              <a:gd name="T15" fmla="*/ 1056837 h 274"/>
              <a:gd name="T16" fmla="*/ 9099244 w 274"/>
              <a:gd name="T17" fmla="*/ 643320 h 274"/>
              <a:gd name="T18" fmla="*/ 8317858 w 274"/>
              <a:gd name="T19" fmla="*/ 321767 h 274"/>
              <a:gd name="T20" fmla="*/ 7536686 w 274"/>
              <a:gd name="T21" fmla="*/ 137839 h 274"/>
              <a:gd name="T22" fmla="*/ 6709422 w 274"/>
              <a:gd name="T23" fmla="*/ 0 h 274"/>
              <a:gd name="T24" fmla="*/ 5882374 w 274"/>
              <a:gd name="T25" fmla="*/ 0 h 274"/>
              <a:gd name="T26" fmla="*/ 5055112 w 274"/>
              <a:gd name="T27" fmla="*/ 137839 h 274"/>
              <a:gd name="T28" fmla="*/ 4273940 w 274"/>
              <a:gd name="T29" fmla="*/ 321767 h 274"/>
              <a:gd name="T30" fmla="*/ 3492552 w 274"/>
              <a:gd name="T31" fmla="*/ 643320 h 274"/>
              <a:gd name="T32" fmla="*/ 2803346 w 274"/>
              <a:gd name="T33" fmla="*/ 1056837 h 274"/>
              <a:gd name="T34" fmla="*/ 2159800 w 274"/>
              <a:gd name="T35" fmla="*/ 1562533 h 274"/>
              <a:gd name="T36" fmla="*/ 1562559 w 274"/>
              <a:gd name="T37" fmla="*/ 2159764 h 274"/>
              <a:gd name="T38" fmla="*/ 1057070 w 274"/>
              <a:gd name="T39" fmla="*/ 2803084 h 274"/>
              <a:gd name="T40" fmla="*/ 643331 w 274"/>
              <a:gd name="T41" fmla="*/ 3538368 h 274"/>
              <a:gd name="T42" fmla="*/ 321773 w 274"/>
              <a:gd name="T43" fmla="*/ 4273652 h 274"/>
              <a:gd name="T44" fmla="*/ 137841 w 274"/>
              <a:gd name="T45" fmla="*/ 5055026 h 274"/>
              <a:gd name="T46" fmla="*/ 0 w 274"/>
              <a:gd name="T47" fmla="*/ 5882059 h 274"/>
              <a:gd name="T48" fmla="*/ 0 w 274"/>
              <a:gd name="T49" fmla="*/ 6709308 h 274"/>
              <a:gd name="T50" fmla="*/ 137841 w 274"/>
              <a:gd name="T51" fmla="*/ 7536343 h 274"/>
              <a:gd name="T52" fmla="*/ 321773 w 274"/>
              <a:gd name="T53" fmla="*/ 8317716 h 274"/>
              <a:gd name="T54" fmla="*/ 643331 w 274"/>
              <a:gd name="T55" fmla="*/ 9098875 h 274"/>
              <a:gd name="T56" fmla="*/ 1057070 w 274"/>
              <a:gd name="T57" fmla="*/ 9788284 h 274"/>
              <a:gd name="T58" fmla="*/ 1562559 w 274"/>
              <a:gd name="T59" fmla="*/ 10477479 h 274"/>
              <a:gd name="T60" fmla="*/ 2159800 w 274"/>
              <a:gd name="T61" fmla="*/ 11028835 h 274"/>
              <a:gd name="T62" fmla="*/ 2803346 w 274"/>
              <a:gd name="T63" fmla="*/ 11534530 h 274"/>
              <a:gd name="T64" fmla="*/ 3492552 w 274"/>
              <a:gd name="T65" fmla="*/ 11948047 h 274"/>
              <a:gd name="T66" fmla="*/ 4273940 w 274"/>
              <a:gd name="T67" fmla="*/ 12269600 h 274"/>
              <a:gd name="T68" fmla="*/ 5055112 w 274"/>
              <a:gd name="T69" fmla="*/ 12499403 h 274"/>
              <a:gd name="T70" fmla="*/ 5882374 w 274"/>
              <a:gd name="T71" fmla="*/ 12591367 h 274"/>
              <a:gd name="T72" fmla="*/ 6709422 w 274"/>
              <a:gd name="T73" fmla="*/ 12591367 h 274"/>
              <a:gd name="T74" fmla="*/ 7536686 w 274"/>
              <a:gd name="T75" fmla="*/ 12499403 h 274"/>
              <a:gd name="T76" fmla="*/ 8317858 w 274"/>
              <a:gd name="T77" fmla="*/ 12269600 h 274"/>
              <a:gd name="T78" fmla="*/ 9099244 w 274"/>
              <a:gd name="T79" fmla="*/ 11948047 h 274"/>
              <a:gd name="T80" fmla="*/ 9788451 w 274"/>
              <a:gd name="T81" fmla="*/ 11534530 h 274"/>
              <a:gd name="T82" fmla="*/ 10431782 w 274"/>
              <a:gd name="T83" fmla="*/ 11028835 h 274"/>
              <a:gd name="T84" fmla="*/ 11029237 w 274"/>
              <a:gd name="T85" fmla="*/ 10477479 h 274"/>
              <a:gd name="T86" fmla="*/ 11534727 w 274"/>
              <a:gd name="T87" fmla="*/ 9788284 h 274"/>
              <a:gd name="T88" fmla="*/ 11948465 w 274"/>
              <a:gd name="T89" fmla="*/ 9098875 h 274"/>
              <a:gd name="T90" fmla="*/ 12270023 w 274"/>
              <a:gd name="T91" fmla="*/ 8317716 h 274"/>
              <a:gd name="T92" fmla="*/ 12499830 w 274"/>
              <a:gd name="T93" fmla="*/ 7536343 h 274"/>
              <a:gd name="T94" fmla="*/ 12591796 w 274"/>
              <a:gd name="T95" fmla="*/ 6709308 h 27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74"/>
              <a:gd name="T145" fmla="*/ 0 h 274"/>
              <a:gd name="T146" fmla="*/ 274 w 274"/>
              <a:gd name="T147" fmla="*/ 274 h 27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74" h="274">
                <a:moveTo>
                  <a:pt x="274" y="137"/>
                </a:moveTo>
                <a:lnTo>
                  <a:pt x="274" y="128"/>
                </a:lnTo>
                <a:lnTo>
                  <a:pt x="273" y="119"/>
                </a:lnTo>
                <a:lnTo>
                  <a:pt x="272" y="110"/>
                </a:lnTo>
                <a:lnTo>
                  <a:pt x="269" y="102"/>
                </a:lnTo>
                <a:lnTo>
                  <a:pt x="267" y="93"/>
                </a:lnTo>
                <a:lnTo>
                  <a:pt x="264" y="85"/>
                </a:lnTo>
                <a:lnTo>
                  <a:pt x="260" y="77"/>
                </a:lnTo>
                <a:lnTo>
                  <a:pt x="256" y="69"/>
                </a:lnTo>
                <a:lnTo>
                  <a:pt x="251" y="61"/>
                </a:lnTo>
                <a:lnTo>
                  <a:pt x="246" y="54"/>
                </a:lnTo>
                <a:lnTo>
                  <a:pt x="240" y="47"/>
                </a:lnTo>
                <a:lnTo>
                  <a:pt x="234" y="40"/>
                </a:lnTo>
                <a:lnTo>
                  <a:pt x="227" y="34"/>
                </a:lnTo>
                <a:lnTo>
                  <a:pt x="221" y="28"/>
                </a:lnTo>
                <a:lnTo>
                  <a:pt x="213" y="23"/>
                </a:lnTo>
                <a:lnTo>
                  <a:pt x="206" y="18"/>
                </a:lnTo>
                <a:lnTo>
                  <a:pt x="198" y="14"/>
                </a:lnTo>
                <a:lnTo>
                  <a:pt x="190" y="11"/>
                </a:lnTo>
                <a:lnTo>
                  <a:pt x="181" y="7"/>
                </a:lnTo>
                <a:lnTo>
                  <a:pt x="173" y="5"/>
                </a:lnTo>
                <a:lnTo>
                  <a:pt x="164" y="3"/>
                </a:lnTo>
                <a:lnTo>
                  <a:pt x="155" y="1"/>
                </a:lnTo>
                <a:lnTo>
                  <a:pt x="146" y="0"/>
                </a:lnTo>
                <a:lnTo>
                  <a:pt x="137" y="0"/>
                </a:lnTo>
                <a:lnTo>
                  <a:pt x="128" y="0"/>
                </a:lnTo>
                <a:lnTo>
                  <a:pt x="119" y="1"/>
                </a:lnTo>
                <a:lnTo>
                  <a:pt x="110" y="3"/>
                </a:lnTo>
                <a:lnTo>
                  <a:pt x="102" y="5"/>
                </a:lnTo>
                <a:lnTo>
                  <a:pt x="93" y="7"/>
                </a:lnTo>
                <a:lnTo>
                  <a:pt x="85" y="11"/>
                </a:lnTo>
                <a:lnTo>
                  <a:pt x="76" y="14"/>
                </a:lnTo>
                <a:lnTo>
                  <a:pt x="69" y="18"/>
                </a:lnTo>
                <a:lnTo>
                  <a:pt x="61" y="23"/>
                </a:lnTo>
                <a:lnTo>
                  <a:pt x="54" y="28"/>
                </a:lnTo>
                <a:lnTo>
                  <a:pt x="47" y="34"/>
                </a:lnTo>
                <a:lnTo>
                  <a:pt x="40" y="40"/>
                </a:lnTo>
                <a:lnTo>
                  <a:pt x="34" y="47"/>
                </a:lnTo>
                <a:lnTo>
                  <a:pt x="28" y="54"/>
                </a:lnTo>
                <a:lnTo>
                  <a:pt x="23" y="61"/>
                </a:lnTo>
                <a:lnTo>
                  <a:pt x="18" y="69"/>
                </a:lnTo>
                <a:lnTo>
                  <a:pt x="14" y="77"/>
                </a:lnTo>
                <a:lnTo>
                  <a:pt x="10" y="85"/>
                </a:lnTo>
                <a:lnTo>
                  <a:pt x="7" y="93"/>
                </a:lnTo>
                <a:lnTo>
                  <a:pt x="5" y="102"/>
                </a:lnTo>
                <a:lnTo>
                  <a:pt x="3" y="110"/>
                </a:lnTo>
                <a:lnTo>
                  <a:pt x="1" y="119"/>
                </a:lnTo>
                <a:lnTo>
                  <a:pt x="0" y="128"/>
                </a:lnTo>
                <a:lnTo>
                  <a:pt x="0" y="137"/>
                </a:lnTo>
                <a:lnTo>
                  <a:pt x="0" y="146"/>
                </a:lnTo>
                <a:lnTo>
                  <a:pt x="1" y="155"/>
                </a:lnTo>
                <a:lnTo>
                  <a:pt x="3" y="164"/>
                </a:lnTo>
                <a:lnTo>
                  <a:pt x="5" y="173"/>
                </a:lnTo>
                <a:lnTo>
                  <a:pt x="7" y="181"/>
                </a:lnTo>
                <a:lnTo>
                  <a:pt x="10" y="190"/>
                </a:lnTo>
                <a:lnTo>
                  <a:pt x="14" y="198"/>
                </a:lnTo>
                <a:lnTo>
                  <a:pt x="18" y="206"/>
                </a:lnTo>
                <a:lnTo>
                  <a:pt x="23" y="213"/>
                </a:lnTo>
                <a:lnTo>
                  <a:pt x="28" y="221"/>
                </a:lnTo>
                <a:lnTo>
                  <a:pt x="34" y="228"/>
                </a:lnTo>
                <a:lnTo>
                  <a:pt x="40" y="234"/>
                </a:lnTo>
                <a:lnTo>
                  <a:pt x="47" y="240"/>
                </a:lnTo>
                <a:lnTo>
                  <a:pt x="54" y="246"/>
                </a:lnTo>
                <a:lnTo>
                  <a:pt x="61" y="251"/>
                </a:lnTo>
                <a:lnTo>
                  <a:pt x="69" y="256"/>
                </a:lnTo>
                <a:lnTo>
                  <a:pt x="76" y="260"/>
                </a:lnTo>
                <a:lnTo>
                  <a:pt x="85" y="264"/>
                </a:lnTo>
                <a:lnTo>
                  <a:pt x="93" y="267"/>
                </a:lnTo>
                <a:lnTo>
                  <a:pt x="102" y="270"/>
                </a:lnTo>
                <a:lnTo>
                  <a:pt x="110" y="272"/>
                </a:lnTo>
                <a:lnTo>
                  <a:pt x="119" y="273"/>
                </a:lnTo>
                <a:lnTo>
                  <a:pt x="128" y="274"/>
                </a:lnTo>
                <a:lnTo>
                  <a:pt x="137" y="274"/>
                </a:lnTo>
                <a:lnTo>
                  <a:pt x="146" y="274"/>
                </a:lnTo>
                <a:lnTo>
                  <a:pt x="155" y="273"/>
                </a:lnTo>
                <a:lnTo>
                  <a:pt x="164" y="272"/>
                </a:lnTo>
                <a:lnTo>
                  <a:pt x="173" y="270"/>
                </a:lnTo>
                <a:lnTo>
                  <a:pt x="181" y="267"/>
                </a:lnTo>
                <a:lnTo>
                  <a:pt x="190" y="264"/>
                </a:lnTo>
                <a:lnTo>
                  <a:pt x="198" y="260"/>
                </a:lnTo>
                <a:lnTo>
                  <a:pt x="206" y="256"/>
                </a:lnTo>
                <a:lnTo>
                  <a:pt x="213" y="251"/>
                </a:lnTo>
                <a:lnTo>
                  <a:pt x="221" y="246"/>
                </a:lnTo>
                <a:lnTo>
                  <a:pt x="227" y="240"/>
                </a:lnTo>
                <a:lnTo>
                  <a:pt x="234" y="234"/>
                </a:lnTo>
                <a:lnTo>
                  <a:pt x="240" y="228"/>
                </a:lnTo>
                <a:lnTo>
                  <a:pt x="246" y="221"/>
                </a:lnTo>
                <a:lnTo>
                  <a:pt x="251" y="213"/>
                </a:lnTo>
                <a:lnTo>
                  <a:pt x="256" y="206"/>
                </a:lnTo>
                <a:lnTo>
                  <a:pt x="260" y="198"/>
                </a:lnTo>
                <a:lnTo>
                  <a:pt x="264" y="190"/>
                </a:lnTo>
                <a:lnTo>
                  <a:pt x="267" y="181"/>
                </a:lnTo>
                <a:lnTo>
                  <a:pt x="269" y="173"/>
                </a:lnTo>
                <a:lnTo>
                  <a:pt x="272" y="164"/>
                </a:lnTo>
                <a:lnTo>
                  <a:pt x="273" y="155"/>
                </a:lnTo>
                <a:lnTo>
                  <a:pt x="274" y="146"/>
                </a:lnTo>
                <a:lnTo>
                  <a:pt x="274" y="137"/>
                </a:lnTo>
              </a:path>
            </a:pathLst>
          </a:custGeom>
          <a:solidFill>
            <a:schemeClr val="tx1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1908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57800" y="2743200"/>
            <a:ext cx="3886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dirty="0"/>
              <a:t>Inverse from A to B</a:t>
            </a:r>
          </a:p>
          <a:p>
            <a:pPr eaLnBrk="1" hangingPunct="1"/>
            <a:r>
              <a:rPr lang="en-US" b="0" dirty="0"/>
              <a:t>Compute Ang A from </a:t>
            </a:r>
            <a:r>
              <a:rPr lang="en-US" b="0" dirty="0" err="1"/>
              <a:t>Dir</a:t>
            </a:r>
            <a:r>
              <a:rPr lang="en-US" b="0" baseline="-25000" dirty="0" err="1"/>
              <a:t>AC</a:t>
            </a:r>
            <a:r>
              <a:rPr lang="en-US" b="0" dirty="0"/>
              <a:t> &amp; </a:t>
            </a:r>
            <a:r>
              <a:rPr lang="en-US" b="0" dirty="0" err="1"/>
              <a:t>Dir</a:t>
            </a:r>
            <a:r>
              <a:rPr lang="en-US" b="0" baseline="-25000" dirty="0" err="1"/>
              <a:t>AB</a:t>
            </a:r>
            <a:endParaRPr lang="en-US" b="0" baseline="-25000" dirty="0"/>
          </a:p>
          <a:p>
            <a:pPr eaLnBrk="1" hangingPunct="1"/>
            <a:r>
              <a:rPr lang="en-US" b="0" dirty="0"/>
              <a:t>Compute Ang B from </a:t>
            </a:r>
            <a:r>
              <a:rPr lang="en-US" b="0" dirty="0" err="1"/>
              <a:t>Dir</a:t>
            </a:r>
            <a:r>
              <a:rPr lang="en-US" b="0" baseline="-25000" dirty="0" err="1"/>
              <a:t>AC</a:t>
            </a:r>
            <a:r>
              <a:rPr lang="en-US" b="0" dirty="0"/>
              <a:t> &amp; </a:t>
            </a:r>
            <a:r>
              <a:rPr lang="en-US" b="0" dirty="0" err="1"/>
              <a:t>Dir</a:t>
            </a:r>
            <a:r>
              <a:rPr lang="en-US" b="0" baseline="-25000" dirty="0" err="1"/>
              <a:t>BA</a:t>
            </a:r>
            <a:endParaRPr lang="en-US" b="0" dirty="0"/>
          </a:p>
          <a:p>
            <a:pPr eaLnBrk="1" hangingPunct="1"/>
            <a:r>
              <a:rPr lang="en-US" b="0" dirty="0"/>
              <a:t>Compute Angle C from Angles A &amp; B</a:t>
            </a:r>
          </a:p>
          <a:p>
            <a:pPr eaLnBrk="1" hangingPunct="1"/>
            <a:r>
              <a:rPr lang="en-US" b="0" dirty="0"/>
              <a:t>Law of sines to compute </a:t>
            </a:r>
            <a:r>
              <a:rPr lang="en-US" b="0" dirty="0" err="1"/>
              <a:t>d</a:t>
            </a:r>
            <a:r>
              <a:rPr lang="en-US" b="0" baseline="-25000" dirty="0" err="1"/>
              <a:t>AC</a:t>
            </a:r>
            <a:endParaRPr lang="en-US" b="0" baseline="-25000" dirty="0"/>
          </a:p>
          <a:p>
            <a:pPr eaLnBrk="1" hangingPunct="1"/>
            <a:r>
              <a:rPr lang="en-US" b="0" dirty="0"/>
              <a:t>Forward comp from A to get C</a:t>
            </a:r>
          </a:p>
        </p:txBody>
      </p:sp>
      <p:sp>
        <p:nvSpPr>
          <p:cNvPr id="38915" name="Rectangle 5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613" y="912813"/>
            <a:ext cx="757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2. Intersection Types</a:t>
            </a:r>
          </a:p>
        </p:txBody>
      </p:sp>
      <p:sp>
        <p:nvSpPr>
          <p:cNvPr id="38916" name="Rectangle 5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6425" y="1209675"/>
            <a:ext cx="3583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 dirty="0"/>
              <a:t>c. Direction-Direction Intersection</a:t>
            </a:r>
          </a:p>
        </p:txBody>
      </p:sp>
      <p:sp>
        <p:nvSpPr>
          <p:cNvPr id="38930" name="Rectangle 1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46163" y="1571625"/>
            <a:ext cx="19364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 dirty="0"/>
              <a:t>Direction at A to C.</a:t>
            </a:r>
            <a:endParaRPr lang="en-US" b="0" baseline="-25000" dirty="0"/>
          </a:p>
          <a:p>
            <a:r>
              <a:rPr lang="en-US" b="0" dirty="0"/>
              <a:t>Direction at B to C.</a:t>
            </a:r>
            <a:endParaRPr lang="en-US" b="0" baseline="-25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EA07E7-AABA-4E7A-9B03-FC67586D7C8B}"/>
              </a:ext>
            </a:extLst>
          </p:cNvPr>
          <p:cNvGrpSpPr/>
          <p:nvPr/>
        </p:nvGrpSpPr>
        <p:grpSpPr>
          <a:xfrm>
            <a:off x="1005840" y="1828800"/>
            <a:ext cx="3948801" cy="4332702"/>
            <a:chOff x="2203521" y="1590261"/>
            <a:chExt cx="3948801" cy="4332702"/>
          </a:xfrm>
        </p:grpSpPr>
        <p:sp>
          <p:nvSpPr>
            <p:cNvPr id="23" name="Line 11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2800350" y="4291013"/>
              <a:ext cx="2503488" cy="1317625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lgDashDotDot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17" name="Line 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2800350" y="2282825"/>
              <a:ext cx="2890838" cy="2008188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18" name="Rectangle 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01913" y="4308475"/>
              <a:ext cx="2349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A</a:t>
              </a:r>
              <a:endParaRPr lang="en-US"/>
            </a:p>
          </p:txBody>
        </p:sp>
        <p:sp>
          <p:nvSpPr>
            <p:cNvPr id="38919" name="Rectangle 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678363" y="5468938"/>
              <a:ext cx="1666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C</a:t>
              </a:r>
              <a:endParaRPr lang="en-US"/>
            </a:p>
          </p:txBody>
        </p:sp>
        <p:sp>
          <p:nvSpPr>
            <p:cNvPr id="38921" name="Rectangle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761038" y="2112963"/>
              <a:ext cx="2349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B</a:t>
              </a:r>
              <a:endParaRPr lang="en-US"/>
            </a:p>
          </p:txBody>
        </p:sp>
        <p:sp>
          <p:nvSpPr>
            <p:cNvPr id="38931" name="Freeform 4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4295775" y="4864100"/>
              <a:ext cx="433388" cy="192088"/>
            </a:xfrm>
            <a:custGeom>
              <a:avLst/>
              <a:gdLst>
                <a:gd name="T0" fmla="*/ 0 w 273"/>
                <a:gd name="T1" fmla="*/ 304940516 h 121"/>
                <a:gd name="T2" fmla="*/ 103327298 w 273"/>
                <a:gd name="T3" fmla="*/ 161290429 h 121"/>
                <a:gd name="T4" fmla="*/ 284778750 w 273"/>
                <a:gd name="T5" fmla="*/ 40322607 h 121"/>
                <a:gd name="T6" fmla="*/ 498991489 w 273"/>
                <a:gd name="T7" fmla="*/ 2520957 h 121"/>
                <a:gd name="T8" fmla="*/ 688004135 w 273"/>
                <a:gd name="T9" fmla="*/ 27722590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3"/>
                <a:gd name="T16" fmla="*/ 0 h 121"/>
                <a:gd name="T17" fmla="*/ 273 w 273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3" h="121">
                  <a:moveTo>
                    <a:pt x="0" y="121"/>
                  </a:moveTo>
                  <a:cubicBezTo>
                    <a:pt x="11" y="101"/>
                    <a:pt x="22" y="81"/>
                    <a:pt x="41" y="64"/>
                  </a:cubicBezTo>
                  <a:cubicBezTo>
                    <a:pt x="60" y="47"/>
                    <a:pt x="87" y="26"/>
                    <a:pt x="113" y="16"/>
                  </a:cubicBezTo>
                  <a:cubicBezTo>
                    <a:pt x="139" y="6"/>
                    <a:pt x="171" y="2"/>
                    <a:pt x="198" y="1"/>
                  </a:cubicBezTo>
                  <a:cubicBezTo>
                    <a:pt x="225" y="0"/>
                    <a:pt x="249" y="5"/>
                    <a:pt x="273" y="11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 type="arrow" w="lg" len="med"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2" name="Rectangle 2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205163" y="2930525"/>
              <a:ext cx="96202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/>
                <a:t>Dir</a:t>
              </a:r>
              <a:r>
                <a:rPr lang="en-US" b="0" baseline="-25000"/>
                <a:t>AB</a:t>
              </a:r>
              <a:r>
                <a:rPr lang="en-US" b="0"/>
                <a:t>, d</a:t>
              </a:r>
              <a:r>
                <a:rPr lang="en-US" b="0" baseline="-25000"/>
                <a:t>AB</a:t>
              </a:r>
              <a:endParaRPr lang="en-US" baseline="-25000"/>
            </a:p>
          </p:txBody>
        </p:sp>
        <p:sp>
          <p:nvSpPr>
            <p:cNvPr id="38933" name="Rectangle 2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833688" y="4911725"/>
              <a:ext cx="97790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/>
                <a:t>Dir</a:t>
              </a:r>
              <a:r>
                <a:rPr lang="en-US" b="0" baseline="-25000"/>
                <a:t>AC</a:t>
              </a:r>
              <a:r>
                <a:rPr lang="en-US" b="0"/>
                <a:t>, d</a:t>
              </a:r>
              <a:r>
                <a:rPr lang="en-US" b="0" baseline="-25000"/>
                <a:t>AC</a:t>
              </a:r>
              <a:endParaRPr lang="en-US" baseline="-25000"/>
            </a:p>
          </p:txBody>
        </p:sp>
        <p:sp>
          <p:nvSpPr>
            <p:cNvPr id="38934" name="Line 1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800350" y="4291013"/>
              <a:ext cx="1808163" cy="9509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4359275" y="2282825"/>
              <a:ext cx="1331913" cy="3640138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lgDashDotDot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0C92C0E-8AE7-4070-B9F0-0849A0A15A36}"/>
                </a:ext>
              </a:extLst>
            </p:cNvPr>
            <p:cNvGrpSpPr/>
            <p:nvPr/>
          </p:nvGrpSpPr>
          <p:grpSpPr>
            <a:xfrm>
              <a:off x="5237922" y="1590261"/>
              <a:ext cx="914400" cy="1302026"/>
              <a:chOff x="5237922" y="1590261"/>
              <a:chExt cx="914400" cy="1302026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94F067E5-5AD2-478E-9631-8F263B2BD82B}"/>
                  </a:ext>
                </a:extLst>
              </p:cNvPr>
              <p:cNvCxnSpPr/>
              <p:nvPr/>
            </p:nvCxnSpPr>
            <p:spPr>
              <a:xfrm flipV="1">
                <a:off x="5685183" y="1590261"/>
                <a:ext cx="0" cy="13020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Arc 25">
                <a:extLst>
                  <a:ext uri="{FF2B5EF4-FFF2-40B4-BE49-F238E27FC236}">
                    <a16:creationId xmlns:a16="http://schemas.microsoft.com/office/drawing/2014/main" id="{A7972E8D-352A-4AFC-842F-88EFEDCEC7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37922" y="1898374"/>
                <a:ext cx="914400" cy="914400"/>
              </a:xfrm>
              <a:prstGeom prst="arc">
                <a:avLst>
                  <a:gd name="adj1" fmla="val 16200000"/>
                  <a:gd name="adj2" fmla="val 6608805"/>
                </a:avLst>
              </a:prstGeom>
              <a:ln>
                <a:solidFill>
                  <a:srgbClr val="C00000"/>
                </a:solidFill>
                <a:headEnd type="none" w="med" len="med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3D153BF-7836-4D1A-8C1E-39EDAC53EE96}"/>
                </a:ext>
              </a:extLst>
            </p:cNvPr>
            <p:cNvGrpSpPr/>
            <p:nvPr/>
          </p:nvGrpSpPr>
          <p:grpSpPr>
            <a:xfrm>
              <a:off x="2203521" y="3521765"/>
              <a:ext cx="572810" cy="1302026"/>
              <a:chOff x="5112373" y="1590261"/>
              <a:chExt cx="572810" cy="1302026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B700BD0E-918F-49B8-874A-19DDB07BCCB2}"/>
                  </a:ext>
                </a:extLst>
              </p:cNvPr>
              <p:cNvCxnSpPr/>
              <p:nvPr/>
            </p:nvCxnSpPr>
            <p:spPr>
              <a:xfrm flipV="1">
                <a:off x="5685183" y="1590261"/>
                <a:ext cx="0" cy="13020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114">
                <a:extLst>
                  <a:ext uri="{FF2B5EF4-FFF2-40B4-BE49-F238E27FC236}">
                    <a16:creationId xmlns:a16="http://schemas.microsoft.com/office/drawing/2014/main" id="{9BD9378E-7F19-4AB6-90C8-AC5442C281DB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112373" y="1706977"/>
                <a:ext cx="50815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0" dirty="0" err="1">
                    <a:solidFill>
                      <a:srgbClr val="C00000"/>
                    </a:solidFill>
                  </a:rPr>
                  <a:t>Dir</a:t>
                </a:r>
                <a:r>
                  <a:rPr lang="en-US" b="0" baseline="-25000" dirty="0" err="1">
                    <a:solidFill>
                      <a:srgbClr val="C00000"/>
                    </a:solidFill>
                  </a:rPr>
                  <a:t>AC</a:t>
                </a:r>
                <a:endParaRPr lang="en-US" baseline="-25000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32" name="Rectangle 114">
            <a:extLst>
              <a:ext uri="{FF2B5EF4-FFF2-40B4-BE49-F238E27FC236}">
                <a16:creationId xmlns:a16="http://schemas.microsoft.com/office/drawing/2014/main" id="{9BCAA817-5DC5-49C3-BF15-FDAC059E8C42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26736" y="1885882"/>
            <a:ext cx="5081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 dirty="0" err="1">
                <a:solidFill>
                  <a:srgbClr val="C00000"/>
                </a:solidFill>
              </a:rPr>
              <a:t>Dir</a:t>
            </a:r>
            <a:r>
              <a:rPr lang="en-US" b="0" baseline="-25000" dirty="0" err="1">
                <a:solidFill>
                  <a:srgbClr val="C00000"/>
                </a:solidFill>
              </a:rPr>
              <a:t>BC</a:t>
            </a:r>
            <a:endParaRPr lang="en-US" baseline="-25000" dirty="0">
              <a:solidFill>
                <a:srgbClr val="C00000"/>
              </a:solidFill>
            </a:endParaRP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FC0B5AF8-1802-4CB4-A099-228541B48E14}"/>
              </a:ext>
            </a:extLst>
          </p:cNvPr>
          <p:cNvSpPr>
            <a:spLocks noChangeAspect="1"/>
          </p:cNvSpPr>
          <p:nvPr/>
        </p:nvSpPr>
        <p:spPr>
          <a:xfrm>
            <a:off x="1128425" y="4068417"/>
            <a:ext cx="914400" cy="914400"/>
          </a:xfrm>
          <a:prstGeom prst="arc">
            <a:avLst>
              <a:gd name="adj1" fmla="val 16200000"/>
              <a:gd name="adj2" fmla="val 1849775"/>
            </a:avLst>
          </a:prstGeom>
          <a:ln w="22225">
            <a:solidFill>
              <a:srgbClr val="C00000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895191" y="150607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Known: (N</a:t>
            </a:r>
            <a:r>
              <a:rPr lang="en-US" b="0" baseline="-25000" dirty="0"/>
              <a:t>A</a:t>
            </a:r>
            <a:r>
              <a:rPr lang="en-US" b="0" dirty="0"/>
              <a:t>,E</a:t>
            </a:r>
            <a:r>
              <a:rPr lang="en-US" b="0" baseline="-25000" dirty="0"/>
              <a:t>A</a:t>
            </a:r>
            <a:r>
              <a:rPr lang="en-US" b="0" dirty="0"/>
              <a:t>) (N</a:t>
            </a:r>
            <a:r>
              <a:rPr lang="en-US" b="0" baseline="-25000" dirty="0"/>
              <a:t>B</a:t>
            </a:r>
            <a:r>
              <a:rPr lang="en-US" b="0" dirty="0"/>
              <a:t>,E</a:t>
            </a:r>
            <a:r>
              <a:rPr lang="en-US" b="0" baseline="-25000" dirty="0"/>
              <a:t>B</a:t>
            </a:r>
            <a:r>
              <a:rPr lang="en-US" b="0" dirty="0"/>
              <a:t>)</a:t>
            </a: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5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757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2. Intersection Types</a:t>
            </a:r>
          </a:p>
        </p:txBody>
      </p:sp>
      <p:sp>
        <p:nvSpPr>
          <p:cNvPr id="39941" name="Rectangle 5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6425" y="1209675"/>
            <a:ext cx="3583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 dirty="0"/>
              <a:t>c. Direction-Direction Intersection</a:t>
            </a:r>
          </a:p>
        </p:txBody>
      </p:sp>
      <p:sp>
        <p:nvSpPr>
          <p:cNvPr id="39955" name="Rectangle 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46163" y="1571625"/>
            <a:ext cx="19364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 dirty="0"/>
              <a:t>Direction at A to C.</a:t>
            </a:r>
            <a:endParaRPr lang="en-US" b="0" baseline="-25000" dirty="0"/>
          </a:p>
          <a:p>
            <a:r>
              <a:rPr lang="en-US" b="0" dirty="0"/>
              <a:t>Direction at B to C.</a:t>
            </a:r>
            <a:endParaRPr lang="en-US" b="0" baseline="-25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2B8264F-79C2-4732-AB8C-9BDD11834914}"/>
              </a:ext>
            </a:extLst>
          </p:cNvPr>
          <p:cNvGrpSpPr/>
          <p:nvPr/>
        </p:nvGrpSpPr>
        <p:grpSpPr>
          <a:xfrm>
            <a:off x="1005840" y="1828800"/>
            <a:ext cx="3948801" cy="4332702"/>
            <a:chOff x="2203521" y="1590261"/>
            <a:chExt cx="3948801" cy="4332702"/>
          </a:xfrm>
        </p:grpSpPr>
        <p:sp>
          <p:nvSpPr>
            <p:cNvPr id="24" name="Line 11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2800350" y="4291013"/>
              <a:ext cx="2503488" cy="1317625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lgDashDotDot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942" name="Line 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2800350" y="2282825"/>
              <a:ext cx="2890838" cy="2008188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3" name="Rectangle 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01913" y="4308475"/>
              <a:ext cx="2349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A</a:t>
              </a:r>
              <a:endParaRPr lang="en-US"/>
            </a:p>
          </p:txBody>
        </p:sp>
        <p:sp>
          <p:nvSpPr>
            <p:cNvPr id="39944" name="Rectangle 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678363" y="5468938"/>
              <a:ext cx="1666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C</a:t>
              </a:r>
              <a:endParaRPr lang="en-US" b="0"/>
            </a:p>
          </p:txBody>
        </p:sp>
        <p:sp>
          <p:nvSpPr>
            <p:cNvPr id="39946" name="Rectangle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761038" y="2112963"/>
              <a:ext cx="2349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B</a:t>
              </a:r>
              <a:endParaRPr lang="en-US"/>
            </a:p>
          </p:txBody>
        </p:sp>
        <p:sp>
          <p:nvSpPr>
            <p:cNvPr id="39956" name="Freeform 4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4295775" y="4864100"/>
              <a:ext cx="433388" cy="192088"/>
            </a:xfrm>
            <a:custGeom>
              <a:avLst/>
              <a:gdLst>
                <a:gd name="T0" fmla="*/ 0 w 273"/>
                <a:gd name="T1" fmla="*/ 304940516 h 121"/>
                <a:gd name="T2" fmla="*/ 103327298 w 273"/>
                <a:gd name="T3" fmla="*/ 161290429 h 121"/>
                <a:gd name="T4" fmla="*/ 284778750 w 273"/>
                <a:gd name="T5" fmla="*/ 40322607 h 121"/>
                <a:gd name="T6" fmla="*/ 498991489 w 273"/>
                <a:gd name="T7" fmla="*/ 2520957 h 121"/>
                <a:gd name="T8" fmla="*/ 688004135 w 273"/>
                <a:gd name="T9" fmla="*/ 27722590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3"/>
                <a:gd name="T16" fmla="*/ 0 h 121"/>
                <a:gd name="T17" fmla="*/ 273 w 273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3" h="121">
                  <a:moveTo>
                    <a:pt x="0" y="121"/>
                  </a:moveTo>
                  <a:cubicBezTo>
                    <a:pt x="11" y="101"/>
                    <a:pt x="22" y="81"/>
                    <a:pt x="41" y="64"/>
                  </a:cubicBezTo>
                  <a:cubicBezTo>
                    <a:pt x="60" y="47"/>
                    <a:pt x="87" y="26"/>
                    <a:pt x="113" y="16"/>
                  </a:cubicBezTo>
                  <a:cubicBezTo>
                    <a:pt x="139" y="6"/>
                    <a:pt x="171" y="2"/>
                    <a:pt x="198" y="1"/>
                  </a:cubicBezTo>
                  <a:cubicBezTo>
                    <a:pt x="225" y="0"/>
                    <a:pt x="249" y="5"/>
                    <a:pt x="273" y="11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 type="arrow" w="lg" len="med"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7" name="Rectangle 2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205163" y="2930525"/>
              <a:ext cx="96202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/>
                <a:t>Dir</a:t>
              </a:r>
              <a:r>
                <a:rPr lang="en-US" b="0" baseline="-25000"/>
                <a:t>AB</a:t>
              </a:r>
              <a:r>
                <a:rPr lang="en-US" b="0"/>
                <a:t>, d</a:t>
              </a:r>
              <a:r>
                <a:rPr lang="en-US" b="0" baseline="-25000"/>
                <a:t>AB</a:t>
              </a:r>
              <a:endParaRPr lang="en-US" baseline="-25000"/>
            </a:p>
          </p:txBody>
        </p:sp>
        <p:sp>
          <p:nvSpPr>
            <p:cNvPr id="39958" name="Rectangle 2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833688" y="4911725"/>
              <a:ext cx="97790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/>
                <a:t>Dir</a:t>
              </a:r>
              <a:r>
                <a:rPr lang="en-US" b="0" baseline="-25000"/>
                <a:t>AC</a:t>
              </a:r>
              <a:r>
                <a:rPr lang="en-US" b="0"/>
                <a:t>, d</a:t>
              </a:r>
              <a:r>
                <a:rPr lang="en-US" b="0" baseline="-25000"/>
                <a:t>AC</a:t>
              </a:r>
              <a:endParaRPr lang="en-US" baseline="-25000"/>
            </a:p>
          </p:txBody>
        </p:sp>
        <p:sp>
          <p:nvSpPr>
            <p:cNvPr id="39959" name="Line 1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800350" y="4291013"/>
              <a:ext cx="1808163" cy="9509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4359275" y="2282825"/>
              <a:ext cx="1331913" cy="3640138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lgDashDotDot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1B417F2-2381-4E8C-95A0-4A7E0A6802F9}"/>
                </a:ext>
              </a:extLst>
            </p:cNvPr>
            <p:cNvGrpSpPr/>
            <p:nvPr/>
          </p:nvGrpSpPr>
          <p:grpSpPr>
            <a:xfrm>
              <a:off x="5237922" y="1590261"/>
              <a:ext cx="914400" cy="1302026"/>
              <a:chOff x="5237922" y="1590261"/>
              <a:chExt cx="914400" cy="1302026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DF5466A6-FA5F-441B-B5D7-4C53049471A6}"/>
                  </a:ext>
                </a:extLst>
              </p:cNvPr>
              <p:cNvCxnSpPr/>
              <p:nvPr/>
            </p:nvCxnSpPr>
            <p:spPr>
              <a:xfrm flipV="1">
                <a:off x="5685183" y="1590261"/>
                <a:ext cx="0" cy="13020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Arc 26">
                <a:extLst>
                  <a:ext uri="{FF2B5EF4-FFF2-40B4-BE49-F238E27FC236}">
                    <a16:creationId xmlns:a16="http://schemas.microsoft.com/office/drawing/2014/main" id="{A3CC5760-5206-4DF6-991F-43D9C3A1C7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37922" y="1898374"/>
                <a:ext cx="914400" cy="914400"/>
              </a:xfrm>
              <a:prstGeom prst="arc">
                <a:avLst>
                  <a:gd name="adj1" fmla="val 16200000"/>
                  <a:gd name="adj2" fmla="val 6608805"/>
                </a:avLst>
              </a:prstGeom>
              <a:ln>
                <a:solidFill>
                  <a:srgbClr val="C00000"/>
                </a:solidFill>
                <a:headEnd type="none" w="med" len="med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0087AED-D2FB-4E62-B2E2-8DF49430A537}"/>
                </a:ext>
              </a:extLst>
            </p:cNvPr>
            <p:cNvGrpSpPr/>
            <p:nvPr/>
          </p:nvGrpSpPr>
          <p:grpSpPr>
            <a:xfrm>
              <a:off x="2203521" y="3521765"/>
              <a:ext cx="572810" cy="1302026"/>
              <a:chOff x="5112373" y="1590261"/>
              <a:chExt cx="572810" cy="1302026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9B63E935-7A83-4AE2-848A-90CB9A08B6D1}"/>
                  </a:ext>
                </a:extLst>
              </p:cNvPr>
              <p:cNvCxnSpPr/>
              <p:nvPr/>
            </p:nvCxnSpPr>
            <p:spPr>
              <a:xfrm flipV="1">
                <a:off x="5685183" y="1590261"/>
                <a:ext cx="0" cy="13020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114">
                <a:extLst>
                  <a:ext uri="{FF2B5EF4-FFF2-40B4-BE49-F238E27FC236}">
                    <a16:creationId xmlns:a16="http://schemas.microsoft.com/office/drawing/2014/main" id="{03A6D9D2-F3AB-4C2E-B0F4-3F00312FACAB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112373" y="1706977"/>
                <a:ext cx="50815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0" dirty="0" err="1">
                    <a:solidFill>
                      <a:srgbClr val="C00000"/>
                    </a:solidFill>
                  </a:rPr>
                  <a:t>Dir</a:t>
                </a:r>
                <a:r>
                  <a:rPr lang="en-US" b="0" baseline="-25000" dirty="0" err="1">
                    <a:solidFill>
                      <a:srgbClr val="C00000"/>
                    </a:solidFill>
                  </a:rPr>
                  <a:t>AC</a:t>
                </a:r>
                <a:endParaRPr lang="en-US" baseline="-25000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33" name="Rectangle 114">
            <a:extLst>
              <a:ext uri="{FF2B5EF4-FFF2-40B4-BE49-F238E27FC236}">
                <a16:creationId xmlns:a16="http://schemas.microsoft.com/office/drawing/2014/main" id="{8573F6F1-E11A-43FF-849E-61F0ABC2740E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26736" y="1885882"/>
            <a:ext cx="5081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 dirty="0" err="1">
                <a:solidFill>
                  <a:srgbClr val="C00000"/>
                </a:solidFill>
              </a:rPr>
              <a:t>Dir</a:t>
            </a:r>
            <a:r>
              <a:rPr lang="en-US" b="0" baseline="-25000" dirty="0" err="1">
                <a:solidFill>
                  <a:srgbClr val="C00000"/>
                </a:solidFill>
              </a:rPr>
              <a:t>BC</a:t>
            </a:r>
            <a:endParaRPr lang="en-US" baseline="-25000" dirty="0">
              <a:solidFill>
                <a:srgbClr val="C00000"/>
              </a:solidFill>
            </a:endParaRPr>
          </a:p>
        </p:txBody>
      </p:sp>
      <p:sp>
        <p:nvSpPr>
          <p:cNvPr id="34" name="Text Box 8">
            <a:extLst>
              <a:ext uri="{FF2B5EF4-FFF2-40B4-BE49-F238E27FC236}">
                <a16:creationId xmlns:a16="http://schemas.microsoft.com/office/drawing/2014/main" id="{AF329DED-CC4F-4745-AB6F-1CE7F5BD2FA9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57800" y="2743200"/>
            <a:ext cx="3886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dirty="0"/>
              <a:t>Inverse from A to B</a:t>
            </a:r>
          </a:p>
          <a:p>
            <a:pPr eaLnBrk="1" hangingPunct="1"/>
            <a:r>
              <a:rPr lang="en-US" b="0" dirty="0"/>
              <a:t>Compute Ang A from </a:t>
            </a:r>
            <a:r>
              <a:rPr lang="en-US" b="0" dirty="0" err="1"/>
              <a:t>Dir</a:t>
            </a:r>
            <a:r>
              <a:rPr lang="en-US" b="0" baseline="-25000" dirty="0" err="1"/>
              <a:t>AC</a:t>
            </a:r>
            <a:r>
              <a:rPr lang="en-US" b="0" dirty="0"/>
              <a:t> &amp; </a:t>
            </a:r>
            <a:r>
              <a:rPr lang="en-US" b="0" dirty="0" err="1"/>
              <a:t>Dir</a:t>
            </a:r>
            <a:r>
              <a:rPr lang="en-US" b="0" baseline="-25000" dirty="0" err="1"/>
              <a:t>AB</a:t>
            </a:r>
            <a:endParaRPr lang="en-US" b="0" baseline="-25000" dirty="0"/>
          </a:p>
          <a:p>
            <a:pPr eaLnBrk="1" hangingPunct="1"/>
            <a:r>
              <a:rPr lang="en-US" b="0" dirty="0"/>
              <a:t>Compute Ang B from </a:t>
            </a:r>
            <a:r>
              <a:rPr lang="en-US" b="0" dirty="0" err="1"/>
              <a:t>Dir</a:t>
            </a:r>
            <a:r>
              <a:rPr lang="en-US" b="0" baseline="-25000" dirty="0" err="1"/>
              <a:t>AC</a:t>
            </a:r>
            <a:r>
              <a:rPr lang="en-US" b="0" dirty="0"/>
              <a:t> &amp; </a:t>
            </a:r>
            <a:r>
              <a:rPr lang="en-US" b="0" dirty="0" err="1"/>
              <a:t>Dir</a:t>
            </a:r>
            <a:r>
              <a:rPr lang="en-US" b="0" baseline="-25000" dirty="0" err="1"/>
              <a:t>BA</a:t>
            </a:r>
            <a:endParaRPr lang="en-US" b="0" dirty="0"/>
          </a:p>
          <a:p>
            <a:pPr eaLnBrk="1" hangingPunct="1"/>
            <a:r>
              <a:rPr lang="en-US" b="0" dirty="0"/>
              <a:t>Compute Angle C from Angles A &amp; B</a:t>
            </a:r>
          </a:p>
          <a:p>
            <a:pPr eaLnBrk="1" hangingPunct="1"/>
            <a:r>
              <a:rPr lang="en-US" b="0" dirty="0"/>
              <a:t>Law of sines to compute </a:t>
            </a:r>
            <a:r>
              <a:rPr lang="en-US" b="0" dirty="0" err="1"/>
              <a:t>d</a:t>
            </a:r>
            <a:r>
              <a:rPr lang="en-US" b="0" baseline="-25000" dirty="0" err="1"/>
              <a:t>AC</a:t>
            </a:r>
            <a:endParaRPr lang="en-US" b="0" baseline="-25000" dirty="0"/>
          </a:p>
          <a:p>
            <a:pPr eaLnBrk="1" hangingPunct="1"/>
            <a:r>
              <a:rPr lang="en-US" b="0" dirty="0"/>
              <a:t>Forward comp from A to get C</a:t>
            </a:r>
          </a:p>
          <a:p>
            <a:pPr eaLnBrk="1" hangingPunct="1"/>
            <a:endParaRPr lang="en-US" b="0" dirty="0"/>
          </a:p>
          <a:p>
            <a:pPr eaLnBrk="1" hangingPunct="1"/>
            <a:r>
              <a:rPr lang="en-US" b="0" i="1" dirty="0"/>
              <a:t>Math Check(s)?</a:t>
            </a: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469105E1-E6B5-483F-9281-06F303176AEE}"/>
              </a:ext>
            </a:extLst>
          </p:cNvPr>
          <p:cNvSpPr>
            <a:spLocks noChangeAspect="1"/>
          </p:cNvSpPr>
          <p:nvPr/>
        </p:nvSpPr>
        <p:spPr>
          <a:xfrm>
            <a:off x="1128425" y="4068417"/>
            <a:ext cx="914400" cy="914400"/>
          </a:xfrm>
          <a:prstGeom prst="arc">
            <a:avLst>
              <a:gd name="adj1" fmla="val 16200000"/>
              <a:gd name="adj2" fmla="val 1849775"/>
            </a:avLst>
          </a:prstGeom>
          <a:ln>
            <a:solidFill>
              <a:srgbClr val="C00000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895191" y="150607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Known: (N</a:t>
            </a:r>
            <a:r>
              <a:rPr lang="en-US" b="0" baseline="-25000" dirty="0"/>
              <a:t>A</a:t>
            </a:r>
            <a:r>
              <a:rPr lang="en-US" b="0" dirty="0"/>
              <a:t>,E</a:t>
            </a:r>
            <a:r>
              <a:rPr lang="en-US" b="0" baseline="-25000" dirty="0"/>
              <a:t>A</a:t>
            </a:r>
            <a:r>
              <a:rPr lang="en-US" b="0" dirty="0"/>
              <a:t>) (N</a:t>
            </a:r>
            <a:r>
              <a:rPr lang="en-US" b="0" baseline="-25000" dirty="0"/>
              <a:t>B</a:t>
            </a:r>
            <a:r>
              <a:rPr lang="en-US" b="0" dirty="0"/>
              <a:t>,E</a:t>
            </a:r>
            <a:r>
              <a:rPr lang="en-US" b="0" baseline="-25000" dirty="0"/>
              <a:t>B</a:t>
            </a:r>
            <a:r>
              <a:rPr lang="en-US" b="0" dirty="0"/>
              <a:t>)</a:t>
            </a: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03325" y="1489075"/>
            <a:ext cx="48013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 dirty="0"/>
              <a:t>(1) Arc-Arc (Circle-Circle) intersection</a:t>
            </a:r>
          </a:p>
          <a:p>
            <a:pPr lvl="1"/>
            <a:r>
              <a:rPr lang="en-US" b="0" dirty="0"/>
              <a:t>Same as Distance-Distance intersection.</a:t>
            </a:r>
          </a:p>
          <a:p>
            <a:pPr lvl="1"/>
            <a:r>
              <a:rPr lang="en-US" b="0" dirty="0"/>
              <a:t>A and B are radius points.</a:t>
            </a:r>
          </a:p>
        </p:txBody>
      </p:sp>
      <p:sp>
        <p:nvSpPr>
          <p:cNvPr id="7172" name="Rectangle 103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613" y="912813"/>
            <a:ext cx="757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2. Intersection Types</a:t>
            </a:r>
          </a:p>
        </p:txBody>
      </p:sp>
      <p:sp>
        <p:nvSpPr>
          <p:cNvPr id="7173" name="Rectangle 104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6425" y="1209675"/>
            <a:ext cx="2390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/>
              <a:t>d. Other Intersections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EEEDF0C-EFE6-40BD-9B4C-D3BC8A9FCCAD}"/>
              </a:ext>
            </a:extLst>
          </p:cNvPr>
          <p:cNvGrpSpPr/>
          <p:nvPr/>
        </p:nvGrpSpPr>
        <p:grpSpPr>
          <a:xfrm>
            <a:off x="2483954" y="2601048"/>
            <a:ext cx="3721101" cy="2816468"/>
            <a:chOff x="2762250" y="2044457"/>
            <a:chExt cx="3721101" cy="2816468"/>
          </a:xfrm>
        </p:grpSpPr>
        <p:sp>
          <p:nvSpPr>
            <p:cNvPr id="92167" name="Line 7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 flipV="1">
              <a:off x="2989263" y="3341688"/>
              <a:ext cx="3127375" cy="1635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68" name="Line 8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2989263" y="2436813"/>
              <a:ext cx="1362075" cy="904875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69" name="Line 9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4351338" y="2436813"/>
              <a:ext cx="1765300" cy="1068388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70" name="Freeform 10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957513" y="3309938"/>
              <a:ext cx="63500" cy="63500"/>
            </a:xfrm>
            <a:custGeom>
              <a:avLst/>
              <a:gdLst/>
              <a:ahLst/>
              <a:cxnLst>
                <a:cxn ang="0">
                  <a:pos x="40" y="20"/>
                </a:cxn>
                <a:cxn ang="0">
                  <a:pos x="40" y="17"/>
                </a:cxn>
                <a:cxn ang="0">
                  <a:pos x="39" y="15"/>
                </a:cxn>
                <a:cxn ang="0">
                  <a:pos x="38" y="12"/>
                </a:cxn>
                <a:cxn ang="0">
                  <a:pos x="37" y="10"/>
                </a:cxn>
                <a:cxn ang="0">
                  <a:pos x="36" y="8"/>
                </a:cxn>
                <a:cxn ang="0">
                  <a:pos x="34" y="6"/>
                </a:cxn>
                <a:cxn ang="0">
                  <a:pos x="32" y="4"/>
                </a:cxn>
                <a:cxn ang="0">
                  <a:pos x="30" y="3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12" y="1"/>
                </a:cxn>
                <a:cxn ang="0">
                  <a:pos x="10" y="3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4" y="8"/>
                </a:cxn>
                <a:cxn ang="0">
                  <a:pos x="2" y="10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0" y="23"/>
                </a:cxn>
                <a:cxn ang="0">
                  <a:pos x="0" y="25"/>
                </a:cxn>
                <a:cxn ang="0">
                  <a:pos x="1" y="28"/>
                </a:cxn>
                <a:cxn ang="0">
                  <a:pos x="2" y="30"/>
                </a:cxn>
                <a:cxn ang="0">
                  <a:pos x="4" y="32"/>
                </a:cxn>
                <a:cxn ang="0">
                  <a:pos x="5" y="34"/>
                </a:cxn>
                <a:cxn ang="0">
                  <a:pos x="7" y="36"/>
                </a:cxn>
                <a:cxn ang="0">
                  <a:pos x="10" y="37"/>
                </a:cxn>
                <a:cxn ang="0">
                  <a:pos x="12" y="39"/>
                </a:cxn>
                <a:cxn ang="0">
                  <a:pos x="14" y="39"/>
                </a:cxn>
                <a:cxn ang="0">
                  <a:pos x="17" y="40"/>
                </a:cxn>
                <a:cxn ang="0">
                  <a:pos x="20" y="40"/>
                </a:cxn>
                <a:cxn ang="0">
                  <a:pos x="22" y="40"/>
                </a:cxn>
                <a:cxn ang="0">
                  <a:pos x="25" y="39"/>
                </a:cxn>
                <a:cxn ang="0">
                  <a:pos x="27" y="39"/>
                </a:cxn>
                <a:cxn ang="0">
                  <a:pos x="30" y="37"/>
                </a:cxn>
                <a:cxn ang="0">
                  <a:pos x="32" y="36"/>
                </a:cxn>
                <a:cxn ang="0">
                  <a:pos x="34" y="34"/>
                </a:cxn>
                <a:cxn ang="0">
                  <a:pos x="36" y="32"/>
                </a:cxn>
                <a:cxn ang="0">
                  <a:pos x="37" y="30"/>
                </a:cxn>
                <a:cxn ang="0">
                  <a:pos x="38" y="28"/>
                </a:cxn>
                <a:cxn ang="0">
                  <a:pos x="39" y="25"/>
                </a:cxn>
                <a:cxn ang="0">
                  <a:pos x="40" y="23"/>
                </a:cxn>
              </a:cxnLst>
              <a:rect l="0" t="0" r="r" b="b"/>
              <a:pathLst>
                <a:path w="40" h="40">
                  <a:moveTo>
                    <a:pt x="40" y="21"/>
                  </a:moveTo>
                  <a:lnTo>
                    <a:pt x="40" y="20"/>
                  </a:lnTo>
                  <a:lnTo>
                    <a:pt x="40" y="19"/>
                  </a:lnTo>
                  <a:lnTo>
                    <a:pt x="40" y="17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39" y="14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7" y="10"/>
                  </a:lnTo>
                  <a:lnTo>
                    <a:pt x="37" y="9"/>
                  </a:lnTo>
                  <a:lnTo>
                    <a:pt x="36" y="8"/>
                  </a:lnTo>
                  <a:lnTo>
                    <a:pt x="35" y="7"/>
                  </a:lnTo>
                  <a:lnTo>
                    <a:pt x="34" y="6"/>
                  </a:lnTo>
                  <a:lnTo>
                    <a:pt x="33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9" y="3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7"/>
                  </a:lnTo>
                  <a:lnTo>
                    <a:pt x="4" y="8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6" y="35"/>
                  </a:lnTo>
                  <a:lnTo>
                    <a:pt x="7" y="36"/>
                  </a:lnTo>
                  <a:lnTo>
                    <a:pt x="9" y="37"/>
                  </a:lnTo>
                  <a:lnTo>
                    <a:pt x="10" y="37"/>
                  </a:lnTo>
                  <a:lnTo>
                    <a:pt x="11" y="38"/>
                  </a:lnTo>
                  <a:lnTo>
                    <a:pt x="12" y="39"/>
                  </a:lnTo>
                  <a:lnTo>
                    <a:pt x="13" y="39"/>
                  </a:lnTo>
                  <a:lnTo>
                    <a:pt x="14" y="39"/>
                  </a:lnTo>
                  <a:lnTo>
                    <a:pt x="16" y="40"/>
                  </a:lnTo>
                  <a:lnTo>
                    <a:pt x="17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1" y="40"/>
                  </a:lnTo>
                  <a:lnTo>
                    <a:pt x="22" y="40"/>
                  </a:lnTo>
                  <a:lnTo>
                    <a:pt x="24" y="40"/>
                  </a:lnTo>
                  <a:lnTo>
                    <a:pt x="25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9" y="38"/>
                  </a:lnTo>
                  <a:lnTo>
                    <a:pt x="30" y="37"/>
                  </a:lnTo>
                  <a:lnTo>
                    <a:pt x="31" y="37"/>
                  </a:lnTo>
                  <a:lnTo>
                    <a:pt x="32" y="36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5" y="33"/>
                  </a:lnTo>
                  <a:lnTo>
                    <a:pt x="36" y="32"/>
                  </a:lnTo>
                  <a:lnTo>
                    <a:pt x="37" y="31"/>
                  </a:lnTo>
                  <a:lnTo>
                    <a:pt x="37" y="30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40" y="23"/>
                  </a:lnTo>
                  <a:lnTo>
                    <a:pt x="4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71" name="Freeform 11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957513" y="3309938"/>
              <a:ext cx="63500" cy="63500"/>
            </a:xfrm>
            <a:custGeom>
              <a:avLst/>
              <a:gdLst/>
              <a:ahLst/>
              <a:cxnLst>
                <a:cxn ang="0">
                  <a:pos x="274" y="128"/>
                </a:cxn>
                <a:cxn ang="0">
                  <a:pos x="271" y="110"/>
                </a:cxn>
                <a:cxn ang="0">
                  <a:pos x="267" y="93"/>
                </a:cxn>
                <a:cxn ang="0">
                  <a:pos x="260" y="76"/>
                </a:cxn>
                <a:cxn ang="0">
                  <a:pos x="251" y="61"/>
                </a:cxn>
                <a:cxn ang="0">
                  <a:pos x="240" y="46"/>
                </a:cxn>
                <a:cxn ang="0">
                  <a:pos x="227" y="34"/>
                </a:cxn>
                <a:cxn ang="0">
                  <a:pos x="213" y="23"/>
                </a:cxn>
                <a:cxn ang="0">
                  <a:pos x="198" y="14"/>
                </a:cxn>
                <a:cxn ang="0">
                  <a:pos x="181" y="7"/>
                </a:cxn>
                <a:cxn ang="0">
                  <a:pos x="164" y="2"/>
                </a:cxn>
                <a:cxn ang="0">
                  <a:pos x="146" y="0"/>
                </a:cxn>
                <a:cxn ang="0">
                  <a:pos x="128" y="0"/>
                </a:cxn>
                <a:cxn ang="0">
                  <a:pos x="110" y="2"/>
                </a:cxn>
                <a:cxn ang="0">
                  <a:pos x="93" y="7"/>
                </a:cxn>
                <a:cxn ang="0">
                  <a:pos x="76" y="14"/>
                </a:cxn>
                <a:cxn ang="0">
                  <a:pos x="61" y="23"/>
                </a:cxn>
                <a:cxn ang="0">
                  <a:pos x="46" y="34"/>
                </a:cxn>
                <a:cxn ang="0">
                  <a:pos x="34" y="46"/>
                </a:cxn>
                <a:cxn ang="0">
                  <a:pos x="23" y="61"/>
                </a:cxn>
                <a:cxn ang="0">
                  <a:pos x="14" y="76"/>
                </a:cxn>
                <a:cxn ang="0">
                  <a:pos x="7" y="93"/>
                </a:cxn>
                <a:cxn ang="0">
                  <a:pos x="2" y="110"/>
                </a:cxn>
                <a:cxn ang="0">
                  <a:pos x="0" y="128"/>
                </a:cxn>
                <a:cxn ang="0">
                  <a:pos x="0" y="146"/>
                </a:cxn>
                <a:cxn ang="0">
                  <a:pos x="2" y="163"/>
                </a:cxn>
                <a:cxn ang="0">
                  <a:pos x="7" y="181"/>
                </a:cxn>
                <a:cxn ang="0">
                  <a:pos x="14" y="197"/>
                </a:cxn>
                <a:cxn ang="0">
                  <a:pos x="23" y="213"/>
                </a:cxn>
                <a:cxn ang="0">
                  <a:pos x="34" y="227"/>
                </a:cxn>
                <a:cxn ang="0">
                  <a:pos x="46" y="240"/>
                </a:cxn>
                <a:cxn ang="0">
                  <a:pos x="61" y="251"/>
                </a:cxn>
                <a:cxn ang="0">
                  <a:pos x="76" y="260"/>
                </a:cxn>
                <a:cxn ang="0">
                  <a:pos x="93" y="267"/>
                </a:cxn>
                <a:cxn ang="0">
                  <a:pos x="110" y="271"/>
                </a:cxn>
                <a:cxn ang="0">
                  <a:pos x="128" y="274"/>
                </a:cxn>
                <a:cxn ang="0">
                  <a:pos x="146" y="274"/>
                </a:cxn>
                <a:cxn ang="0">
                  <a:pos x="164" y="271"/>
                </a:cxn>
                <a:cxn ang="0">
                  <a:pos x="181" y="267"/>
                </a:cxn>
                <a:cxn ang="0">
                  <a:pos x="198" y="260"/>
                </a:cxn>
                <a:cxn ang="0">
                  <a:pos x="213" y="251"/>
                </a:cxn>
                <a:cxn ang="0">
                  <a:pos x="227" y="240"/>
                </a:cxn>
                <a:cxn ang="0">
                  <a:pos x="240" y="227"/>
                </a:cxn>
                <a:cxn ang="0">
                  <a:pos x="251" y="213"/>
                </a:cxn>
                <a:cxn ang="0">
                  <a:pos x="260" y="197"/>
                </a:cxn>
                <a:cxn ang="0">
                  <a:pos x="267" y="181"/>
                </a:cxn>
                <a:cxn ang="0">
                  <a:pos x="271" y="163"/>
                </a:cxn>
                <a:cxn ang="0">
                  <a:pos x="274" y="146"/>
                </a:cxn>
              </a:cxnLst>
              <a:rect l="0" t="0" r="r" b="b"/>
              <a:pathLst>
                <a:path w="274" h="274">
                  <a:moveTo>
                    <a:pt x="274" y="137"/>
                  </a:moveTo>
                  <a:lnTo>
                    <a:pt x="274" y="128"/>
                  </a:lnTo>
                  <a:lnTo>
                    <a:pt x="273" y="119"/>
                  </a:lnTo>
                  <a:lnTo>
                    <a:pt x="271" y="110"/>
                  </a:lnTo>
                  <a:lnTo>
                    <a:pt x="269" y="101"/>
                  </a:lnTo>
                  <a:lnTo>
                    <a:pt x="267" y="93"/>
                  </a:lnTo>
                  <a:lnTo>
                    <a:pt x="264" y="84"/>
                  </a:lnTo>
                  <a:lnTo>
                    <a:pt x="260" y="76"/>
                  </a:lnTo>
                  <a:lnTo>
                    <a:pt x="256" y="68"/>
                  </a:lnTo>
                  <a:lnTo>
                    <a:pt x="251" y="61"/>
                  </a:lnTo>
                  <a:lnTo>
                    <a:pt x="246" y="53"/>
                  </a:lnTo>
                  <a:lnTo>
                    <a:pt x="240" y="46"/>
                  </a:lnTo>
                  <a:lnTo>
                    <a:pt x="234" y="40"/>
                  </a:lnTo>
                  <a:lnTo>
                    <a:pt x="227" y="34"/>
                  </a:lnTo>
                  <a:lnTo>
                    <a:pt x="220" y="28"/>
                  </a:lnTo>
                  <a:lnTo>
                    <a:pt x="213" y="23"/>
                  </a:lnTo>
                  <a:lnTo>
                    <a:pt x="205" y="18"/>
                  </a:lnTo>
                  <a:lnTo>
                    <a:pt x="198" y="14"/>
                  </a:lnTo>
                  <a:lnTo>
                    <a:pt x="189" y="10"/>
                  </a:lnTo>
                  <a:lnTo>
                    <a:pt x="181" y="7"/>
                  </a:lnTo>
                  <a:lnTo>
                    <a:pt x="172" y="4"/>
                  </a:lnTo>
                  <a:lnTo>
                    <a:pt x="164" y="2"/>
                  </a:lnTo>
                  <a:lnTo>
                    <a:pt x="155" y="1"/>
                  </a:lnTo>
                  <a:lnTo>
                    <a:pt x="146" y="0"/>
                  </a:lnTo>
                  <a:lnTo>
                    <a:pt x="137" y="0"/>
                  </a:lnTo>
                  <a:lnTo>
                    <a:pt x="128" y="0"/>
                  </a:lnTo>
                  <a:lnTo>
                    <a:pt x="119" y="1"/>
                  </a:lnTo>
                  <a:lnTo>
                    <a:pt x="110" y="2"/>
                  </a:lnTo>
                  <a:lnTo>
                    <a:pt x="101" y="4"/>
                  </a:lnTo>
                  <a:lnTo>
                    <a:pt x="93" y="7"/>
                  </a:lnTo>
                  <a:lnTo>
                    <a:pt x="84" y="10"/>
                  </a:lnTo>
                  <a:lnTo>
                    <a:pt x="76" y="14"/>
                  </a:lnTo>
                  <a:lnTo>
                    <a:pt x="68" y="18"/>
                  </a:lnTo>
                  <a:lnTo>
                    <a:pt x="61" y="23"/>
                  </a:lnTo>
                  <a:lnTo>
                    <a:pt x="53" y="28"/>
                  </a:lnTo>
                  <a:lnTo>
                    <a:pt x="46" y="34"/>
                  </a:lnTo>
                  <a:lnTo>
                    <a:pt x="40" y="40"/>
                  </a:lnTo>
                  <a:lnTo>
                    <a:pt x="34" y="46"/>
                  </a:lnTo>
                  <a:lnTo>
                    <a:pt x="28" y="53"/>
                  </a:lnTo>
                  <a:lnTo>
                    <a:pt x="23" y="61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7" y="93"/>
                  </a:lnTo>
                  <a:lnTo>
                    <a:pt x="4" y="101"/>
                  </a:lnTo>
                  <a:lnTo>
                    <a:pt x="2" y="110"/>
                  </a:lnTo>
                  <a:lnTo>
                    <a:pt x="1" y="119"/>
                  </a:lnTo>
                  <a:lnTo>
                    <a:pt x="0" y="128"/>
                  </a:lnTo>
                  <a:lnTo>
                    <a:pt x="0" y="137"/>
                  </a:lnTo>
                  <a:lnTo>
                    <a:pt x="0" y="146"/>
                  </a:lnTo>
                  <a:lnTo>
                    <a:pt x="1" y="155"/>
                  </a:lnTo>
                  <a:lnTo>
                    <a:pt x="2" y="163"/>
                  </a:lnTo>
                  <a:lnTo>
                    <a:pt x="4" y="172"/>
                  </a:lnTo>
                  <a:lnTo>
                    <a:pt x="7" y="181"/>
                  </a:lnTo>
                  <a:lnTo>
                    <a:pt x="10" y="189"/>
                  </a:lnTo>
                  <a:lnTo>
                    <a:pt x="14" y="197"/>
                  </a:lnTo>
                  <a:lnTo>
                    <a:pt x="18" y="205"/>
                  </a:lnTo>
                  <a:lnTo>
                    <a:pt x="23" y="213"/>
                  </a:lnTo>
                  <a:lnTo>
                    <a:pt x="28" y="220"/>
                  </a:lnTo>
                  <a:lnTo>
                    <a:pt x="34" y="227"/>
                  </a:lnTo>
                  <a:lnTo>
                    <a:pt x="40" y="234"/>
                  </a:lnTo>
                  <a:lnTo>
                    <a:pt x="46" y="240"/>
                  </a:lnTo>
                  <a:lnTo>
                    <a:pt x="53" y="246"/>
                  </a:lnTo>
                  <a:lnTo>
                    <a:pt x="61" y="251"/>
                  </a:lnTo>
                  <a:lnTo>
                    <a:pt x="68" y="255"/>
                  </a:lnTo>
                  <a:lnTo>
                    <a:pt x="76" y="260"/>
                  </a:lnTo>
                  <a:lnTo>
                    <a:pt x="84" y="263"/>
                  </a:lnTo>
                  <a:lnTo>
                    <a:pt x="93" y="267"/>
                  </a:lnTo>
                  <a:lnTo>
                    <a:pt x="101" y="269"/>
                  </a:lnTo>
                  <a:lnTo>
                    <a:pt x="110" y="271"/>
                  </a:lnTo>
                  <a:lnTo>
                    <a:pt x="119" y="273"/>
                  </a:lnTo>
                  <a:lnTo>
                    <a:pt x="128" y="274"/>
                  </a:lnTo>
                  <a:lnTo>
                    <a:pt x="137" y="274"/>
                  </a:lnTo>
                  <a:lnTo>
                    <a:pt x="146" y="274"/>
                  </a:lnTo>
                  <a:lnTo>
                    <a:pt x="155" y="273"/>
                  </a:lnTo>
                  <a:lnTo>
                    <a:pt x="164" y="271"/>
                  </a:lnTo>
                  <a:lnTo>
                    <a:pt x="172" y="269"/>
                  </a:lnTo>
                  <a:lnTo>
                    <a:pt x="181" y="267"/>
                  </a:lnTo>
                  <a:lnTo>
                    <a:pt x="189" y="263"/>
                  </a:lnTo>
                  <a:lnTo>
                    <a:pt x="198" y="260"/>
                  </a:lnTo>
                  <a:lnTo>
                    <a:pt x="205" y="255"/>
                  </a:lnTo>
                  <a:lnTo>
                    <a:pt x="213" y="251"/>
                  </a:lnTo>
                  <a:lnTo>
                    <a:pt x="220" y="246"/>
                  </a:lnTo>
                  <a:lnTo>
                    <a:pt x="227" y="240"/>
                  </a:lnTo>
                  <a:lnTo>
                    <a:pt x="234" y="234"/>
                  </a:lnTo>
                  <a:lnTo>
                    <a:pt x="240" y="227"/>
                  </a:lnTo>
                  <a:lnTo>
                    <a:pt x="246" y="220"/>
                  </a:lnTo>
                  <a:lnTo>
                    <a:pt x="251" y="213"/>
                  </a:lnTo>
                  <a:lnTo>
                    <a:pt x="256" y="205"/>
                  </a:lnTo>
                  <a:lnTo>
                    <a:pt x="260" y="197"/>
                  </a:lnTo>
                  <a:lnTo>
                    <a:pt x="264" y="189"/>
                  </a:lnTo>
                  <a:lnTo>
                    <a:pt x="267" y="181"/>
                  </a:lnTo>
                  <a:lnTo>
                    <a:pt x="269" y="172"/>
                  </a:lnTo>
                  <a:lnTo>
                    <a:pt x="271" y="163"/>
                  </a:lnTo>
                  <a:lnTo>
                    <a:pt x="273" y="155"/>
                  </a:lnTo>
                  <a:lnTo>
                    <a:pt x="274" y="146"/>
                  </a:lnTo>
                  <a:lnTo>
                    <a:pt x="274" y="13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72" name="Freeform 12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6083300" y="3473450"/>
              <a:ext cx="65088" cy="63500"/>
            </a:xfrm>
            <a:custGeom>
              <a:avLst/>
              <a:gdLst/>
              <a:ahLst/>
              <a:cxnLst>
                <a:cxn ang="0">
                  <a:pos x="41" y="20"/>
                </a:cxn>
                <a:cxn ang="0">
                  <a:pos x="41" y="17"/>
                </a:cxn>
                <a:cxn ang="0">
                  <a:pos x="40" y="15"/>
                </a:cxn>
                <a:cxn ang="0">
                  <a:pos x="39" y="12"/>
                </a:cxn>
                <a:cxn ang="0">
                  <a:pos x="38" y="10"/>
                </a:cxn>
                <a:cxn ang="0">
                  <a:pos x="37" y="8"/>
                </a:cxn>
                <a:cxn ang="0">
                  <a:pos x="35" y="6"/>
                </a:cxn>
                <a:cxn ang="0">
                  <a:pos x="33" y="4"/>
                </a:cxn>
                <a:cxn ang="0">
                  <a:pos x="31" y="2"/>
                </a:cxn>
                <a:cxn ang="0">
                  <a:pos x="28" y="1"/>
                </a:cxn>
                <a:cxn ang="0">
                  <a:pos x="26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1" y="2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5" y="8"/>
                </a:cxn>
                <a:cxn ang="0">
                  <a:pos x="3" y="10"/>
                </a:cxn>
                <a:cxn ang="0">
                  <a:pos x="2" y="12"/>
                </a:cxn>
                <a:cxn ang="0">
                  <a:pos x="1" y="15"/>
                </a:cxn>
                <a:cxn ang="0">
                  <a:pos x="1" y="17"/>
                </a:cxn>
                <a:cxn ang="0">
                  <a:pos x="0" y="20"/>
                </a:cxn>
                <a:cxn ang="0">
                  <a:pos x="1" y="23"/>
                </a:cxn>
                <a:cxn ang="0">
                  <a:pos x="1" y="25"/>
                </a:cxn>
                <a:cxn ang="0">
                  <a:pos x="2" y="28"/>
                </a:cxn>
                <a:cxn ang="0">
                  <a:pos x="3" y="30"/>
                </a:cxn>
                <a:cxn ang="0">
                  <a:pos x="5" y="32"/>
                </a:cxn>
                <a:cxn ang="0">
                  <a:pos x="6" y="34"/>
                </a:cxn>
                <a:cxn ang="0">
                  <a:pos x="8" y="36"/>
                </a:cxn>
                <a:cxn ang="0">
                  <a:pos x="11" y="37"/>
                </a:cxn>
                <a:cxn ang="0">
                  <a:pos x="13" y="39"/>
                </a:cxn>
                <a:cxn ang="0">
                  <a:pos x="15" y="39"/>
                </a:cxn>
                <a:cxn ang="0">
                  <a:pos x="18" y="40"/>
                </a:cxn>
                <a:cxn ang="0">
                  <a:pos x="21" y="40"/>
                </a:cxn>
                <a:cxn ang="0">
                  <a:pos x="23" y="40"/>
                </a:cxn>
                <a:cxn ang="0">
                  <a:pos x="26" y="39"/>
                </a:cxn>
                <a:cxn ang="0">
                  <a:pos x="28" y="39"/>
                </a:cxn>
                <a:cxn ang="0">
                  <a:pos x="31" y="37"/>
                </a:cxn>
                <a:cxn ang="0">
                  <a:pos x="33" y="36"/>
                </a:cxn>
                <a:cxn ang="0">
                  <a:pos x="35" y="34"/>
                </a:cxn>
                <a:cxn ang="0">
                  <a:pos x="37" y="32"/>
                </a:cxn>
                <a:cxn ang="0">
                  <a:pos x="38" y="30"/>
                </a:cxn>
                <a:cxn ang="0">
                  <a:pos x="39" y="28"/>
                </a:cxn>
                <a:cxn ang="0">
                  <a:pos x="40" y="25"/>
                </a:cxn>
                <a:cxn ang="0">
                  <a:pos x="41" y="23"/>
                </a:cxn>
              </a:cxnLst>
              <a:rect l="0" t="0" r="r" b="b"/>
              <a:pathLst>
                <a:path w="41" h="40">
                  <a:moveTo>
                    <a:pt x="41" y="21"/>
                  </a:moveTo>
                  <a:lnTo>
                    <a:pt x="41" y="20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0" y="16"/>
                  </a:lnTo>
                  <a:lnTo>
                    <a:pt x="40" y="15"/>
                  </a:lnTo>
                  <a:lnTo>
                    <a:pt x="40" y="13"/>
                  </a:lnTo>
                  <a:lnTo>
                    <a:pt x="39" y="12"/>
                  </a:lnTo>
                  <a:lnTo>
                    <a:pt x="39" y="11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7" y="8"/>
                  </a:lnTo>
                  <a:lnTo>
                    <a:pt x="36" y="7"/>
                  </a:lnTo>
                  <a:lnTo>
                    <a:pt x="35" y="6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2" y="3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5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8"/>
                  </a:lnTo>
                  <a:lnTo>
                    <a:pt x="4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6" y="34"/>
                  </a:lnTo>
                  <a:lnTo>
                    <a:pt x="7" y="35"/>
                  </a:lnTo>
                  <a:lnTo>
                    <a:pt x="8" y="36"/>
                  </a:lnTo>
                  <a:lnTo>
                    <a:pt x="9" y="37"/>
                  </a:lnTo>
                  <a:lnTo>
                    <a:pt x="11" y="37"/>
                  </a:lnTo>
                  <a:lnTo>
                    <a:pt x="12" y="38"/>
                  </a:lnTo>
                  <a:lnTo>
                    <a:pt x="13" y="39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7" y="40"/>
                  </a:lnTo>
                  <a:lnTo>
                    <a:pt x="18" y="40"/>
                  </a:lnTo>
                  <a:lnTo>
                    <a:pt x="19" y="40"/>
                  </a:lnTo>
                  <a:lnTo>
                    <a:pt x="21" y="40"/>
                  </a:lnTo>
                  <a:lnTo>
                    <a:pt x="22" y="40"/>
                  </a:lnTo>
                  <a:lnTo>
                    <a:pt x="23" y="40"/>
                  </a:lnTo>
                  <a:lnTo>
                    <a:pt x="25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30" y="38"/>
                  </a:lnTo>
                  <a:lnTo>
                    <a:pt x="31" y="37"/>
                  </a:lnTo>
                  <a:lnTo>
                    <a:pt x="32" y="37"/>
                  </a:lnTo>
                  <a:lnTo>
                    <a:pt x="33" y="36"/>
                  </a:lnTo>
                  <a:lnTo>
                    <a:pt x="34" y="35"/>
                  </a:lnTo>
                  <a:lnTo>
                    <a:pt x="35" y="34"/>
                  </a:lnTo>
                  <a:lnTo>
                    <a:pt x="36" y="33"/>
                  </a:lnTo>
                  <a:lnTo>
                    <a:pt x="37" y="32"/>
                  </a:lnTo>
                  <a:lnTo>
                    <a:pt x="38" y="31"/>
                  </a:lnTo>
                  <a:lnTo>
                    <a:pt x="38" y="30"/>
                  </a:lnTo>
                  <a:lnTo>
                    <a:pt x="39" y="29"/>
                  </a:lnTo>
                  <a:lnTo>
                    <a:pt x="39" y="28"/>
                  </a:lnTo>
                  <a:lnTo>
                    <a:pt x="40" y="26"/>
                  </a:lnTo>
                  <a:lnTo>
                    <a:pt x="40" y="25"/>
                  </a:lnTo>
                  <a:lnTo>
                    <a:pt x="40" y="24"/>
                  </a:lnTo>
                  <a:lnTo>
                    <a:pt x="41" y="23"/>
                  </a:lnTo>
                  <a:lnTo>
                    <a:pt x="41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73" name="Freeform 1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6083300" y="3473450"/>
              <a:ext cx="65088" cy="63500"/>
            </a:xfrm>
            <a:custGeom>
              <a:avLst/>
              <a:gdLst/>
              <a:ahLst/>
              <a:cxnLst>
                <a:cxn ang="0">
                  <a:pos x="274" y="129"/>
                </a:cxn>
                <a:cxn ang="0">
                  <a:pos x="272" y="111"/>
                </a:cxn>
                <a:cxn ang="0">
                  <a:pos x="267" y="93"/>
                </a:cxn>
                <a:cxn ang="0">
                  <a:pos x="260" y="77"/>
                </a:cxn>
                <a:cxn ang="0">
                  <a:pos x="252" y="61"/>
                </a:cxn>
                <a:cxn ang="0">
                  <a:pos x="241" y="47"/>
                </a:cxn>
                <a:cxn ang="0">
                  <a:pos x="228" y="34"/>
                </a:cxn>
                <a:cxn ang="0">
                  <a:pos x="214" y="23"/>
                </a:cxn>
                <a:cxn ang="0">
                  <a:pos x="198" y="15"/>
                </a:cxn>
                <a:cxn ang="0">
                  <a:pos x="182" y="8"/>
                </a:cxn>
                <a:cxn ang="0">
                  <a:pos x="164" y="3"/>
                </a:cxn>
                <a:cxn ang="0">
                  <a:pos x="146" y="1"/>
                </a:cxn>
                <a:cxn ang="0">
                  <a:pos x="129" y="1"/>
                </a:cxn>
                <a:cxn ang="0">
                  <a:pos x="111" y="3"/>
                </a:cxn>
                <a:cxn ang="0">
                  <a:pos x="93" y="8"/>
                </a:cxn>
                <a:cxn ang="0">
                  <a:pos x="77" y="15"/>
                </a:cxn>
                <a:cxn ang="0">
                  <a:pos x="61" y="23"/>
                </a:cxn>
                <a:cxn ang="0">
                  <a:pos x="47" y="34"/>
                </a:cxn>
                <a:cxn ang="0">
                  <a:pos x="34" y="47"/>
                </a:cxn>
                <a:cxn ang="0">
                  <a:pos x="23" y="61"/>
                </a:cxn>
                <a:cxn ang="0">
                  <a:pos x="15" y="77"/>
                </a:cxn>
                <a:cxn ang="0">
                  <a:pos x="8" y="93"/>
                </a:cxn>
                <a:cxn ang="0">
                  <a:pos x="3" y="111"/>
                </a:cxn>
                <a:cxn ang="0">
                  <a:pos x="1" y="129"/>
                </a:cxn>
                <a:cxn ang="0">
                  <a:pos x="1" y="146"/>
                </a:cxn>
                <a:cxn ang="0">
                  <a:pos x="3" y="164"/>
                </a:cxn>
                <a:cxn ang="0">
                  <a:pos x="8" y="182"/>
                </a:cxn>
                <a:cxn ang="0">
                  <a:pos x="15" y="198"/>
                </a:cxn>
                <a:cxn ang="0">
                  <a:pos x="23" y="214"/>
                </a:cxn>
                <a:cxn ang="0">
                  <a:pos x="34" y="228"/>
                </a:cxn>
                <a:cxn ang="0">
                  <a:pos x="47" y="241"/>
                </a:cxn>
                <a:cxn ang="0">
                  <a:pos x="61" y="251"/>
                </a:cxn>
                <a:cxn ang="0">
                  <a:pos x="77" y="260"/>
                </a:cxn>
                <a:cxn ang="0">
                  <a:pos x="93" y="267"/>
                </a:cxn>
                <a:cxn ang="0">
                  <a:pos x="111" y="272"/>
                </a:cxn>
                <a:cxn ang="0">
                  <a:pos x="129" y="274"/>
                </a:cxn>
                <a:cxn ang="0">
                  <a:pos x="146" y="274"/>
                </a:cxn>
                <a:cxn ang="0">
                  <a:pos x="164" y="272"/>
                </a:cxn>
                <a:cxn ang="0">
                  <a:pos x="182" y="267"/>
                </a:cxn>
                <a:cxn ang="0">
                  <a:pos x="198" y="260"/>
                </a:cxn>
                <a:cxn ang="0">
                  <a:pos x="214" y="251"/>
                </a:cxn>
                <a:cxn ang="0">
                  <a:pos x="228" y="241"/>
                </a:cxn>
                <a:cxn ang="0">
                  <a:pos x="241" y="228"/>
                </a:cxn>
                <a:cxn ang="0">
                  <a:pos x="252" y="214"/>
                </a:cxn>
                <a:cxn ang="0">
                  <a:pos x="260" y="198"/>
                </a:cxn>
                <a:cxn ang="0">
                  <a:pos x="267" y="182"/>
                </a:cxn>
                <a:cxn ang="0">
                  <a:pos x="272" y="164"/>
                </a:cxn>
                <a:cxn ang="0">
                  <a:pos x="274" y="146"/>
                </a:cxn>
              </a:cxnLst>
              <a:rect l="0" t="0" r="r" b="b"/>
              <a:pathLst>
                <a:path w="275" h="275">
                  <a:moveTo>
                    <a:pt x="275" y="137"/>
                  </a:moveTo>
                  <a:lnTo>
                    <a:pt x="274" y="129"/>
                  </a:lnTo>
                  <a:lnTo>
                    <a:pt x="273" y="120"/>
                  </a:lnTo>
                  <a:lnTo>
                    <a:pt x="272" y="111"/>
                  </a:lnTo>
                  <a:lnTo>
                    <a:pt x="270" y="102"/>
                  </a:lnTo>
                  <a:lnTo>
                    <a:pt x="267" y="93"/>
                  </a:lnTo>
                  <a:lnTo>
                    <a:pt x="264" y="85"/>
                  </a:lnTo>
                  <a:lnTo>
                    <a:pt x="260" y="77"/>
                  </a:lnTo>
                  <a:lnTo>
                    <a:pt x="256" y="69"/>
                  </a:lnTo>
                  <a:lnTo>
                    <a:pt x="252" y="61"/>
                  </a:lnTo>
                  <a:lnTo>
                    <a:pt x="246" y="54"/>
                  </a:lnTo>
                  <a:lnTo>
                    <a:pt x="241" y="47"/>
                  </a:lnTo>
                  <a:lnTo>
                    <a:pt x="234" y="41"/>
                  </a:lnTo>
                  <a:lnTo>
                    <a:pt x="228" y="34"/>
                  </a:lnTo>
                  <a:lnTo>
                    <a:pt x="221" y="29"/>
                  </a:lnTo>
                  <a:lnTo>
                    <a:pt x="214" y="23"/>
                  </a:lnTo>
                  <a:lnTo>
                    <a:pt x="206" y="19"/>
                  </a:lnTo>
                  <a:lnTo>
                    <a:pt x="198" y="15"/>
                  </a:lnTo>
                  <a:lnTo>
                    <a:pt x="190" y="11"/>
                  </a:lnTo>
                  <a:lnTo>
                    <a:pt x="182" y="8"/>
                  </a:lnTo>
                  <a:lnTo>
                    <a:pt x="173" y="5"/>
                  </a:lnTo>
                  <a:lnTo>
                    <a:pt x="164" y="3"/>
                  </a:lnTo>
                  <a:lnTo>
                    <a:pt x="155" y="2"/>
                  </a:lnTo>
                  <a:lnTo>
                    <a:pt x="146" y="1"/>
                  </a:lnTo>
                  <a:lnTo>
                    <a:pt x="138" y="0"/>
                  </a:lnTo>
                  <a:lnTo>
                    <a:pt x="129" y="1"/>
                  </a:lnTo>
                  <a:lnTo>
                    <a:pt x="120" y="2"/>
                  </a:lnTo>
                  <a:lnTo>
                    <a:pt x="111" y="3"/>
                  </a:lnTo>
                  <a:lnTo>
                    <a:pt x="102" y="5"/>
                  </a:lnTo>
                  <a:lnTo>
                    <a:pt x="93" y="8"/>
                  </a:lnTo>
                  <a:lnTo>
                    <a:pt x="85" y="11"/>
                  </a:lnTo>
                  <a:lnTo>
                    <a:pt x="77" y="15"/>
                  </a:lnTo>
                  <a:lnTo>
                    <a:pt x="69" y="19"/>
                  </a:lnTo>
                  <a:lnTo>
                    <a:pt x="61" y="23"/>
                  </a:lnTo>
                  <a:lnTo>
                    <a:pt x="54" y="29"/>
                  </a:lnTo>
                  <a:lnTo>
                    <a:pt x="47" y="34"/>
                  </a:lnTo>
                  <a:lnTo>
                    <a:pt x="41" y="41"/>
                  </a:lnTo>
                  <a:lnTo>
                    <a:pt x="34" y="47"/>
                  </a:lnTo>
                  <a:lnTo>
                    <a:pt x="29" y="54"/>
                  </a:lnTo>
                  <a:lnTo>
                    <a:pt x="23" y="61"/>
                  </a:lnTo>
                  <a:lnTo>
                    <a:pt x="19" y="69"/>
                  </a:lnTo>
                  <a:lnTo>
                    <a:pt x="15" y="77"/>
                  </a:lnTo>
                  <a:lnTo>
                    <a:pt x="11" y="85"/>
                  </a:lnTo>
                  <a:lnTo>
                    <a:pt x="8" y="93"/>
                  </a:lnTo>
                  <a:lnTo>
                    <a:pt x="5" y="102"/>
                  </a:lnTo>
                  <a:lnTo>
                    <a:pt x="3" y="111"/>
                  </a:lnTo>
                  <a:lnTo>
                    <a:pt x="2" y="120"/>
                  </a:lnTo>
                  <a:lnTo>
                    <a:pt x="1" y="129"/>
                  </a:lnTo>
                  <a:lnTo>
                    <a:pt x="0" y="137"/>
                  </a:lnTo>
                  <a:lnTo>
                    <a:pt x="1" y="146"/>
                  </a:lnTo>
                  <a:lnTo>
                    <a:pt x="2" y="155"/>
                  </a:lnTo>
                  <a:lnTo>
                    <a:pt x="3" y="164"/>
                  </a:lnTo>
                  <a:lnTo>
                    <a:pt x="5" y="173"/>
                  </a:lnTo>
                  <a:lnTo>
                    <a:pt x="8" y="182"/>
                  </a:lnTo>
                  <a:lnTo>
                    <a:pt x="11" y="190"/>
                  </a:lnTo>
                  <a:lnTo>
                    <a:pt x="15" y="198"/>
                  </a:lnTo>
                  <a:lnTo>
                    <a:pt x="19" y="206"/>
                  </a:lnTo>
                  <a:lnTo>
                    <a:pt x="23" y="214"/>
                  </a:lnTo>
                  <a:lnTo>
                    <a:pt x="29" y="221"/>
                  </a:lnTo>
                  <a:lnTo>
                    <a:pt x="34" y="228"/>
                  </a:lnTo>
                  <a:lnTo>
                    <a:pt x="41" y="234"/>
                  </a:lnTo>
                  <a:lnTo>
                    <a:pt x="47" y="241"/>
                  </a:lnTo>
                  <a:lnTo>
                    <a:pt x="54" y="246"/>
                  </a:lnTo>
                  <a:lnTo>
                    <a:pt x="61" y="251"/>
                  </a:lnTo>
                  <a:lnTo>
                    <a:pt x="69" y="256"/>
                  </a:lnTo>
                  <a:lnTo>
                    <a:pt x="77" y="260"/>
                  </a:lnTo>
                  <a:lnTo>
                    <a:pt x="85" y="264"/>
                  </a:lnTo>
                  <a:lnTo>
                    <a:pt x="93" y="267"/>
                  </a:lnTo>
                  <a:lnTo>
                    <a:pt x="102" y="270"/>
                  </a:lnTo>
                  <a:lnTo>
                    <a:pt x="111" y="272"/>
                  </a:lnTo>
                  <a:lnTo>
                    <a:pt x="120" y="273"/>
                  </a:lnTo>
                  <a:lnTo>
                    <a:pt x="129" y="274"/>
                  </a:lnTo>
                  <a:lnTo>
                    <a:pt x="138" y="275"/>
                  </a:lnTo>
                  <a:lnTo>
                    <a:pt x="146" y="274"/>
                  </a:lnTo>
                  <a:lnTo>
                    <a:pt x="155" y="273"/>
                  </a:lnTo>
                  <a:lnTo>
                    <a:pt x="164" y="272"/>
                  </a:lnTo>
                  <a:lnTo>
                    <a:pt x="173" y="270"/>
                  </a:lnTo>
                  <a:lnTo>
                    <a:pt x="182" y="267"/>
                  </a:lnTo>
                  <a:lnTo>
                    <a:pt x="190" y="264"/>
                  </a:lnTo>
                  <a:lnTo>
                    <a:pt x="198" y="260"/>
                  </a:lnTo>
                  <a:lnTo>
                    <a:pt x="206" y="256"/>
                  </a:lnTo>
                  <a:lnTo>
                    <a:pt x="214" y="251"/>
                  </a:lnTo>
                  <a:lnTo>
                    <a:pt x="221" y="246"/>
                  </a:lnTo>
                  <a:lnTo>
                    <a:pt x="228" y="241"/>
                  </a:lnTo>
                  <a:lnTo>
                    <a:pt x="234" y="234"/>
                  </a:lnTo>
                  <a:lnTo>
                    <a:pt x="241" y="228"/>
                  </a:lnTo>
                  <a:lnTo>
                    <a:pt x="246" y="221"/>
                  </a:lnTo>
                  <a:lnTo>
                    <a:pt x="252" y="214"/>
                  </a:lnTo>
                  <a:lnTo>
                    <a:pt x="256" y="206"/>
                  </a:lnTo>
                  <a:lnTo>
                    <a:pt x="260" y="198"/>
                  </a:lnTo>
                  <a:lnTo>
                    <a:pt x="264" y="190"/>
                  </a:lnTo>
                  <a:lnTo>
                    <a:pt x="267" y="182"/>
                  </a:lnTo>
                  <a:lnTo>
                    <a:pt x="270" y="173"/>
                  </a:lnTo>
                  <a:lnTo>
                    <a:pt x="272" y="164"/>
                  </a:lnTo>
                  <a:lnTo>
                    <a:pt x="273" y="155"/>
                  </a:lnTo>
                  <a:lnTo>
                    <a:pt x="274" y="146"/>
                  </a:lnTo>
                  <a:lnTo>
                    <a:pt x="275" y="13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75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762250" y="3249613"/>
              <a:ext cx="239713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176" name="Rectangle 1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243638" y="3394075"/>
              <a:ext cx="239713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177" name="Rectangle 1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271963" y="2044457"/>
              <a:ext cx="252413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178" name="Line 1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989263" y="3341688"/>
              <a:ext cx="1255713" cy="103981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79" name="Line 1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244975" y="3505200"/>
              <a:ext cx="1871663" cy="87630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80" name="Rectangle 2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22738" y="4540250"/>
              <a:ext cx="252413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4054475" y="2214563"/>
              <a:ext cx="452438" cy="2455863"/>
              <a:chOff x="4054475" y="2214563"/>
              <a:chExt cx="452438" cy="2455863"/>
            </a:xfrm>
          </p:grpSpPr>
          <p:sp>
            <p:nvSpPr>
              <p:cNvPr id="92181" name="Line 21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 flipH="1">
                <a:off x="4470400" y="2214563"/>
                <a:ext cx="36513" cy="4762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82" name="Line 22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 flipH="1">
                <a:off x="4418013" y="2286000"/>
                <a:ext cx="34925" cy="492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83" name="Line 23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 flipH="1">
                <a:off x="4368800" y="2359025"/>
                <a:ext cx="31750" cy="5080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84" name="Line 24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H="1">
                <a:off x="4322763" y="2435225"/>
                <a:ext cx="30163" cy="5080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85" name="Line 25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flipH="1">
                <a:off x="4321175" y="2486025"/>
                <a:ext cx="1588" cy="158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86" name="Line 26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 flipH="1">
                <a:off x="4281488" y="2513013"/>
                <a:ext cx="26988" cy="5397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87" name="Line 27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 flipH="1">
                <a:off x="4246563" y="2593975"/>
                <a:ext cx="20638" cy="3810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88" name="Line 28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 flipH="1">
                <a:off x="4240213" y="2632075"/>
                <a:ext cx="6350" cy="1428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89" name="Line 29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 flipH="1">
                <a:off x="4205288" y="2674938"/>
                <a:ext cx="23813" cy="5397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90" name="Line 30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 flipH="1">
                <a:off x="4183063" y="2757488"/>
                <a:ext cx="11113" cy="2698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91" name="Line 31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 flipH="1">
                <a:off x="4173538" y="2784475"/>
                <a:ext cx="9525" cy="2857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92" name="Line 32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 flipH="1">
                <a:off x="4144963" y="2841625"/>
                <a:ext cx="19050" cy="5715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93" name="Line 33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 flipH="1">
                <a:off x="4132263" y="2927350"/>
                <a:ext cx="3175" cy="1270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94" name="Line 34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 flipH="1">
                <a:off x="4121150" y="2940050"/>
                <a:ext cx="11113" cy="4445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95" name="Line 35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 flipH="1">
                <a:off x="4100513" y="3014663"/>
                <a:ext cx="12700" cy="5715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96" name="Line 36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 flipH="1">
                <a:off x="4083050" y="3101975"/>
                <a:ext cx="9525" cy="5873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97" name="Line 37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 flipH="1">
                <a:off x="4068763" y="3189288"/>
                <a:ext cx="9525" cy="6032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98" name="Line 38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 flipH="1">
                <a:off x="4060825" y="3278188"/>
                <a:ext cx="4763" cy="6032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99" name="Line 39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 flipH="1">
                <a:off x="4054475" y="3368675"/>
                <a:ext cx="4763" cy="5873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00" name="Line 40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4054475" y="3427413"/>
                <a:ext cx="1588" cy="158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01" name="Line 41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4054475" y="3457575"/>
                <a:ext cx="1588" cy="6032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02" name="Line 42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4054475" y="3548063"/>
                <a:ext cx="1588" cy="4286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03" name="Line 43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4054475" y="3590925"/>
                <a:ext cx="1588" cy="1746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04" name="Line 44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4059238" y="3636963"/>
                <a:ext cx="4763" cy="6032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05" name="Line 45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4065588" y="3727450"/>
                <a:ext cx="3175" cy="2857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06" name="Line 46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068763" y="3756025"/>
                <a:ext cx="4763" cy="3016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07" name="Line 47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4078288" y="3816350"/>
                <a:ext cx="9525" cy="5873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08" name="Line 48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4092575" y="3903663"/>
                <a:ext cx="1588" cy="1428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09" name="Line 49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4094163" y="3917950"/>
                <a:ext cx="11113" cy="4445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10" name="Line 50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4113213" y="3992563"/>
                <a:ext cx="14288" cy="5715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11" name="Line 51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4133850" y="4078288"/>
                <a:ext cx="19050" cy="5715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12" name="Line 52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4162425" y="4164013"/>
                <a:ext cx="19050" cy="5715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13" name="Line 53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4192588" y="4249738"/>
                <a:ext cx="23813" cy="5397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14" name="Line 54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4227513" y="4332288"/>
                <a:ext cx="22225" cy="5238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15" name="Line 55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4249738" y="4384675"/>
                <a:ext cx="1588" cy="158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16" name="Line 56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4265613" y="4413250"/>
                <a:ext cx="26988" cy="5238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17" name="Line 57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4306888" y="4492625"/>
                <a:ext cx="19050" cy="3810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18" name="Line 58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4325938" y="4530725"/>
                <a:ext cx="9525" cy="1428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19" name="Line 59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4351338" y="4570413"/>
                <a:ext cx="31750" cy="5080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20" name="Line 60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4398963" y="4646613"/>
                <a:ext cx="14288" cy="238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23" name="Line 63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 flipV="1">
                <a:off x="4141788" y="4494213"/>
                <a:ext cx="4763" cy="635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26" name="Line 66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 flipV="1">
                <a:off x="4237038" y="4360863"/>
                <a:ext cx="28575" cy="365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2239" name="Line 7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4595813" y="3632200"/>
              <a:ext cx="1588" cy="79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4037013" y="2220913"/>
              <a:ext cx="585788" cy="2374900"/>
              <a:chOff x="4037013" y="2220913"/>
              <a:chExt cx="585788" cy="2374900"/>
            </a:xfrm>
          </p:grpSpPr>
          <p:sp>
            <p:nvSpPr>
              <p:cNvPr id="92221" name="Line 61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 flipV="1">
                <a:off x="4037013" y="4556125"/>
                <a:ext cx="44450" cy="3968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22" name="Line 62"/>
              <p:cNvSpPr>
                <a:spLocks noChangeShapeType="1"/>
              </p:cNvSpPr>
              <p:nvPr>
                <p:custDataLst>
                  <p:tags r:id="rId28"/>
                </p:custDataLst>
              </p:nvPr>
            </p:nvSpPr>
            <p:spPr bwMode="auto">
              <a:xfrm flipV="1">
                <a:off x="4103688" y="4500563"/>
                <a:ext cx="38100" cy="3492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24" name="Line 64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 flipV="1">
                <a:off x="4167188" y="4429125"/>
                <a:ext cx="41275" cy="4445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25" name="Line 65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 flipV="1">
                <a:off x="4227513" y="4397375"/>
                <a:ext cx="9525" cy="952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27" name="Line 67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 flipV="1">
                <a:off x="4284663" y="4289425"/>
                <a:ext cx="36513" cy="4762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28" name="Line 68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4337050" y="4213225"/>
                <a:ext cx="33338" cy="5080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29" name="Line 69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V="1">
                <a:off x="4386263" y="4167188"/>
                <a:ext cx="14288" cy="2222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30" name="Line 70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 flipV="1">
                <a:off x="4400550" y="4137025"/>
                <a:ext cx="15875" cy="3016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31" name="Line 71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 flipV="1">
                <a:off x="4429125" y="4057650"/>
                <a:ext cx="28575" cy="5238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32" name="Line 72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 flipV="1">
                <a:off x="4470400" y="3975100"/>
                <a:ext cx="23813" cy="5556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33" name="Line 73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4505325" y="3913188"/>
                <a:ext cx="15875" cy="3492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34" name="Line 74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V="1">
                <a:off x="4521200" y="3892550"/>
                <a:ext cx="6350" cy="2063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35" name="Line 75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 flipV="1">
                <a:off x="4537075" y="3806825"/>
                <a:ext cx="17463" cy="5715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36" name="Line 76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564063" y="3778250"/>
                <a:ext cx="1588" cy="158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37" name="Line 77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 flipV="1">
                <a:off x="4564063" y="3719513"/>
                <a:ext cx="14288" cy="5873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38" name="Line 78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flipV="1">
                <a:off x="4584700" y="3640138"/>
                <a:ext cx="11113" cy="5080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40" name="Line 80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 flipV="1">
                <a:off x="4602163" y="3543300"/>
                <a:ext cx="7938" cy="6032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41" name="Line 81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 flipV="1">
                <a:off x="4613275" y="3500438"/>
                <a:ext cx="3175" cy="1270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42" name="Line 82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 flipV="1">
                <a:off x="4616450" y="3454400"/>
                <a:ext cx="1588" cy="4603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43" name="Line 83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 flipV="1">
                <a:off x="4619625" y="3363913"/>
                <a:ext cx="3175" cy="6032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44" name="Line 84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 flipH="1" flipV="1">
                <a:off x="4621213" y="3275013"/>
                <a:ext cx="1588" cy="6032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45" name="Line 85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 flipH="1" flipV="1">
                <a:off x="4619625" y="3219450"/>
                <a:ext cx="1588" cy="2540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46" name="Line 86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flipH="1" flipV="1">
                <a:off x="4614863" y="3184525"/>
                <a:ext cx="4763" cy="3492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47" name="Line 87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H="1" flipV="1">
                <a:off x="4603750" y="3095625"/>
                <a:ext cx="7938" cy="6032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48" name="Line 88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flipH="1" flipV="1">
                <a:off x="4587875" y="3008313"/>
                <a:ext cx="12700" cy="5873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49" name="Line 89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flipH="1" flipV="1">
                <a:off x="4573588" y="2941638"/>
                <a:ext cx="7938" cy="365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50" name="Line 90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flipH="1" flipV="1">
                <a:off x="4567238" y="2921000"/>
                <a:ext cx="6350" cy="2063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51" name="Line 91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H="1" flipV="1">
                <a:off x="4541838" y="2835275"/>
                <a:ext cx="17463" cy="5715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52" name="Line 92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V="1">
                <a:off x="4533900" y="2805113"/>
                <a:ext cx="1588" cy="158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53" name="Line 93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H="1" flipV="1">
                <a:off x="4511675" y="2749550"/>
                <a:ext cx="22225" cy="5556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54" name="Line 94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H="1" flipV="1">
                <a:off x="4481513" y="2674938"/>
                <a:ext cx="19050" cy="4762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55" name="Line 95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 flipH="1" flipV="1">
                <a:off x="4478338" y="2667000"/>
                <a:ext cx="3175" cy="793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56" name="Line 96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 flipH="1" flipV="1">
                <a:off x="4437063" y="2586038"/>
                <a:ext cx="26988" cy="5397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57" name="Line 97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 flipH="1" flipV="1">
                <a:off x="4418013" y="2547938"/>
                <a:ext cx="6350" cy="111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58" name="Line 98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 flipH="1" flipV="1">
                <a:off x="4394200" y="2508250"/>
                <a:ext cx="23813" cy="3968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59" name="Line 99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 flipH="1" flipV="1">
                <a:off x="4346575" y="2432050"/>
                <a:ext cx="31750" cy="5080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60" name="Line 100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H="1" flipV="1">
                <a:off x="4294188" y="2359025"/>
                <a:ext cx="34925" cy="492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61" name="Line 101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 flipH="1" flipV="1">
                <a:off x="4260850" y="2314575"/>
                <a:ext cx="14288" cy="2063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62" name="Line 102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 flipH="1" flipV="1">
                <a:off x="4238625" y="2289175"/>
                <a:ext cx="22225" cy="2540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63" name="Line 103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 flipH="1" flipV="1">
                <a:off x="4178300" y="2220913"/>
                <a:ext cx="39688" cy="4603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2264" name="Rectangle 10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175250" y="2671763"/>
              <a:ext cx="252413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65" name="Rectangle 10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341938" y="2808288"/>
              <a:ext cx="15557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66" name="Rectangle 10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103813" y="4019550"/>
              <a:ext cx="252413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67" name="Rectangle 107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270500" y="4156075"/>
              <a:ext cx="15557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68" name="Rectangle 108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424238" y="3897313"/>
              <a:ext cx="252413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69" name="Rectangle 10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590925" y="4035425"/>
              <a:ext cx="15557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70" name="Rectangle 110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371850" y="2603500"/>
              <a:ext cx="252413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71" name="Rectangle 11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536950" y="2741613"/>
              <a:ext cx="15557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757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2. Intersection Types</a:t>
            </a:r>
          </a:p>
        </p:txBody>
      </p:sp>
      <p:sp>
        <p:nvSpPr>
          <p:cNvPr id="8196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03325" y="1489075"/>
            <a:ext cx="489114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 dirty="0"/>
              <a:t>(2) Arc-Direction (Circle-Direction) intersection</a:t>
            </a:r>
          </a:p>
          <a:p>
            <a:pPr lvl="1"/>
            <a:r>
              <a:rPr lang="en-US" b="0" dirty="0"/>
              <a:t>Same as Distance-Direction intersection.</a:t>
            </a:r>
          </a:p>
          <a:p>
            <a:pPr lvl="1"/>
            <a:r>
              <a:rPr lang="en-US" b="0" dirty="0"/>
              <a:t>A is radius point.</a:t>
            </a:r>
          </a:p>
        </p:txBody>
      </p:sp>
      <p:sp>
        <p:nvSpPr>
          <p:cNvPr id="8197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6425" y="1209675"/>
            <a:ext cx="2390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/>
              <a:t>d. Other Intersections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D53BFBA-EC6D-4BAA-A65B-F560E797A7BA}"/>
              </a:ext>
            </a:extLst>
          </p:cNvPr>
          <p:cNvGrpSpPr>
            <a:grpSpLocks noChangeAspect="1"/>
          </p:cNvGrpSpPr>
          <p:nvPr/>
        </p:nvGrpSpPr>
        <p:grpSpPr>
          <a:xfrm>
            <a:off x="2166730" y="2236305"/>
            <a:ext cx="3610492" cy="4114800"/>
            <a:chOff x="2616200" y="1590261"/>
            <a:chExt cx="4137385" cy="4715289"/>
          </a:xfrm>
        </p:grpSpPr>
        <p:sp>
          <p:nvSpPr>
            <p:cNvPr id="7" name="Rectangle 112">
              <a:extLst>
                <a:ext uri="{FF2B5EF4-FFF2-40B4-BE49-F238E27FC236}">
                  <a16:creationId xmlns:a16="http://schemas.microsoft.com/office/drawing/2014/main" id="{FCAD2740-76C1-4C82-8953-9663D217C564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647950" y="4292600"/>
              <a:ext cx="2349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A</a:t>
              </a:r>
              <a:endParaRPr lang="en-US"/>
            </a:p>
          </p:txBody>
        </p:sp>
        <p:sp>
          <p:nvSpPr>
            <p:cNvPr id="8" name="Rectangle 113">
              <a:extLst>
                <a:ext uri="{FF2B5EF4-FFF2-40B4-BE49-F238E27FC236}">
                  <a16:creationId xmlns:a16="http://schemas.microsoft.com/office/drawing/2014/main" id="{2A9AC194-A18A-4CDD-AC35-F20CE3C94E3C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497388" y="4137025"/>
              <a:ext cx="252412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FF0000"/>
                  </a:solidFill>
                </a:rPr>
                <a:t>C</a:t>
              </a:r>
              <a:r>
                <a:rPr lang="en-US" b="0" baseline="-25000">
                  <a:solidFill>
                    <a:srgbClr val="FF0000"/>
                  </a:solidFill>
                </a:rPr>
                <a:t>1</a:t>
              </a:r>
              <a:endParaRPr lang="en-US" baseline="-25000"/>
            </a:p>
          </p:txBody>
        </p:sp>
        <p:sp>
          <p:nvSpPr>
            <p:cNvPr id="9" name="Rectangle 114">
              <a:extLst>
                <a:ext uri="{FF2B5EF4-FFF2-40B4-BE49-F238E27FC236}">
                  <a16:creationId xmlns:a16="http://schemas.microsoft.com/office/drawing/2014/main" id="{AAA768B6-6A8F-4D95-8915-88C5A4259548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459163" y="4287838"/>
              <a:ext cx="26930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</a:rPr>
                <a:t>R</a:t>
              </a:r>
              <a:r>
                <a:rPr lang="en-US" b="0" baseline="-25000" dirty="0">
                  <a:solidFill>
                    <a:srgbClr val="FF0000"/>
                  </a:solidFill>
                </a:rPr>
                <a:t>A</a:t>
              </a:r>
              <a:endParaRPr lang="en-US" baseline="-25000" dirty="0"/>
            </a:p>
          </p:txBody>
        </p:sp>
        <p:sp>
          <p:nvSpPr>
            <p:cNvPr id="10" name="Rectangle 117">
              <a:extLst>
                <a:ext uri="{FF2B5EF4-FFF2-40B4-BE49-F238E27FC236}">
                  <a16:creationId xmlns:a16="http://schemas.microsoft.com/office/drawing/2014/main" id="{C265E475-E5D7-4661-926C-80E0693BAF03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11525" y="5891213"/>
              <a:ext cx="252413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</a:rPr>
                <a:t>C</a:t>
              </a:r>
              <a:r>
                <a:rPr lang="en-US" b="0" baseline="-25000">
                  <a:solidFill>
                    <a:srgbClr val="0000FF"/>
                  </a:solidFill>
                </a:rPr>
                <a:t>2</a:t>
              </a:r>
              <a:endParaRPr lang="en-US" baseline="-25000"/>
            </a:p>
          </p:txBody>
        </p:sp>
        <p:sp>
          <p:nvSpPr>
            <p:cNvPr id="11" name="Rectangle 119">
              <a:extLst>
                <a:ext uri="{FF2B5EF4-FFF2-40B4-BE49-F238E27FC236}">
                  <a16:creationId xmlns:a16="http://schemas.microsoft.com/office/drawing/2014/main" id="{5306848F-4869-4386-BD19-9A55BFA395A1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16200" y="4994275"/>
              <a:ext cx="26930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 dirty="0">
                  <a:solidFill>
                    <a:srgbClr val="0000FF"/>
                  </a:solidFill>
                </a:rPr>
                <a:t>R</a:t>
              </a:r>
              <a:r>
                <a:rPr lang="en-US" b="0" baseline="-25000" dirty="0">
                  <a:solidFill>
                    <a:srgbClr val="0000FF"/>
                  </a:solidFill>
                </a:rPr>
                <a:t>A</a:t>
              </a:r>
              <a:endParaRPr lang="en-US" baseline="-25000" dirty="0"/>
            </a:p>
          </p:txBody>
        </p:sp>
        <p:sp>
          <p:nvSpPr>
            <p:cNvPr id="12" name="Line 121">
              <a:extLst>
                <a:ext uri="{FF2B5EF4-FFF2-40B4-BE49-F238E27FC236}">
                  <a16:creationId xmlns:a16="http://schemas.microsoft.com/office/drawing/2014/main" id="{1B6C3B20-39A7-4220-B291-E4F5F3722331}"/>
                </a:ext>
              </a:extLst>
            </p:cNvPr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2809875" y="2268538"/>
              <a:ext cx="2871788" cy="201295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22">
              <a:extLst>
                <a:ext uri="{FF2B5EF4-FFF2-40B4-BE49-F238E27FC236}">
                  <a16:creationId xmlns:a16="http://schemas.microsoft.com/office/drawing/2014/main" id="{C160A125-5227-4413-9A5C-021E86810323}"/>
                </a:ext>
              </a:extLst>
            </p:cNvPr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2809875" y="4119563"/>
              <a:ext cx="1579563" cy="161925"/>
            </a:xfrm>
            <a:prstGeom prst="line">
              <a:avLst/>
            </a:prstGeom>
            <a:noFill/>
            <a:ln w="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23">
              <a:extLst>
                <a:ext uri="{FF2B5EF4-FFF2-40B4-BE49-F238E27FC236}">
                  <a16:creationId xmlns:a16="http://schemas.microsoft.com/office/drawing/2014/main" id="{9A8BAE98-2EB8-450D-8DD8-96B92E3DABE6}"/>
                </a:ext>
              </a:extLst>
            </p:cNvPr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2809875" y="4281488"/>
              <a:ext cx="392113" cy="1539875"/>
            </a:xfrm>
            <a:prstGeom prst="line">
              <a:avLst/>
            </a:prstGeom>
            <a:noFill/>
            <a:ln w="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24">
              <a:extLst>
                <a:ext uri="{FF2B5EF4-FFF2-40B4-BE49-F238E27FC236}">
                  <a16:creationId xmlns:a16="http://schemas.microsoft.com/office/drawing/2014/main" id="{D620D2AB-F0E2-460E-A97F-18EF5F4DED80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2862263" y="2268538"/>
              <a:ext cx="2819400" cy="4037012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lgDashDotDot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5">
              <a:extLst>
                <a:ext uri="{FF2B5EF4-FFF2-40B4-BE49-F238E27FC236}">
                  <a16:creationId xmlns:a16="http://schemas.microsoft.com/office/drawing/2014/main" id="{74F1E275-E68A-415A-B2B7-A0E71B82EDEE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805113" y="3805238"/>
              <a:ext cx="1587500" cy="2065337"/>
            </a:xfrm>
            <a:custGeom>
              <a:avLst/>
              <a:gdLst>
                <a:gd name="T0" fmla="*/ 0 w 2213"/>
                <a:gd name="T1" fmla="*/ 2065337 h 2868"/>
                <a:gd name="T2" fmla="*/ 246769 w 2213"/>
                <a:gd name="T3" fmla="*/ 2046614 h 2868"/>
                <a:gd name="T4" fmla="*/ 487799 w 2213"/>
                <a:gd name="T5" fmla="*/ 1989723 h 2868"/>
                <a:gd name="T6" fmla="*/ 716635 w 2213"/>
                <a:gd name="T7" fmla="*/ 1895386 h 2868"/>
                <a:gd name="T8" fmla="*/ 928253 w 2213"/>
                <a:gd name="T9" fmla="*/ 1766483 h 2868"/>
                <a:gd name="T10" fmla="*/ 1117634 w 2213"/>
                <a:gd name="T11" fmla="*/ 1606613 h 2868"/>
                <a:gd name="T12" fmla="*/ 1279038 w 2213"/>
                <a:gd name="T13" fmla="*/ 1418659 h 2868"/>
                <a:gd name="T14" fmla="*/ 1410314 w 2213"/>
                <a:gd name="T15" fmla="*/ 1207660 h 2868"/>
                <a:gd name="T16" fmla="*/ 1506439 w 2213"/>
                <a:gd name="T17" fmla="*/ 978659 h 2868"/>
                <a:gd name="T18" fmla="*/ 1565979 w 2213"/>
                <a:gd name="T19" fmla="*/ 737415 h 2868"/>
                <a:gd name="T20" fmla="*/ 1587500 w 2213"/>
                <a:gd name="T21" fmla="*/ 489689 h 2868"/>
                <a:gd name="T22" fmla="*/ 1570284 w 2213"/>
                <a:gd name="T23" fmla="*/ 241964 h 2868"/>
                <a:gd name="T24" fmla="*/ 1514330 w 2213"/>
                <a:gd name="T25" fmla="*/ 0 h 28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13"/>
                <a:gd name="T40" fmla="*/ 0 h 2868"/>
                <a:gd name="T41" fmla="*/ 2213 w 2213"/>
                <a:gd name="T42" fmla="*/ 2868 h 28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13" h="2868">
                  <a:moveTo>
                    <a:pt x="0" y="2868"/>
                  </a:moveTo>
                  <a:lnTo>
                    <a:pt x="344" y="2842"/>
                  </a:lnTo>
                  <a:lnTo>
                    <a:pt x="680" y="2763"/>
                  </a:lnTo>
                  <a:lnTo>
                    <a:pt x="999" y="2632"/>
                  </a:lnTo>
                  <a:lnTo>
                    <a:pt x="1294" y="2453"/>
                  </a:lnTo>
                  <a:lnTo>
                    <a:pt x="1558" y="2231"/>
                  </a:lnTo>
                  <a:lnTo>
                    <a:pt x="1783" y="1970"/>
                  </a:lnTo>
                  <a:lnTo>
                    <a:pt x="1966" y="1677"/>
                  </a:lnTo>
                  <a:lnTo>
                    <a:pt x="2100" y="1359"/>
                  </a:lnTo>
                  <a:lnTo>
                    <a:pt x="2183" y="1024"/>
                  </a:lnTo>
                  <a:lnTo>
                    <a:pt x="2213" y="680"/>
                  </a:lnTo>
                  <a:lnTo>
                    <a:pt x="2189" y="336"/>
                  </a:lnTo>
                  <a:lnTo>
                    <a:pt x="2111" y="0"/>
                  </a:lnTo>
                </a:path>
              </a:pathLst>
            </a:custGeom>
            <a:noFill/>
            <a:ln w="8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Rectangle 126">
              <a:extLst>
                <a:ext uri="{FF2B5EF4-FFF2-40B4-BE49-F238E27FC236}">
                  <a16:creationId xmlns:a16="http://schemas.microsoft.com/office/drawing/2014/main" id="{681CA347-C009-4A2D-8460-743D9BF1813B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757863" y="2090738"/>
              <a:ext cx="2349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B</a:t>
              </a:r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2C38148-1317-4B86-9E85-A2C3B3AFD445}"/>
                </a:ext>
              </a:extLst>
            </p:cNvPr>
            <p:cNvGrpSpPr/>
            <p:nvPr/>
          </p:nvGrpSpPr>
          <p:grpSpPr>
            <a:xfrm>
              <a:off x="5237922" y="1590261"/>
              <a:ext cx="1515663" cy="1302026"/>
              <a:chOff x="5237922" y="1590261"/>
              <a:chExt cx="1515663" cy="1302026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4073D7BD-A085-45AF-BD72-2B69260EEF97}"/>
                  </a:ext>
                </a:extLst>
              </p:cNvPr>
              <p:cNvCxnSpPr/>
              <p:nvPr/>
            </p:nvCxnSpPr>
            <p:spPr>
              <a:xfrm flipV="1">
                <a:off x="5685183" y="1590261"/>
                <a:ext cx="0" cy="13020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id="{60AEF2DA-7F9F-42B9-9B30-AC1F108CD0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37922" y="1898374"/>
                <a:ext cx="914400" cy="914400"/>
              </a:xfrm>
              <a:prstGeom prst="arc">
                <a:avLst>
                  <a:gd name="adj1" fmla="val 16200000"/>
                  <a:gd name="adj2" fmla="val 7727795"/>
                </a:avLst>
              </a:prstGeom>
              <a:ln>
                <a:solidFill>
                  <a:srgbClr val="C00000"/>
                </a:solidFill>
                <a:headEnd type="none" w="med" len="med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114">
                <a:extLst>
                  <a:ext uri="{FF2B5EF4-FFF2-40B4-BE49-F238E27FC236}">
                    <a16:creationId xmlns:a16="http://schemas.microsoft.com/office/drawing/2014/main" id="{B6FFCD60-3159-4F6D-BC82-4955A9B4B855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6245433" y="2223812"/>
                <a:ext cx="50815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0" dirty="0" err="1">
                    <a:solidFill>
                      <a:srgbClr val="C00000"/>
                    </a:solidFill>
                  </a:rPr>
                  <a:t>Dir</a:t>
                </a:r>
                <a:r>
                  <a:rPr lang="en-US" b="0" baseline="-25000" dirty="0" err="1">
                    <a:solidFill>
                      <a:srgbClr val="C00000"/>
                    </a:solidFill>
                  </a:rPr>
                  <a:t>BC</a:t>
                </a:r>
                <a:endParaRPr lang="en-US" baseline="-25000" dirty="0">
                  <a:solidFill>
                    <a:srgbClr val="C00000"/>
                  </a:solidFill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3915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3. Example 1</a:t>
            </a:r>
            <a:endParaRPr lang="en-US" b="0" i="1" dirty="0"/>
          </a:p>
        </p:txBody>
      </p:sp>
      <p:sp>
        <p:nvSpPr>
          <p:cNvPr id="45082" name="Text Box 5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6575" y="914400"/>
            <a:ext cx="3675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What are the coordinates of G?</a:t>
            </a:r>
          </a:p>
          <a:p>
            <a:pPr lvl="1" eaLnBrk="1" hangingPunct="1"/>
            <a:r>
              <a:rPr lang="en-US" sz="1600" dirty="0"/>
              <a:t>Forward comp from T</a:t>
            </a:r>
          </a:p>
        </p:txBody>
      </p:sp>
      <p:grpSp>
        <p:nvGrpSpPr>
          <p:cNvPr id="45080" name="Group 45079"/>
          <p:cNvGrpSpPr>
            <a:grpSpLocks noChangeAspect="1"/>
          </p:cNvGrpSpPr>
          <p:nvPr/>
        </p:nvGrpSpPr>
        <p:grpSpPr>
          <a:xfrm>
            <a:off x="4374641" y="1863854"/>
            <a:ext cx="3969068" cy="2826544"/>
            <a:chOff x="3143250" y="2400301"/>
            <a:chExt cx="2940050" cy="209373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168650" y="4044951"/>
              <a:ext cx="100930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155950" y="4171951"/>
              <a:ext cx="669925" cy="1889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518.68' N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143250" y="4311651"/>
              <a:ext cx="636452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221.12' E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413375" y="3171826"/>
              <a:ext cx="92618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5413375" y="3324226"/>
              <a:ext cx="669925" cy="1889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689.98' N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400675" y="3475038"/>
              <a:ext cx="625147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611.58' E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673475" y="3462338"/>
              <a:ext cx="648326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58°20'00"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403725" y="2640013"/>
              <a:ext cx="492775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ED1B23"/>
                  </a:solidFill>
                  <a:effectLst/>
                  <a:latin typeface="Arial" panose="020B0604020202020204" pitchFamily="34" charset="0"/>
                </a:rPr>
                <a:t>375.00'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421063" y="2400301"/>
              <a:ext cx="118741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G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3816841" y="3798608"/>
              <a:ext cx="60325" cy="42863"/>
            </a:xfrm>
            <a:custGeom>
              <a:avLst/>
              <a:gdLst>
                <a:gd name="T0" fmla="*/ 38 w 38"/>
                <a:gd name="T1" fmla="*/ 24 h 27"/>
                <a:gd name="T2" fmla="*/ 32 w 38"/>
                <a:gd name="T3" fmla="*/ 27 h 27"/>
                <a:gd name="T4" fmla="*/ 0 w 38"/>
                <a:gd name="T5" fmla="*/ 6 h 27"/>
                <a:gd name="T6" fmla="*/ 5 w 38"/>
                <a:gd name="T7" fmla="*/ 0 h 27"/>
                <a:gd name="T8" fmla="*/ 36 w 38"/>
                <a:gd name="T9" fmla="*/ 20 h 27"/>
                <a:gd name="T10" fmla="*/ 30 w 38"/>
                <a:gd name="T11" fmla="*/ 23 h 27"/>
                <a:gd name="T12" fmla="*/ 38 w 38"/>
                <a:gd name="T1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7">
                  <a:moveTo>
                    <a:pt x="38" y="24"/>
                  </a:moveTo>
                  <a:lnTo>
                    <a:pt x="32" y="27"/>
                  </a:lnTo>
                  <a:lnTo>
                    <a:pt x="0" y="6"/>
                  </a:lnTo>
                  <a:lnTo>
                    <a:pt x="5" y="0"/>
                  </a:lnTo>
                  <a:lnTo>
                    <a:pt x="36" y="20"/>
                  </a:lnTo>
                  <a:lnTo>
                    <a:pt x="30" y="23"/>
                  </a:lnTo>
                  <a:lnTo>
                    <a:pt x="38" y="24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867641" y="3836708"/>
              <a:ext cx="9525" cy="11113"/>
            </a:xfrm>
            <a:custGeom>
              <a:avLst/>
              <a:gdLst>
                <a:gd name="T0" fmla="*/ 6 w 6"/>
                <a:gd name="T1" fmla="*/ 0 h 7"/>
                <a:gd name="T2" fmla="*/ 5 w 6"/>
                <a:gd name="T3" fmla="*/ 7 h 7"/>
                <a:gd name="T4" fmla="*/ 0 w 6"/>
                <a:gd name="T5" fmla="*/ 3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5" y="7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864466" y="3774795"/>
              <a:ext cx="22225" cy="61913"/>
            </a:xfrm>
            <a:custGeom>
              <a:avLst/>
              <a:gdLst>
                <a:gd name="T0" fmla="*/ 10 w 14"/>
                <a:gd name="T1" fmla="*/ 1 h 39"/>
                <a:gd name="T2" fmla="*/ 14 w 14"/>
                <a:gd name="T3" fmla="*/ 2 h 39"/>
                <a:gd name="T4" fmla="*/ 8 w 14"/>
                <a:gd name="T5" fmla="*/ 39 h 39"/>
                <a:gd name="T6" fmla="*/ 0 w 14"/>
                <a:gd name="T7" fmla="*/ 38 h 39"/>
                <a:gd name="T8" fmla="*/ 6 w 14"/>
                <a:gd name="T9" fmla="*/ 0 h 39"/>
                <a:gd name="T10" fmla="*/ 10 w 14"/>
                <a:gd name="T11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9">
                  <a:moveTo>
                    <a:pt x="10" y="1"/>
                  </a:moveTo>
                  <a:lnTo>
                    <a:pt x="14" y="2"/>
                  </a:lnTo>
                  <a:lnTo>
                    <a:pt x="8" y="39"/>
                  </a:lnTo>
                  <a:lnTo>
                    <a:pt x="0" y="38"/>
                  </a:lnTo>
                  <a:lnTo>
                    <a:pt x="6" y="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507278" y="3550958"/>
              <a:ext cx="360363" cy="276225"/>
            </a:xfrm>
            <a:custGeom>
              <a:avLst/>
              <a:gdLst>
                <a:gd name="T0" fmla="*/ 7 w 227"/>
                <a:gd name="T1" fmla="*/ 3 h 174"/>
                <a:gd name="T2" fmla="*/ 16 w 227"/>
                <a:gd name="T3" fmla="*/ 4 h 174"/>
                <a:gd name="T4" fmla="*/ 25 w 227"/>
                <a:gd name="T5" fmla="*/ 6 h 174"/>
                <a:gd name="T6" fmla="*/ 35 w 227"/>
                <a:gd name="T7" fmla="*/ 8 h 174"/>
                <a:gd name="T8" fmla="*/ 43 w 227"/>
                <a:gd name="T9" fmla="*/ 11 h 174"/>
                <a:gd name="T10" fmla="*/ 52 w 227"/>
                <a:gd name="T11" fmla="*/ 14 h 174"/>
                <a:gd name="T12" fmla="*/ 61 w 227"/>
                <a:gd name="T13" fmla="*/ 17 h 174"/>
                <a:gd name="T14" fmla="*/ 70 w 227"/>
                <a:gd name="T15" fmla="*/ 21 h 174"/>
                <a:gd name="T16" fmla="*/ 78 w 227"/>
                <a:gd name="T17" fmla="*/ 24 h 174"/>
                <a:gd name="T18" fmla="*/ 86 w 227"/>
                <a:gd name="T19" fmla="*/ 28 h 174"/>
                <a:gd name="T20" fmla="*/ 95 w 227"/>
                <a:gd name="T21" fmla="*/ 32 h 174"/>
                <a:gd name="T22" fmla="*/ 109 w 227"/>
                <a:gd name="T23" fmla="*/ 40 h 174"/>
                <a:gd name="T24" fmla="*/ 124 w 227"/>
                <a:gd name="T25" fmla="*/ 50 h 174"/>
                <a:gd name="T26" fmla="*/ 139 w 227"/>
                <a:gd name="T27" fmla="*/ 61 h 174"/>
                <a:gd name="T28" fmla="*/ 153 w 227"/>
                <a:gd name="T29" fmla="*/ 73 h 174"/>
                <a:gd name="T30" fmla="*/ 166 w 227"/>
                <a:gd name="T31" fmla="*/ 86 h 174"/>
                <a:gd name="T32" fmla="*/ 174 w 227"/>
                <a:gd name="T33" fmla="*/ 94 h 174"/>
                <a:gd name="T34" fmla="*/ 180 w 227"/>
                <a:gd name="T35" fmla="*/ 101 h 174"/>
                <a:gd name="T36" fmla="*/ 186 w 227"/>
                <a:gd name="T37" fmla="*/ 108 h 174"/>
                <a:gd name="T38" fmla="*/ 192 w 227"/>
                <a:gd name="T39" fmla="*/ 116 h 174"/>
                <a:gd name="T40" fmla="*/ 198 w 227"/>
                <a:gd name="T41" fmla="*/ 123 h 174"/>
                <a:gd name="T42" fmla="*/ 203 w 227"/>
                <a:gd name="T43" fmla="*/ 131 h 174"/>
                <a:gd name="T44" fmla="*/ 208 w 227"/>
                <a:gd name="T45" fmla="*/ 139 h 174"/>
                <a:gd name="T46" fmla="*/ 213 w 227"/>
                <a:gd name="T47" fmla="*/ 147 h 174"/>
                <a:gd name="T48" fmla="*/ 217 w 227"/>
                <a:gd name="T49" fmla="*/ 155 h 174"/>
                <a:gd name="T50" fmla="*/ 221 w 227"/>
                <a:gd name="T51" fmla="*/ 163 h 174"/>
                <a:gd name="T52" fmla="*/ 225 w 227"/>
                <a:gd name="T53" fmla="*/ 172 h 174"/>
                <a:gd name="T54" fmla="*/ 225 w 227"/>
                <a:gd name="T55" fmla="*/ 169 h 174"/>
                <a:gd name="T56" fmla="*/ 221 w 227"/>
                <a:gd name="T57" fmla="*/ 161 h 174"/>
                <a:gd name="T58" fmla="*/ 217 w 227"/>
                <a:gd name="T59" fmla="*/ 152 h 174"/>
                <a:gd name="T60" fmla="*/ 212 w 227"/>
                <a:gd name="T61" fmla="*/ 144 h 174"/>
                <a:gd name="T62" fmla="*/ 207 w 227"/>
                <a:gd name="T63" fmla="*/ 136 h 174"/>
                <a:gd name="T64" fmla="*/ 202 w 227"/>
                <a:gd name="T65" fmla="*/ 128 h 174"/>
                <a:gd name="T66" fmla="*/ 197 w 227"/>
                <a:gd name="T67" fmla="*/ 121 h 174"/>
                <a:gd name="T68" fmla="*/ 191 w 227"/>
                <a:gd name="T69" fmla="*/ 113 h 174"/>
                <a:gd name="T70" fmla="*/ 186 w 227"/>
                <a:gd name="T71" fmla="*/ 106 h 174"/>
                <a:gd name="T72" fmla="*/ 180 w 227"/>
                <a:gd name="T73" fmla="*/ 98 h 174"/>
                <a:gd name="T74" fmla="*/ 174 w 227"/>
                <a:gd name="T75" fmla="*/ 92 h 174"/>
                <a:gd name="T76" fmla="*/ 164 w 227"/>
                <a:gd name="T77" fmla="*/ 82 h 174"/>
                <a:gd name="T78" fmla="*/ 150 w 227"/>
                <a:gd name="T79" fmla="*/ 69 h 174"/>
                <a:gd name="T80" fmla="*/ 136 w 227"/>
                <a:gd name="T81" fmla="*/ 58 h 174"/>
                <a:gd name="T82" fmla="*/ 121 w 227"/>
                <a:gd name="T83" fmla="*/ 47 h 174"/>
                <a:gd name="T84" fmla="*/ 105 w 227"/>
                <a:gd name="T85" fmla="*/ 37 h 174"/>
                <a:gd name="T86" fmla="*/ 93 w 227"/>
                <a:gd name="T87" fmla="*/ 30 h 174"/>
                <a:gd name="T88" fmla="*/ 85 w 227"/>
                <a:gd name="T89" fmla="*/ 26 h 174"/>
                <a:gd name="T90" fmla="*/ 76 w 227"/>
                <a:gd name="T91" fmla="*/ 22 h 174"/>
                <a:gd name="T92" fmla="*/ 68 w 227"/>
                <a:gd name="T93" fmla="*/ 19 h 174"/>
                <a:gd name="T94" fmla="*/ 59 w 227"/>
                <a:gd name="T95" fmla="*/ 15 h 174"/>
                <a:gd name="T96" fmla="*/ 50 w 227"/>
                <a:gd name="T97" fmla="*/ 12 h 174"/>
                <a:gd name="T98" fmla="*/ 42 w 227"/>
                <a:gd name="T99" fmla="*/ 9 h 174"/>
                <a:gd name="T100" fmla="*/ 32 w 227"/>
                <a:gd name="T101" fmla="*/ 7 h 174"/>
                <a:gd name="T102" fmla="*/ 23 w 227"/>
                <a:gd name="T103" fmla="*/ 5 h 174"/>
                <a:gd name="T104" fmla="*/ 14 w 227"/>
                <a:gd name="T105" fmla="*/ 3 h 174"/>
                <a:gd name="T106" fmla="*/ 5 w 227"/>
                <a:gd name="T107" fmla="*/ 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" h="174">
                  <a:moveTo>
                    <a:pt x="0" y="1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7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5" y="8"/>
                  </a:lnTo>
                  <a:lnTo>
                    <a:pt x="37" y="9"/>
                  </a:lnTo>
                  <a:lnTo>
                    <a:pt x="39" y="10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6" y="12"/>
                  </a:lnTo>
                  <a:lnTo>
                    <a:pt x="48" y="13"/>
                  </a:lnTo>
                  <a:lnTo>
                    <a:pt x="50" y="13"/>
                  </a:lnTo>
                  <a:lnTo>
                    <a:pt x="52" y="14"/>
                  </a:lnTo>
                  <a:lnTo>
                    <a:pt x="54" y="15"/>
                  </a:lnTo>
                  <a:lnTo>
                    <a:pt x="57" y="16"/>
                  </a:lnTo>
                  <a:lnTo>
                    <a:pt x="59" y="16"/>
                  </a:lnTo>
                  <a:lnTo>
                    <a:pt x="61" y="17"/>
                  </a:lnTo>
                  <a:lnTo>
                    <a:pt x="63" y="18"/>
                  </a:lnTo>
                  <a:lnTo>
                    <a:pt x="65" y="19"/>
                  </a:lnTo>
                  <a:lnTo>
                    <a:pt x="67" y="20"/>
                  </a:lnTo>
                  <a:lnTo>
                    <a:pt x="70" y="21"/>
                  </a:lnTo>
                  <a:lnTo>
                    <a:pt x="72" y="22"/>
                  </a:lnTo>
                  <a:lnTo>
                    <a:pt x="74" y="22"/>
                  </a:lnTo>
                  <a:lnTo>
                    <a:pt x="76" y="23"/>
                  </a:lnTo>
                  <a:lnTo>
                    <a:pt x="78" y="24"/>
                  </a:lnTo>
                  <a:lnTo>
                    <a:pt x="80" y="25"/>
                  </a:lnTo>
                  <a:lnTo>
                    <a:pt x="82" y="26"/>
                  </a:lnTo>
                  <a:lnTo>
                    <a:pt x="84" y="27"/>
                  </a:lnTo>
                  <a:lnTo>
                    <a:pt x="86" y="28"/>
                  </a:lnTo>
                  <a:lnTo>
                    <a:pt x="89" y="29"/>
                  </a:lnTo>
                  <a:lnTo>
                    <a:pt x="91" y="30"/>
                  </a:lnTo>
                  <a:lnTo>
                    <a:pt x="93" y="31"/>
                  </a:lnTo>
                  <a:lnTo>
                    <a:pt x="95" y="32"/>
                  </a:lnTo>
                  <a:lnTo>
                    <a:pt x="97" y="33"/>
                  </a:lnTo>
                  <a:lnTo>
                    <a:pt x="101" y="36"/>
                  </a:lnTo>
                  <a:lnTo>
                    <a:pt x="105" y="38"/>
                  </a:lnTo>
                  <a:lnTo>
                    <a:pt x="109" y="40"/>
                  </a:lnTo>
                  <a:lnTo>
                    <a:pt x="113" y="43"/>
                  </a:lnTo>
                  <a:lnTo>
                    <a:pt x="117" y="45"/>
                  </a:lnTo>
                  <a:lnTo>
                    <a:pt x="121" y="48"/>
                  </a:lnTo>
                  <a:lnTo>
                    <a:pt x="124" y="50"/>
                  </a:lnTo>
                  <a:lnTo>
                    <a:pt x="128" y="53"/>
                  </a:lnTo>
                  <a:lnTo>
                    <a:pt x="132" y="56"/>
                  </a:lnTo>
                  <a:lnTo>
                    <a:pt x="135" y="58"/>
                  </a:lnTo>
                  <a:lnTo>
                    <a:pt x="139" y="61"/>
                  </a:lnTo>
                  <a:lnTo>
                    <a:pt x="143" y="64"/>
                  </a:lnTo>
                  <a:lnTo>
                    <a:pt x="146" y="67"/>
                  </a:lnTo>
                  <a:lnTo>
                    <a:pt x="150" y="70"/>
                  </a:lnTo>
                  <a:lnTo>
                    <a:pt x="153" y="73"/>
                  </a:lnTo>
                  <a:lnTo>
                    <a:pt x="157" y="76"/>
                  </a:lnTo>
                  <a:lnTo>
                    <a:pt x="160" y="79"/>
                  </a:lnTo>
                  <a:lnTo>
                    <a:pt x="163" y="83"/>
                  </a:lnTo>
                  <a:lnTo>
                    <a:pt x="166" y="86"/>
                  </a:lnTo>
                  <a:lnTo>
                    <a:pt x="170" y="89"/>
                  </a:lnTo>
                  <a:lnTo>
                    <a:pt x="171" y="91"/>
                  </a:lnTo>
                  <a:lnTo>
                    <a:pt x="173" y="92"/>
                  </a:lnTo>
                  <a:lnTo>
                    <a:pt x="174" y="94"/>
                  </a:lnTo>
                  <a:lnTo>
                    <a:pt x="176" y="96"/>
                  </a:lnTo>
                  <a:lnTo>
                    <a:pt x="177" y="98"/>
                  </a:lnTo>
                  <a:lnTo>
                    <a:pt x="179" y="99"/>
                  </a:lnTo>
                  <a:lnTo>
                    <a:pt x="180" y="101"/>
                  </a:lnTo>
                  <a:lnTo>
                    <a:pt x="182" y="103"/>
                  </a:lnTo>
                  <a:lnTo>
                    <a:pt x="184" y="105"/>
                  </a:lnTo>
                  <a:lnTo>
                    <a:pt x="185" y="106"/>
                  </a:lnTo>
                  <a:lnTo>
                    <a:pt x="186" y="108"/>
                  </a:lnTo>
                  <a:lnTo>
                    <a:pt x="188" y="110"/>
                  </a:lnTo>
                  <a:lnTo>
                    <a:pt x="189" y="112"/>
                  </a:lnTo>
                  <a:lnTo>
                    <a:pt x="190" y="114"/>
                  </a:lnTo>
                  <a:lnTo>
                    <a:pt x="192" y="116"/>
                  </a:lnTo>
                  <a:lnTo>
                    <a:pt x="193" y="118"/>
                  </a:lnTo>
                  <a:lnTo>
                    <a:pt x="195" y="119"/>
                  </a:lnTo>
                  <a:lnTo>
                    <a:pt x="196" y="121"/>
                  </a:lnTo>
                  <a:lnTo>
                    <a:pt x="198" y="123"/>
                  </a:lnTo>
                  <a:lnTo>
                    <a:pt x="199" y="125"/>
                  </a:lnTo>
                  <a:lnTo>
                    <a:pt x="200" y="127"/>
                  </a:lnTo>
                  <a:lnTo>
                    <a:pt x="202" y="129"/>
                  </a:lnTo>
                  <a:lnTo>
                    <a:pt x="203" y="131"/>
                  </a:lnTo>
                  <a:lnTo>
                    <a:pt x="204" y="133"/>
                  </a:lnTo>
                  <a:lnTo>
                    <a:pt x="205" y="135"/>
                  </a:lnTo>
                  <a:lnTo>
                    <a:pt x="206" y="137"/>
                  </a:lnTo>
                  <a:lnTo>
                    <a:pt x="208" y="139"/>
                  </a:lnTo>
                  <a:lnTo>
                    <a:pt x="209" y="141"/>
                  </a:lnTo>
                  <a:lnTo>
                    <a:pt x="210" y="143"/>
                  </a:lnTo>
                  <a:lnTo>
                    <a:pt x="211" y="145"/>
                  </a:lnTo>
                  <a:lnTo>
                    <a:pt x="213" y="147"/>
                  </a:lnTo>
                  <a:lnTo>
                    <a:pt x="214" y="149"/>
                  </a:lnTo>
                  <a:lnTo>
                    <a:pt x="215" y="151"/>
                  </a:lnTo>
                  <a:lnTo>
                    <a:pt x="216" y="153"/>
                  </a:lnTo>
                  <a:lnTo>
                    <a:pt x="217" y="155"/>
                  </a:lnTo>
                  <a:lnTo>
                    <a:pt x="218" y="157"/>
                  </a:lnTo>
                  <a:lnTo>
                    <a:pt x="219" y="159"/>
                  </a:lnTo>
                  <a:lnTo>
                    <a:pt x="220" y="161"/>
                  </a:lnTo>
                  <a:lnTo>
                    <a:pt x="221" y="163"/>
                  </a:lnTo>
                  <a:lnTo>
                    <a:pt x="222" y="165"/>
                  </a:lnTo>
                  <a:lnTo>
                    <a:pt x="223" y="168"/>
                  </a:lnTo>
                  <a:lnTo>
                    <a:pt x="224" y="170"/>
                  </a:lnTo>
                  <a:lnTo>
                    <a:pt x="225" y="172"/>
                  </a:lnTo>
                  <a:lnTo>
                    <a:pt x="226" y="174"/>
                  </a:lnTo>
                  <a:lnTo>
                    <a:pt x="227" y="174"/>
                  </a:lnTo>
                  <a:lnTo>
                    <a:pt x="226" y="172"/>
                  </a:lnTo>
                  <a:lnTo>
                    <a:pt x="225" y="169"/>
                  </a:lnTo>
                  <a:lnTo>
                    <a:pt x="224" y="167"/>
                  </a:lnTo>
                  <a:lnTo>
                    <a:pt x="223" y="165"/>
                  </a:lnTo>
                  <a:lnTo>
                    <a:pt x="222" y="163"/>
                  </a:lnTo>
                  <a:lnTo>
                    <a:pt x="221" y="161"/>
                  </a:lnTo>
                  <a:lnTo>
                    <a:pt x="220" y="159"/>
                  </a:lnTo>
                  <a:lnTo>
                    <a:pt x="219" y="157"/>
                  </a:lnTo>
                  <a:lnTo>
                    <a:pt x="218" y="155"/>
                  </a:lnTo>
                  <a:lnTo>
                    <a:pt x="217" y="152"/>
                  </a:lnTo>
                  <a:lnTo>
                    <a:pt x="216" y="150"/>
                  </a:lnTo>
                  <a:lnTo>
                    <a:pt x="215" y="148"/>
                  </a:lnTo>
                  <a:lnTo>
                    <a:pt x="213" y="146"/>
                  </a:lnTo>
                  <a:lnTo>
                    <a:pt x="212" y="144"/>
                  </a:lnTo>
                  <a:lnTo>
                    <a:pt x="211" y="142"/>
                  </a:lnTo>
                  <a:lnTo>
                    <a:pt x="210" y="140"/>
                  </a:lnTo>
                  <a:lnTo>
                    <a:pt x="209" y="138"/>
                  </a:lnTo>
                  <a:lnTo>
                    <a:pt x="207" y="136"/>
                  </a:lnTo>
                  <a:lnTo>
                    <a:pt x="206" y="134"/>
                  </a:lnTo>
                  <a:lnTo>
                    <a:pt x="205" y="132"/>
                  </a:lnTo>
                  <a:lnTo>
                    <a:pt x="204" y="130"/>
                  </a:lnTo>
                  <a:lnTo>
                    <a:pt x="202" y="128"/>
                  </a:lnTo>
                  <a:lnTo>
                    <a:pt x="201" y="126"/>
                  </a:lnTo>
                  <a:lnTo>
                    <a:pt x="200" y="124"/>
                  </a:lnTo>
                  <a:lnTo>
                    <a:pt x="198" y="122"/>
                  </a:lnTo>
                  <a:lnTo>
                    <a:pt x="197" y="121"/>
                  </a:lnTo>
                  <a:lnTo>
                    <a:pt x="196" y="119"/>
                  </a:lnTo>
                  <a:lnTo>
                    <a:pt x="194" y="117"/>
                  </a:lnTo>
                  <a:lnTo>
                    <a:pt x="193" y="115"/>
                  </a:lnTo>
                  <a:lnTo>
                    <a:pt x="191" y="113"/>
                  </a:lnTo>
                  <a:lnTo>
                    <a:pt x="190" y="111"/>
                  </a:lnTo>
                  <a:lnTo>
                    <a:pt x="189" y="109"/>
                  </a:lnTo>
                  <a:lnTo>
                    <a:pt x="187" y="107"/>
                  </a:lnTo>
                  <a:lnTo>
                    <a:pt x="186" y="106"/>
                  </a:lnTo>
                  <a:lnTo>
                    <a:pt x="184" y="104"/>
                  </a:lnTo>
                  <a:lnTo>
                    <a:pt x="183" y="102"/>
                  </a:lnTo>
                  <a:lnTo>
                    <a:pt x="181" y="100"/>
                  </a:lnTo>
                  <a:lnTo>
                    <a:pt x="180" y="98"/>
                  </a:lnTo>
                  <a:lnTo>
                    <a:pt x="178" y="97"/>
                  </a:lnTo>
                  <a:lnTo>
                    <a:pt x="177" y="95"/>
                  </a:lnTo>
                  <a:lnTo>
                    <a:pt x="175" y="93"/>
                  </a:lnTo>
                  <a:lnTo>
                    <a:pt x="174" y="92"/>
                  </a:lnTo>
                  <a:lnTo>
                    <a:pt x="172" y="90"/>
                  </a:lnTo>
                  <a:lnTo>
                    <a:pt x="170" y="88"/>
                  </a:lnTo>
                  <a:lnTo>
                    <a:pt x="167" y="85"/>
                  </a:lnTo>
                  <a:lnTo>
                    <a:pt x="164" y="82"/>
                  </a:lnTo>
                  <a:lnTo>
                    <a:pt x="161" y="79"/>
                  </a:lnTo>
                  <a:lnTo>
                    <a:pt x="157" y="75"/>
                  </a:lnTo>
                  <a:lnTo>
                    <a:pt x="154" y="72"/>
                  </a:lnTo>
                  <a:lnTo>
                    <a:pt x="150" y="69"/>
                  </a:lnTo>
                  <a:lnTo>
                    <a:pt x="147" y="66"/>
                  </a:lnTo>
                  <a:lnTo>
                    <a:pt x="143" y="63"/>
                  </a:lnTo>
                  <a:lnTo>
                    <a:pt x="140" y="60"/>
                  </a:lnTo>
                  <a:lnTo>
                    <a:pt x="136" y="58"/>
                  </a:lnTo>
                  <a:lnTo>
                    <a:pt x="132" y="55"/>
                  </a:lnTo>
                  <a:lnTo>
                    <a:pt x="129" y="52"/>
                  </a:lnTo>
                  <a:lnTo>
                    <a:pt x="125" y="49"/>
                  </a:lnTo>
                  <a:lnTo>
                    <a:pt x="121" y="47"/>
                  </a:lnTo>
                  <a:lnTo>
                    <a:pt x="117" y="44"/>
                  </a:lnTo>
                  <a:lnTo>
                    <a:pt x="113" y="42"/>
                  </a:lnTo>
                  <a:lnTo>
                    <a:pt x="109" y="39"/>
                  </a:lnTo>
                  <a:lnTo>
                    <a:pt x="105" y="37"/>
                  </a:lnTo>
                  <a:lnTo>
                    <a:pt x="101" y="35"/>
                  </a:lnTo>
                  <a:lnTo>
                    <a:pt x="97" y="32"/>
                  </a:lnTo>
                  <a:lnTo>
                    <a:pt x="95" y="31"/>
                  </a:lnTo>
                  <a:lnTo>
                    <a:pt x="93" y="30"/>
                  </a:lnTo>
                  <a:lnTo>
                    <a:pt x="91" y="29"/>
                  </a:lnTo>
                  <a:lnTo>
                    <a:pt x="89" y="28"/>
                  </a:lnTo>
                  <a:lnTo>
                    <a:pt x="87" y="27"/>
                  </a:lnTo>
                  <a:lnTo>
                    <a:pt x="85" y="26"/>
                  </a:lnTo>
                  <a:lnTo>
                    <a:pt x="83" y="25"/>
                  </a:lnTo>
                  <a:lnTo>
                    <a:pt x="81" y="24"/>
                  </a:lnTo>
                  <a:lnTo>
                    <a:pt x="78" y="23"/>
                  </a:lnTo>
                  <a:lnTo>
                    <a:pt x="76" y="22"/>
                  </a:lnTo>
                  <a:lnTo>
                    <a:pt x="74" y="21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68" y="19"/>
                  </a:lnTo>
                  <a:lnTo>
                    <a:pt x="66" y="18"/>
                  </a:lnTo>
                  <a:lnTo>
                    <a:pt x="64" y="17"/>
                  </a:lnTo>
                  <a:lnTo>
                    <a:pt x="62" y="16"/>
                  </a:lnTo>
                  <a:lnTo>
                    <a:pt x="59" y="15"/>
                  </a:lnTo>
                  <a:lnTo>
                    <a:pt x="57" y="15"/>
                  </a:lnTo>
                  <a:lnTo>
                    <a:pt x="55" y="14"/>
                  </a:lnTo>
                  <a:lnTo>
                    <a:pt x="53" y="13"/>
                  </a:lnTo>
                  <a:lnTo>
                    <a:pt x="50" y="12"/>
                  </a:lnTo>
                  <a:lnTo>
                    <a:pt x="48" y="12"/>
                  </a:lnTo>
                  <a:lnTo>
                    <a:pt x="46" y="11"/>
                  </a:lnTo>
                  <a:lnTo>
                    <a:pt x="44" y="10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2" y="7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1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492991" y="3544608"/>
              <a:ext cx="53975" cy="50800"/>
            </a:xfrm>
            <a:custGeom>
              <a:avLst/>
              <a:gdLst>
                <a:gd name="T0" fmla="*/ 1 w 34"/>
                <a:gd name="T1" fmla="*/ 0 h 32"/>
                <a:gd name="T2" fmla="*/ 0 w 34"/>
                <a:gd name="T3" fmla="*/ 7 h 32"/>
                <a:gd name="T4" fmla="*/ 29 w 34"/>
                <a:gd name="T5" fmla="*/ 32 h 32"/>
                <a:gd name="T6" fmla="*/ 34 w 34"/>
                <a:gd name="T7" fmla="*/ 26 h 32"/>
                <a:gd name="T8" fmla="*/ 5 w 34"/>
                <a:gd name="T9" fmla="*/ 1 h 32"/>
                <a:gd name="T10" fmla="*/ 4 w 34"/>
                <a:gd name="T11" fmla="*/ 8 h 32"/>
                <a:gd name="T12" fmla="*/ 1 w 3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2">
                  <a:moveTo>
                    <a:pt x="1" y="0"/>
                  </a:moveTo>
                  <a:lnTo>
                    <a:pt x="0" y="7"/>
                  </a:lnTo>
                  <a:lnTo>
                    <a:pt x="29" y="32"/>
                  </a:lnTo>
                  <a:lnTo>
                    <a:pt x="34" y="26"/>
                  </a:lnTo>
                  <a:lnTo>
                    <a:pt x="5" y="1"/>
                  </a:lnTo>
                  <a:lnTo>
                    <a:pt x="4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494578" y="3529200"/>
              <a:ext cx="60325" cy="38100"/>
            </a:xfrm>
            <a:custGeom>
              <a:avLst/>
              <a:gdLst>
                <a:gd name="T0" fmla="*/ 36 w 38"/>
                <a:gd name="T1" fmla="*/ 4 h 24"/>
                <a:gd name="T2" fmla="*/ 34 w 38"/>
                <a:gd name="T3" fmla="*/ 0 h 24"/>
                <a:gd name="T4" fmla="*/ 0 w 38"/>
                <a:gd name="T5" fmla="*/ 16 h 24"/>
                <a:gd name="T6" fmla="*/ 3 w 38"/>
                <a:gd name="T7" fmla="*/ 24 h 24"/>
                <a:gd name="T8" fmla="*/ 38 w 38"/>
                <a:gd name="T9" fmla="*/ 8 h 24"/>
                <a:gd name="T10" fmla="*/ 36 w 38"/>
                <a:gd name="T11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4">
                  <a:moveTo>
                    <a:pt x="36" y="4"/>
                  </a:moveTo>
                  <a:lnTo>
                    <a:pt x="34" y="0"/>
                  </a:lnTo>
                  <a:lnTo>
                    <a:pt x="0" y="16"/>
                  </a:lnTo>
                  <a:lnTo>
                    <a:pt x="3" y="24"/>
                  </a:lnTo>
                  <a:lnTo>
                    <a:pt x="38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cxnSp>
          <p:nvCxnSpPr>
            <p:cNvPr id="45063" name="Straight Connector 45062"/>
            <p:cNvCxnSpPr/>
            <p:nvPr/>
          </p:nvCxnSpPr>
          <p:spPr>
            <a:xfrm>
              <a:off x="3649069" y="2503977"/>
              <a:ext cx="1669055" cy="7160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69" name="Straight Connector 45068"/>
            <p:cNvCxnSpPr/>
            <p:nvPr/>
          </p:nvCxnSpPr>
          <p:spPr>
            <a:xfrm flipV="1">
              <a:off x="3442741" y="3235377"/>
              <a:ext cx="1873770" cy="791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73" name="Straight Connector 45072"/>
            <p:cNvCxnSpPr>
              <a:stCxn id="45058" idx="4"/>
            </p:cNvCxnSpPr>
            <p:nvPr/>
          </p:nvCxnSpPr>
          <p:spPr>
            <a:xfrm flipH="1">
              <a:off x="3430250" y="2513014"/>
              <a:ext cx="201334" cy="1506848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58" name="Freeform 49"/>
            <p:cNvSpPr>
              <a:spLocks/>
            </p:cNvSpPr>
            <p:nvPr/>
          </p:nvSpPr>
          <p:spPr bwMode="auto">
            <a:xfrm>
              <a:off x="3613150" y="2476501"/>
              <a:ext cx="36513" cy="36513"/>
            </a:xfrm>
            <a:custGeom>
              <a:avLst/>
              <a:gdLst>
                <a:gd name="T0" fmla="*/ 52 w 103"/>
                <a:gd name="T1" fmla="*/ 0 h 102"/>
                <a:gd name="T2" fmla="*/ 52 w 103"/>
                <a:gd name="T3" fmla="*/ 0 h 102"/>
                <a:gd name="T4" fmla="*/ 0 w 103"/>
                <a:gd name="T5" fmla="*/ 52 h 102"/>
                <a:gd name="T6" fmla="*/ 0 w 103"/>
                <a:gd name="T7" fmla="*/ 52 h 102"/>
                <a:gd name="T8" fmla="*/ 52 w 103"/>
                <a:gd name="T9" fmla="*/ 102 h 102"/>
                <a:gd name="T10" fmla="*/ 52 w 103"/>
                <a:gd name="T11" fmla="*/ 102 h 102"/>
                <a:gd name="T12" fmla="*/ 103 w 103"/>
                <a:gd name="T13" fmla="*/ 52 h 102"/>
                <a:gd name="T14" fmla="*/ 103 w 103"/>
                <a:gd name="T15" fmla="*/ 52 h 102"/>
                <a:gd name="T16" fmla="*/ 52 w 103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2">
                  <a:moveTo>
                    <a:pt x="52" y="0"/>
                  </a:moveTo>
                  <a:lnTo>
                    <a:pt x="52" y="0"/>
                  </a:lnTo>
                  <a:cubicBezTo>
                    <a:pt x="24" y="0"/>
                    <a:pt x="0" y="23"/>
                    <a:pt x="0" y="52"/>
                  </a:cubicBezTo>
                  <a:lnTo>
                    <a:pt x="0" y="52"/>
                  </a:lnTo>
                  <a:cubicBezTo>
                    <a:pt x="0" y="80"/>
                    <a:pt x="24" y="102"/>
                    <a:pt x="52" y="102"/>
                  </a:cubicBezTo>
                  <a:lnTo>
                    <a:pt x="52" y="102"/>
                  </a:lnTo>
                  <a:cubicBezTo>
                    <a:pt x="80" y="102"/>
                    <a:pt x="103" y="80"/>
                    <a:pt x="103" y="52"/>
                  </a:cubicBezTo>
                  <a:lnTo>
                    <a:pt x="103" y="52"/>
                  </a:lnTo>
                  <a:cubicBezTo>
                    <a:pt x="103" y="23"/>
                    <a:pt x="80" y="0"/>
                    <a:pt x="52" y="0"/>
                  </a:cubicBez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059" name="Freeform 50"/>
            <p:cNvSpPr>
              <a:spLocks/>
            </p:cNvSpPr>
            <p:nvPr/>
          </p:nvSpPr>
          <p:spPr bwMode="auto">
            <a:xfrm>
              <a:off x="3415651" y="4014528"/>
              <a:ext cx="34925" cy="36513"/>
            </a:xfrm>
            <a:custGeom>
              <a:avLst/>
              <a:gdLst>
                <a:gd name="T0" fmla="*/ 52 w 102"/>
                <a:gd name="T1" fmla="*/ 0 h 101"/>
                <a:gd name="T2" fmla="*/ 52 w 102"/>
                <a:gd name="T3" fmla="*/ 0 h 101"/>
                <a:gd name="T4" fmla="*/ 0 w 102"/>
                <a:gd name="T5" fmla="*/ 51 h 101"/>
                <a:gd name="T6" fmla="*/ 0 w 102"/>
                <a:gd name="T7" fmla="*/ 51 h 101"/>
                <a:gd name="T8" fmla="*/ 52 w 102"/>
                <a:gd name="T9" fmla="*/ 101 h 101"/>
                <a:gd name="T10" fmla="*/ 52 w 102"/>
                <a:gd name="T11" fmla="*/ 101 h 101"/>
                <a:gd name="T12" fmla="*/ 102 w 102"/>
                <a:gd name="T13" fmla="*/ 51 h 101"/>
                <a:gd name="T14" fmla="*/ 102 w 102"/>
                <a:gd name="T15" fmla="*/ 51 h 101"/>
                <a:gd name="T16" fmla="*/ 52 w 102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1">
                  <a:moveTo>
                    <a:pt x="52" y="0"/>
                  </a:moveTo>
                  <a:lnTo>
                    <a:pt x="52" y="0"/>
                  </a:lnTo>
                  <a:cubicBezTo>
                    <a:pt x="23" y="0"/>
                    <a:pt x="0" y="23"/>
                    <a:pt x="0" y="51"/>
                  </a:cubicBezTo>
                  <a:lnTo>
                    <a:pt x="0" y="51"/>
                  </a:lnTo>
                  <a:cubicBezTo>
                    <a:pt x="0" y="79"/>
                    <a:pt x="23" y="101"/>
                    <a:pt x="52" y="101"/>
                  </a:cubicBezTo>
                  <a:lnTo>
                    <a:pt x="52" y="101"/>
                  </a:lnTo>
                  <a:cubicBezTo>
                    <a:pt x="80" y="101"/>
                    <a:pt x="102" y="79"/>
                    <a:pt x="102" y="51"/>
                  </a:cubicBezTo>
                  <a:lnTo>
                    <a:pt x="102" y="51"/>
                  </a:lnTo>
                  <a:cubicBezTo>
                    <a:pt x="102" y="23"/>
                    <a:pt x="80" y="0"/>
                    <a:pt x="52" y="0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060" name="Freeform 51"/>
            <p:cNvSpPr>
              <a:spLocks/>
            </p:cNvSpPr>
            <p:nvPr/>
          </p:nvSpPr>
          <p:spPr bwMode="auto">
            <a:xfrm>
              <a:off x="5313128" y="3206985"/>
              <a:ext cx="36513" cy="36513"/>
            </a:xfrm>
            <a:custGeom>
              <a:avLst/>
              <a:gdLst>
                <a:gd name="T0" fmla="*/ 51 w 102"/>
                <a:gd name="T1" fmla="*/ 0 h 103"/>
                <a:gd name="T2" fmla="*/ 51 w 102"/>
                <a:gd name="T3" fmla="*/ 0 h 103"/>
                <a:gd name="T4" fmla="*/ 0 w 102"/>
                <a:gd name="T5" fmla="*/ 51 h 103"/>
                <a:gd name="T6" fmla="*/ 0 w 102"/>
                <a:gd name="T7" fmla="*/ 51 h 103"/>
                <a:gd name="T8" fmla="*/ 51 w 102"/>
                <a:gd name="T9" fmla="*/ 103 h 103"/>
                <a:gd name="T10" fmla="*/ 51 w 102"/>
                <a:gd name="T11" fmla="*/ 103 h 103"/>
                <a:gd name="T12" fmla="*/ 102 w 102"/>
                <a:gd name="T13" fmla="*/ 51 h 103"/>
                <a:gd name="T14" fmla="*/ 102 w 102"/>
                <a:gd name="T15" fmla="*/ 51 h 103"/>
                <a:gd name="T16" fmla="*/ 51 w 102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3">
                  <a:moveTo>
                    <a:pt x="51" y="0"/>
                  </a:moveTo>
                  <a:lnTo>
                    <a:pt x="51" y="0"/>
                  </a:lnTo>
                  <a:cubicBezTo>
                    <a:pt x="23" y="0"/>
                    <a:pt x="0" y="23"/>
                    <a:pt x="0" y="51"/>
                  </a:cubicBezTo>
                  <a:lnTo>
                    <a:pt x="0" y="51"/>
                  </a:lnTo>
                  <a:cubicBezTo>
                    <a:pt x="0" y="79"/>
                    <a:pt x="23" y="103"/>
                    <a:pt x="51" y="103"/>
                  </a:cubicBezTo>
                  <a:lnTo>
                    <a:pt x="51" y="103"/>
                  </a:lnTo>
                  <a:cubicBezTo>
                    <a:pt x="79" y="103"/>
                    <a:pt x="102" y="79"/>
                    <a:pt x="102" y="51"/>
                  </a:cubicBezTo>
                  <a:lnTo>
                    <a:pt x="102" y="51"/>
                  </a:lnTo>
                  <a:cubicBezTo>
                    <a:pt x="102" y="23"/>
                    <a:pt x="79" y="0"/>
                    <a:pt x="51" y="0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30307" y="1549101"/>
            <a:ext cx="4188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/>
              <a:t>Angle </a:t>
            </a:r>
            <a:r>
              <a:rPr lang="en-US" b="0" dirty="0"/>
              <a:t>at S instead of a direction.</a:t>
            </a:r>
          </a:p>
          <a:p>
            <a:endParaRPr lang="en-US" b="0" i="1"/>
          </a:p>
          <a:p>
            <a:r>
              <a:rPr lang="en-US" b="0" i="1"/>
              <a:t>Angle-Distance</a:t>
            </a:r>
            <a:r>
              <a:rPr lang="en-US" b="0"/>
              <a:t> </a:t>
            </a:r>
            <a:r>
              <a:rPr lang="en-US" b="0" dirty="0"/>
              <a:t>intersection </a:t>
            </a:r>
            <a:r>
              <a:rPr lang="en-US" b="0"/>
              <a:t>is variation of </a:t>
            </a:r>
            <a:r>
              <a:rPr lang="en-US" b="0" i="1" dirty="0"/>
              <a:t>Direction-Distance</a:t>
            </a:r>
            <a:r>
              <a:rPr lang="en-US" b="0" dirty="0"/>
              <a:t> intersection.</a:t>
            </a:r>
          </a:p>
          <a:p>
            <a:endParaRPr lang="en-US" b="0"/>
          </a:p>
          <a:p>
            <a:r>
              <a:rPr lang="en-US" b="0"/>
              <a:t>Solution </a:t>
            </a:r>
            <a:r>
              <a:rPr lang="en-US" b="0" dirty="0"/>
              <a:t>logic is the same.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88574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3915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3. Example 1</a:t>
            </a:r>
            <a:endParaRPr lang="en-US" b="0" i="1" dirty="0"/>
          </a:p>
        </p:txBody>
      </p:sp>
      <p:sp>
        <p:nvSpPr>
          <p:cNvPr id="45082" name="Text Box 5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6575" y="914400"/>
            <a:ext cx="3675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What are the coordinates of G?</a:t>
            </a:r>
          </a:p>
          <a:p>
            <a:pPr lvl="1" eaLnBrk="1" hangingPunct="1"/>
            <a:r>
              <a:rPr lang="en-US" sz="1600" dirty="0"/>
              <a:t>Forward comp from T</a:t>
            </a:r>
          </a:p>
        </p:txBody>
      </p:sp>
      <p:grpSp>
        <p:nvGrpSpPr>
          <p:cNvPr id="45080" name="Group 45079"/>
          <p:cNvGrpSpPr>
            <a:grpSpLocks noChangeAspect="1"/>
          </p:cNvGrpSpPr>
          <p:nvPr/>
        </p:nvGrpSpPr>
        <p:grpSpPr>
          <a:xfrm>
            <a:off x="4374641" y="1863854"/>
            <a:ext cx="3969068" cy="2826544"/>
            <a:chOff x="3143250" y="2400301"/>
            <a:chExt cx="2940050" cy="209373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168650" y="4044951"/>
              <a:ext cx="100930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155950" y="4171951"/>
              <a:ext cx="669925" cy="1889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518.68' N</a:t>
              </a:r>
              <a:endParaRPr kumimoji="0" lang="en-US" altLang="en-US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143250" y="4311651"/>
              <a:ext cx="636452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sng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221.12' E</a:t>
              </a:r>
              <a:endParaRPr kumimoji="0" lang="en-US" alt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413375" y="3171826"/>
              <a:ext cx="92618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5413375" y="3324226"/>
              <a:ext cx="669925" cy="1889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689.98' N</a:t>
              </a:r>
              <a:endParaRPr kumimoji="0" lang="en-US" altLang="en-US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400675" y="3475038"/>
              <a:ext cx="625147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611.58' E</a:t>
              </a:r>
              <a:endParaRPr kumimoji="0" lang="en-US" altLang="en-US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673475" y="3462338"/>
              <a:ext cx="648326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58°20'00"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403725" y="2640013"/>
              <a:ext cx="492775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ED1B23"/>
                  </a:solidFill>
                  <a:effectLst/>
                  <a:latin typeface="Arial" panose="020B0604020202020204" pitchFamily="34" charset="0"/>
                </a:rPr>
                <a:t>375.00'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421063" y="2400301"/>
              <a:ext cx="118741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G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3816841" y="3798608"/>
              <a:ext cx="60325" cy="42863"/>
            </a:xfrm>
            <a:custGeom>
              <a:avLst/>
              <a:gdLst>
                <a:gd name="T0" fmla="*/ 38 w 38"/>
                <a:gd name="T1" fmla="*/ 24 h 27"/>
                <a:gd name="T2" fmla="*/ 32 w 38"/>
                <a:gd name="T3" fmla="*/ 27 h 27"/>
                <a:gd name="T4" fmla="*/ 0 w 38"/>
                <a:gd name="T5" fmla="*/ 6 h 27"/>
                <a:gd name="T6" fmla="*/ 5 w 38"/>
                <a:gd name="T7" fmla="*/ 0 h 27"/>
                <a:gd name="T8" fmla="*/ 36 w 38"/>
                <a:gd name="T9" fmla="*/ 20 h 27"/>
                <a:gd name="T10" fmla="*/ 30 w 38"/>
                <a:gd name="T11" fmla="*/ 23 h 27"/>
                <a:gd name="T12" fmla="*/ 38 w 38"/>
                <a:gd name="T1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7">
                  <a:moveTo>
                    <a:pt x="38" y="24"/>
                  </a:moveTo>
                  <a:lnTo>
                    <a:pt x="32" y="27"/>
                  </a:lnTo>
                  <a:lnTo>
                    <a:pt x="0" y="6"/>
                  </a:lnTo>
                  <a:lnTo>
                    <a:pt x="5" y="0"/>
                  </a:lnTo>
                  <a:lnTo>
                    <a:pt x="36" y="20"/>
                  </a:lnTo>
                  <a:lnTo>
                    <a:pt x="30" y="23"/>
                  </a:lnTo>
                  <a:lnTo>
                    <a:pt x="38" y="24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867641" y="3836708"/>
              <a:ext cx="9525" cy="11113"/>
            </a:xfrm>
            <a:custGeom>
              <a:avLst/>
              <a:gdLst>
                <a:gd name="T0" fmla="*/ 6 w 6"/>
                <a:gd name="T1" fmla="*/ 0 h 7"/>
                <a:gd name="T2" fmla="*/ 5 w 6"/>
                <a:gd name="T3" fmla="*/ 7 h 7"/>
                <a:gd name="T4" fmla="*/ 0 w 6"/>
                <a:gd name="T5" fmla="*/ 3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5" y="7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864466" y="3774795"/>
              <a:ext cx="22225" cy="61913"/>
            </a:xfrm>
            <a:custGeom>
              <a:avLst/>
              <a:gdLst>
                <a:gd name="T0" fmla="*/ 10 w 14"/>
                <a:gd name="T1" fmla="*/ 1 h 39"/>
                <a:gd name="T2" fmla="*/ 14 w 14"/>
                <a:gd name="T3" fmla="*/ 2 h 39"/>
                <a:gd name="T4" fmla="*/ 8 w 14"/>
                <a:gd name="T5" fmla="*/ 39 h 39"/>
                <a:gd name="T6" fmla="*/ 0 w 14"/>
                <a:gd name="T7" fmla="*/ 38 h 39"/>
                <a:gd name="T8" fmla="*/ 6 w 14"/>
                <a:gd name="T9" fmla="*/ 0 h 39"/>
                <a:gd name="T10" fmla="*/ 10 w 14"/>
                <a:gd name="T11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9">
                  <a:moveTo>
                    <a:pt x="10" y="1"/>
                  </a:moveTo>
                  <a:lnTo>
                    <a:pt x="14" y="2"/>
                  </a:lnTo>
                  <a:lnTo>
                    <a:pt x="8" y="39"/>
                  </a:lnTo>
                  <a:lnTo>
                    <a:pt x="0" y="38"/>
                  </a:lnTo>
                  <a:lnTo>
                    <a:pt x="6" y="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507278" y="3550958"/>
              <a:ext cx="360363" cy="276225"/>
            </a:xfrm>
            <a:custGeom>
              <a:avLst/>
              <a:gdLst>
                <a:gd name="T0" fmla="*/ 7 w 227"/>
                <a:gd name="T1" fmla="*/ 3 h 174"/>
                <a:gd name="T2" fmla="*/ 16 w 227"/>
                <a:gd name="T3" fmla="*/ 4 h 174"/>
                <a:gd name="T4" fmla="*/ 25 w 227"/>
                <a:gd name="T5" fmla="*/ 6 h 174"/>
                <a:gd name="T6" fmla="*/ 35 w 227"/>
                <a:gd name="T7" fmla="*/ 8 h 174"/>
                <a:gd name="T8" fmla="*/ 43 w 227"/>
                <a:gd name="T9" fmla="*/ 11 h 174"/>
                <a:gd name="T10" fmla="*/ 52 w 227"/>
                <a:gd name="T11" fmla="*/ 14 h 174"/>
                <a:gd name="T12" fmla="*/ 61 w 227"/>
                <a:gd name="T13" fmla="*/ 17 h 174"/>
                <a:gd name="T14" fmla="*/ 70 w 227"/>
                <a:gd name="T15" fmla="*/ 21 h 174"/>
                <a:gd name="T16" fmla="*/ 78 w 227"/>
                <a:gd name="T17" fmla="*/ 24 h 174"/>
                <a:gd name="T18" fmla="*/ 86 w 227"/>
                <a:gd name="T19" fmla="*/ 28 h 174"/>
                <a:gd name="T20" fmla="*/ 95 w 227"/>
                <a:gd name="T21" fmla="*/ 32 h 174"/>
                <a:gd name="T22" fmla="*/ 109 w 227"/>
                <a:gd name="T23" fmla="*/ 40 h 174"/>
                <a:gd name="T24" fmla="*/ 124 w 227"/>
                <a:gd name="T25" fmla="*/ 50 h 174"/>
                <a:gd name="T26" fmla="*/ 139 w 227"/>
                <a:gd name="T27" fmla="*/ 61 h 174"/>
                <a:gd name="T28" fmla="*/ 153 w 227"/>
                <a:gd name="T29" fmla="*/ 73 h 174"/>
                <a:gd name="T30" fmla="*/ 166 w 227"/>
                <a:gd name="T31" fmla="*/ 86 h 174"/>
                <a:gd name="T32" fmla="*/ 174 w 227"/>
                <a:gd name="T33" fmla="*/ 94 h 174"/>
                <a:gd name="T34" fmla="*/ 180 w 227"/>
                <a:gd name="T35" fmla="*/ 101 h 174"/>
                <a:gd name="T36" fmla="*/ 186 w 227"/>
                <a:gd name="T37" fmla="*/ 108 h 174"/>
                <a:gd name="T38" fmla="*/ 192 w 227"/>
                <a:gd name="T39" fmla="*/ 116 h 174"/>
                <a:gd name="T40" fmla="*/ 198 w 227"/>
                <a:gd name="T41" fmla="*/ 123 h 174"/>
                <a:gd name="T42" fmla="*/ 203 w 227"/>
                <a:gd name="T43" fmla="*/ 131 h 174"/>
                <a:gd name="T44" fmla="*/ 208 w 227"/>
                <a:gd name="T45" fmla="*/ 139 h 174"/>
                <a:gd name="T46" fmla="*/ 213 w 227"/>
                <a:gd name="T47" fmla="*/ 147 h 174"/>
                <a:gd name="T48" fmla="*/ 217 w 227"/>
                <a:gd name="T49" fmla="*/ 155 h 174"/>
                <a:gd name="T50" fmla="*/ 221 w 227"/>
                <a:gd name="T51" fmla="*/ 163 h 174"/>
                <a:gd name="T52" fmla="*/ 225 w 227"/>
                <a:gd name="T53" fmla="*/ 172 h 174"/>
                <a:gd name="T54" fmla="*/ 225 w 227"/>
                <a:gd name="T55" fmla="*/ 169 h 174"/>
                <a:gd name="T56" fmla="*/ 221 w 227"/>
                <a:gd name="T57" fmla="*/ 161 h 174"/>
                <a:gd name="T58" fmla="*/ 217 w 227"/>
                <a:gd name="T59" fmla="*/ 152 h 174"/>
                <a:gd name="T60" fmla="*/ 212 w 227"/>
                <a:gd name="T61" fmla="*/ 144 h 174"/>
                <a:gd name="T62" fmla="*/ 207 w 227"/>
                <a:gd name="T63" fmla="*/ 136 h 174"/>
                <a:gd name="T64" fmla="*/ 202 w 227"/>
                <a:gd name="T65" fmla="*/ 128 h 174"/>
                <a:gd name="T66" fmla="*/ 197 w 227"/>
                <a:gd name="T67" fmla="*/ 121 h 174"/>
                <a:gd name="T68" fmla="*/ 191 w 227"/>
                <a:gd name="T69" fmla="*/ 113 h 174"/>
                <a:gd name="T70" fmla="*/ 186 w 227"/>
                <a:gd name="T71" fmla="*/ 106 h 174"/>
                <a:gd name="T72" fmla="*/ 180 w 227"/>
                <a:gd name="T73" fmla="*/ 98 h 174"/>
                <a:gd name="T74" fmla="*/ 174 w 227"/>
                <a:gd name="T75" fmla="*/ 92 h 174"/>
                <a:gd name="T76" fmla="*/ 164 w 227"/>
                <a:gd name="T77" fmla="*/ 82 h 174"/>
                <a:gd name="T78" fmla="*/ 150 w 227"/>
                <a:gd name="T79" fmla="*/ 69 h 174"/>
                <a:gd name="T80" fmla="*/ 136 w 227"/>
                <a:gd name="T81" fmla="*/ 58 h 174"/>
                <a:gd name="T82" fmla="*/ 121 w 227"/>
                <a:gd name="T83" fmla="*/ 47 h 174"/>
                <a:gd name="T84" fmla="*/ 105 w 227"/>
                <a:gd name="T85" fmla="*/ 37 h 174"/>
                <a:gd name="T86" fmla="*/ 93 w 227"/>
                <a:gd name="T87" fmla="*/ 30 h 174"/>
                <a:gd name="T88" fmla="*/ 85 w 227"/>
                <a:gd name="T89" fmla="*/ 26 h 174"/>
                <a:gd name="T90" fmla="*/ 76 w 227"/>
                <a:gd name="T91" fmla="*/ 22 h 174"/>
                <a:gd name="T92" fmla="*/ 68 w 227"/>
                <a:gd name="T93" fmla="*/ 19 h 174"/>
                <a:gd name="T94" fmla="*/ 59 w 227"/>
                <a:gd name="T95" fmla="*/ 15 h 174"/>
                <a:gd name="T96" fmla="*/ 50 w 227"/>
                <a:gd name="T97" fmla="*/ 12 h 174"/>
                <a:gd name="T98" fmla="*/ 42 w 227"/>
                <a:gd name="T99" fmla="*/ 9 h 174"/>
                <a:gd name="T100" fmla="*/ 32 w 227"/>
                <a:gd name="T101" fmla="*/ 7 h 174"/>
                <a:gd name="T102" fmla="*/ 23 w 227"/>
                <a:gd name="T103" fmla="*/ 5 h 174"/>
                <a:gd name="T104" fmla="*/ 14 w 227"/>
                <a:gd name="T105" fmla="*/ 3 h 174"/>
                <a:gd name="T106" fmla="*/ 5 w 227"/>
                <a:gd name="T107" fmla="*/ 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" h="174">
                  <a:moveTo>
                    <a:pt x="0" y="1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7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5" y="8"/>
                  </a:lnTo>
                  <a:lnTo>
                    <a:pt x="37" y="9"/>
                  </a:lnTo>
                  <a:lnTo>
                    <a:pt x="39" y="10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6" y="12"/>
                  </a:lnTo>
                  <a:lnTo>
                    <a:pt x="48" y="13"/>
                  </a:lnTo>
                  <a:lnTo>
                    <a:pt x="50" y="13"/>
                  </a:lnTo>
                  <a:lnTo>
                    <a:pt x="52" y="14"/>
                  </a:lnTo>
                  <a:lnTo>
                    <a:pt x="54" y="15"/>
                  </a:lnTo>
                  <a:lnTo>
                    <a:pt x="57" y="16"/>
                  </a:lnTo>
                  <a:lnTo>
                    <a:pt x="59" y="16"/>
                  </a:lnTo>
                  <a:lnTo>
                    <a:pt x="61" y="17"/>
                  </a:lnTo>
                  <a:lnTo>
                    <a:pt x="63" y="18"/>
                  </a:lnTo>
                  <a:lnTo>
                    <a:pt x="65" y="19"/>
                  </a:lnTo>
                  <a:lnTo>
                    <a:pt x="67" y="20"/>
                  </a:lnTo>
                  <a:lnTo>
                    <a:pt x="70" y="21"/>
                  </a:lnTo>
                  <a:lnTo>
                    <a:pt x="72" y="22"/>
                  </a:lnTo>
                  <a:lnTo>
                    <a:pt x="74" y="22"/>
                  </a:lnTo>
                  <a:lnTo>
                    <a:pt x="76" y="23"/>
                  </a:lnTo>
                  <a:lnTo>
                    <a:pt x="78" y="24"/>
                  </a:lnTo>
                  <a:lnTo>
                    <a:pt x="80" y="25"/>
                  </a:lnTo>
                  <a:lnTo>
                    <a:pt x="82" y="26"/>
                  </a:lnTo>
                  <a:lnTo>
                    <a:pt x="84" y="27"/>
                  </a:lnTo>
                  <a:lnTo>
                    <a:pt x="86" y="28"/>
                  </a:lnTo>
                  <a:lnTo>
                    <a:pt x="89" y="29"/>
                  </a:lnTo>
                  <a:lnTo>
                    <a:pt x="91" y="30"/>
                  </a:lnTo>
                  <a:lnTo>
                    <a:pt x="93" y="31"/>
                  </a:lnTo>
                  <a:lnTo>
                    <a:pt x="95" y="32"/>
                  </a:lnTo>
                  <a:lnTo>
                    <a:pt x="97" y="33"/>
                  </a:lnTo>
                  <a:lnTo>
                    <a:pt x="101" y="36"/>
                  </a:lnTo>
                  <a:lnTo>
                    <a:pt x="105" y="38"/>
                  </a:lnTo>
                  <a:lnTo>
                    <a:pt x="109" y="40"/>
                  </a:lnTo>
                  <a:lnTo>
                    <a:pt x="113" y="43"/>
                  </a:lnTo>
                  <a:lnTo>
                    <a:pt x="117" y="45"/>
                  </a:lnTo>
                  <a:lnTo>
                    <a:pt x="121" y="48"/>
                  </a:lnTo>
                  <a:lnTo>
                    <a:pt x="124" y="50"/>
                  </a:lnTo>
                  <a:lnTo>
                    <a:pt x="128" y="53"/>
                  </a:lnTo>
                  <a:lnTo>
                    <a:pt x="132" y="56"/>
                  </a:lnTo>
                  <a:lnTo>
                    <a:pt x="135" y="58"/>
                  </a:lnTo>
                  <a:lnTo>
                    <a:pt x="139" y="61"/>
                  </a:lnTo>
                  <a:lnTo>
                    <a:pt x="143" y="64"/>
                  </a:lnTo>
                  <a:lnTo>
                    <a:pt x="146" y="67"/>
                  </a:lnTo>
                  <a:lnTo>
                    <a:pt x="150" y="70"/>
                  </a:lnTo>
                  <a:lnTo>
                    <a:pt x="153" y="73"/>
                  </a:lnTo>
                  <a:lnTo>
                    <a:pt x="157" y="76"/>
                  </a:lnTo>
                  <a:lnTo>
                    <a:pt x="160" y="79"/>
                  </a:lnTo>
                  <a:lnTo>
                    <a:pt x="163" y="83"/>
                  </a:lnTo>
                  <a:lnTo>
                    <a:pt x="166" y="86"/>
                  </a:lnTo>
                  <a:lnTo>
                    <a:pt x="170" y="89"/>
                  </a:lnTo>
                  <a:lnTo>
                    <a:pt x="171" y="91"/>
                  </a:lnTo>
                  <a:lnTo>
                    <a:pt x="173" y="92"/>
                  </a:lnTo>
                  <a:lnTo>
                    <a:pt x="174" y="94"/>
                  </a:lnTo>
                  <a:lnTo>
                    <a:pt x="176" y="96"/>
                  </a:lnTo>
                  <a:lnTo>
                    <a:pt x="177" y="98"/>
                  </a:lnTo>
                  <a:lnTo>
                    <a:pt x="179" y="99"/>
                  </a:lnTo>
                  <a:lnTo>
                    <a:pt x="180" y="101"/>
                  </a:lnTo>
                  <a:lnTo>
                    <a:pt x="182" y="103"/>
                  </a:lnTo>
                  <a:lnTo>
                    <a:pt x="184" y="105"/>
                  </a:lnTo>
                  <a:lnTo>
                    <a:pt x="185" y="106"/>
                  </a:lnTo>
                  <a:lnTo>
                    <a:pt x="186" y="108"/>
                  </a:lnTo>
                  <a:lnTo>
                    <a:pt x="188" y="110"/>
                  </a:lnTo>
                  <a:lnTo>
                    <a:pt x="189" y="112"/>
                  </a:lnTo>
                  <a:lnTo>
                    <a:pt x="190" y="114"/>
                  </a:lnTo>
                  <a:lnTo>
                    <a:pt x="192" y="116"/>
                  </a:lnTo>
                  <a:lnTo>
                    <a:pt x="193" y="118"/>
                  </a:lnTo>
                  <a:lnTo>
                    <a:pt x="195" y="119"/>
                  </a:lnTo>
                  <a:lnTo>
                    <a:pt x="196" y="121"/>
                  </a:lnTo>
                  <a:lnTo>
                    <a:pt x="198" y="123"/>
                  </a:lnTo>
                  <a:lnTo>
                    <a:pt x="199" y="125"/>
                  </a:lnTo>
                  <a:lnTo>
                    <a:pt x="200" y="127"/>
                  </a:lnTo>
                  <a:lnTo>
                    <a:pt x="202" y="129"/>
                  </a:lnTo>
                  <a:lnTo>
                    <a:pt x="203" y="131"/>
                  </a:lnTo>
                  <a:lnTo>
                    <a:pt x="204" y="133"/>
                  </a:lnTo>
                  <a:lnTo>
                    <a:pt x="205" y="135"/>
                  </a:lnTo>
                  <a:lnTo>
                    <a:pt x="206" y="137"/>
                  </a:lnTo>
                  <a:lnTo>
                    <a:pt x="208" y="139"/>
                  </a:lnTo>
                  <a:lnTo>
                    <a:pt x="209" y="141"/>
                  </a:lnTo>
                  <a:lnTo>
                    <a:pt x="210" y="143"/>
                  </a:lnTo>
                  <a:lnTo>
                    <a:pt x="211" y="145"/>
                  </a:lnTo>
                  <a:lnTo>
                    <a:pt x="213" y="147"/>
                  </a:lnTo>
                  <a:lnTo>
                    <a:pt x="214" y="149"/>
                  </a:lnTo>
                  <a:lnTo>
                    <a:pt x="215" y="151"/>
                  </a:lnTo>
                  <a:lnTo>
                    <a:pt x="216" y="153"/>
                  </a:lnTo>
                  <a:lnTo>
                    <a:pt x="217" y="155"/>
                  </a:lnTo>
                  <a:lnTo>
                    <a:pt x="218" y="157"/>
                  </a:lnTo>
                  <a:lnTo>
                    <a:pt x="219" y="159"/>
                  </a:lnTo>
                  <a:lnTo>
                    <a:pt x="220" y="161"/>
                  </a:lnTo>
                  <a:lnTo>
                    <a:pt x="221" y="163"/>
                  </a:lnTo>
                  <a:lnTo>
                    <a:pt x="222" y="165"/>
                  </a:lnTo>
                  <a:lnTo>
                    <a:pt x="223" y="168"/>
                  </a:lnTo>
                  <a:lnTo>
                    <a:pt x="224" y="170"/>
                  </a:lnTo>
                  <a:lnTo>
                    <a:pt x="225" y="172"/>
                  </a:lnTo>
                  <a:lnTo>
                    <a:pt x="226" y="174"/>
                  </a:lnTo>
                  <a:lnTo>
                    <a:pt x="227" y="174"/>
                  </a:lnTo>
                  <a:lnTo>
                    <a:pt x="226" y="172"/>
                  </a:lnTo>
                  <a:lnTo>
                    <a:pt x="225" y="169"/>
                  </a:lnTo>
                  <a:lnTo>
                    <a:pt x="224" y="167"/>
                  </a:lnTo>
                  <a:lnTo>
                    <a:pt x="223" y="165"/>
                  </a:lnTo>
                  <a:lnTo>
                    <a:pt x="222" y="163"/>
                  </a:lnTo>
                  <a:lnTo>
                    <a:pt x="221" y="161"/>
                  </a:lnTo>
                  <a:lnTo>
                    <a:pt x="220" y="159"/>
                  </a:lnTo>
                  <a:lnTo>
                    <a:pt x="219" y="157"/>
                  </a:lnTo>
                  <a:lnTo>
                    <a:pt x="218" y="155"/>
                  </a:lnTo>
                  <a:lnTo>
                    <a:pt x="217" y="152"/>
                  </a:lnTo>
                  <a:lnTo>
                    <a:pt x="216" y="150"/>
                  </a:lnTo>
                  <a:lnTo>
                    <a:pt x="215" y="148"/>
                  </a:lnTo>
                  <a:lnTo>
                    <a:pt x="213" y="146"/>
                  </a:lnTo>
                  <a:lnTo>
                    <a:pt x="212" y="144"/>
                  </a:lnTo>
                  <a:lnTo>
                    <a:pt x="211" y="142"/>
                  </a:lnTo>
                  <a:lnTo>
                    <a:pt x="210" y="140"/>
                  </a:lnTo>
                  <a:lnTo>
                    <a:pt x="209" y="138"/>
                  </a:lnTo>
                  <a:lnTo>
                    <a:pt x="207" y="136"/>
                  </a:lnTo>
                  <a:lnTo>
                    <a:pt x="206" y="134"/>
                  </a:lnTo>
                  <a:lnTo>
                    <a:pt x="205" y="132"/>
                  </a:lnTo>
                  <a:lnTo>
                    <a:pt x="204" y="130"/>
                  </a:lnTo>
                  <a:lnTo>
                    <a:pt x="202" y="128"/>
                  </a:lnTo>
                  <a:lnTo>
                    <a:pt x="201" y="126"/>
                  </a:lnTo>
                  <a:lnTo>
                    <a:pt x="200" y="124"/>
                  </a:lnTo>
                  <a:lnTo>
                    <a:pt x="198" y="122"/>
                  </a:lnTo>
                  <a:lnTo>
                    <a:pt x="197" y="121"/>
                  </a:lnTo>
                  <a:lnTo>
                    <a:pt x="196" y="119"/>
                  </a:lnTo>
                  <a:lnTo>
                    <a:pt x="194" y="117"/>
                  </a:lnTo>
                  <a:lnTo>
                    <a:pt x="193" y="115"/>
                  </a:lnTo>
                  <a:lnTo>
                    <a:pt x="191" y="113"/>
                  </a:lnTo>
                  <a:lnTo>
                    <a:pt x="190" y="111"/>
                  </a:lnTo>
                  <a:lnTo>
                    <a:pt x="189" y="109"/>
                  </a:lnTo>
                  <a:lnTo>
                    <a:pt x="187" y="107"/>
                  </a:lnTo>
                  <a:lnTo>
                    <a:pt x="186" y="106"/>
                  </a:lnTo>
                  <a:lnTo>
                    <a:pt x="184" y="104"/>
                  </a:lnTo>
                  <a:lnTo>
                    <a:pt x="183" y="102"/>
                  </a:lnTo>
                  <a:lnTo>
                    <a:pt x="181" y="100"/>
                  </a:lnTo>
                  <a:lnTo>
                    <a:pt x="180" y="98"/>
                  </a:lnTo>
                  <a:lnTo>
                    <a:pt x="178" y="97"/>
                  </a:lnTo>
                  <a:lnTo>
                    <a:pt x="177" y="95"/>
                  </a:lnTo>
                  <a:lnTo>
                    <a:pt x="175" y="93"/>
                  </a:lnTo>
                  <a:lnTo>
                    <a:pt x="174" y="92"/>
                  </a:lnTo>
                  <a:lnTo>
                    <a:pt x="172" y="90"/>
                  </a:lnTo>
                  <a:lnTo>
                    <a:pt x="170" y="88"/>
                  </a:lnTo>
                  <a:lnTo>
                    <a:pt x="167" y="85"/>
                  </a:lnTo>
                  <a:lnTo>
                    <a:pt x="164" y="82"/>
                  </a:lnTo>
                  <a:lnTo>
                    <a:pt x="161" y="79"/>
                  </a:lnTo>
                  <a:lnTo>
                    <a:pt x="157" y="75"/>
                  </a:lnTo>
                  <a:lnTo>
                    <a:pt x="154" y="72"/>
                  </a:lnTo>
                  <a:lnTo>
                    <a:pt x="150" y="69"/>
                  </a:lnTo>
                  <a:lnTo>
                    <a:pt x="147" y="66"/>
                  </a:lnTo>
                  <a:lnTo>
                    <a:pt x="143" y="63"/>
                  </a:lnTo>
                  <a:lnTo>
                    <a:pt x="140" y="60"/>
                  </a:lnTo>
                  <a:lnTo>
                    <a:pt x="136" y="58"/>
                  </a:lnTo>
                  <a:lnTo>
                    <a:pt x="132" y="55"/>
                  </a:lnTo>
                  <a:lnTo>
                    <a:pt x="129" y="52"/>
                  </a:lnTo>
                  <a:lnTo>
                    <a:pt x="125" y="49"/>
                  </a:lnTo>
                  <a:lnTo>
                    <a:pt x="121" y="47"/>
                  </a:lnTo>
                  <a:lnTo>
                    <a:pt x="117" y="44"/>
                  </a:lnTo>
                  <a:lnTo>
                    <a:pt x="113" y="42"/>
                  </a:lnTo>
                  <a:lnTo>
                    <a:pt x="109" y="39"/>
                  </a:lnTo>
                  <a:lnTo>
                    <a:pt x="105" y="37"/>
                  </a:lnTo>
                  <a:lnTo>
                    <a:pt x="101" y="35"/>
                  </a:lnTo>
                  <a:lnTo>
                    <a:pt x="97" y="32"/>
                  </a:lnTo>
                  <a:lnTo>
                    <a:pt x="95" y="31"/>
                  </a:lnTo>
                  <a:lnTo>
                    <a:pt x="93" y="30"/>
                  </a:lnTo>
                  <a:lnTo>
                    <a:pt x="91" y="29"/>
                  </a:lnTo>
                  <a:lnTo>
                    <a:pt x="89" y="28"/>
                  </a:lnTo>
                  <a:lnTo>
                    <a:pt x="87" y="27"/>
                  </a:lnTo>
                  <a:lnTo>
                    <a:pt x="85" y="26"/>
                  </a:lnTo>
                  <a:lnTo>
                    <a:pt x="83" y="25"/>
                  </a:lnTo>
                  <a:lnTo>
                    <a:pt x="81" y="24"/>
                  </a:lnTo>
                  <a:lnTo>
                    <a:pt x="78" y="23"/>
                  </a:lnTo>
                  <a:lnTo>
                    <a:pt x="76" y="22"/>
                  </a:lnTo>
                  <a:lnTo>
                    <a:pt x="74" y="21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68" y="19"/>
                  </a:lnTo>
                  <a:lnTo>
                    <a:pt x="66" y="18"/>
                  </a:lnTo>
                  <a:lnTo>
                    <a:pt x="64" y="17"/>
                  </a:lnTo>
                  <a:lnTo>
                    <a:pt x="62" y="16"/>
                  </a:lnTo>
                  <a:lnTo>
                    <a:pt x="59" y="15"/>
                  </a:lnTo>
                  <a:lnTo>
                    <a:pt x="57" y="15"/>
                  </a:lnTo>
                  <a:lnTo>
                    <a:pt x="55" y="14"/>
                  </a:lnTo>
                  <a:lnTo>
                    <a:pt x="53" y="13"/>
                  </a:lnTo>
                  <a:lnTo>
                    <a:pt x="50" y="12"/>
                  </a:lnTo>
                  <a:lnTo>
                    <a:pt x="48" y="12"/>
                  </a:lnTo>
                  <a:lnTo>
                    <a:pt x="46" y="11"/>
                  </a:lnTo>
                  <a:lnTo>
                    <a:pt x="44" y="10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2" y="7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1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492991" y="3544608"/>
              <a:ext cx="53975" cy="50800"/>
            </a:xfrm>
            <a:custGeom>
              <a:avLst/>
              <a:gdLst>
                <a:gd name="T0" fmla="*/ 1 w 34"/>
                <a:gd name="T1" fmla="*/ 0 h 32"/>
                <a:gd name="T2" fmla="*/ 0 w 34"/>
                <a:gd name="T3" fmla="*/ 7 h 32"/>
                <a:gd name="T4" fmla="*/ 29 w 34"/>
                <a:gd name="T5" fmla="*/ 32 h 32"/>
                <a:gd name="T6" fmla="*/ 34 w 34"/>
                <a:gd name="T7" fmla="*/ 26 h 32"/>
                <a:gd name="T8" fmla="*/ 5 w 34"/>
                <a:gd name="T9" fmla="*/ 1 h 32"/>
                <a:gd name="T10" fmla="*/ 4 w 34"/>
                <a:gd name="T11" fmla="*/ 8 h 32"/>
                <a:gd name="T12" fmla="*/ 1 w 3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2">
                  <a:moveTo>
                    <a:pt x="1" y="0"/>
                  </a:moveTo>
                  <a:lnTo>
                    <a:pt x="0" y="7"/>
                  </a:lnTo>
                  <a:lnTo>
                    <a:pt x="29" y="32"/>
                  </a:lnTo>
                  <a:lnTo>
                    <a:pt x="34" y="26"/>
                  </a:lnTo>
                  <a:lnTo>
                    <a:pt x="5" y="1"/>
                  </a:lnTo>
                  <a:lnTo>
                    <a:pt x="4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494578" y="3529200"/>
              <a:ext cx="60325" cy="38100"/>
            </a:xfrm>
            <a:custGeom>
              <a:avLst/>
              <a:gdLst>
                <a:gd name="T0" fmla="*/ 36 w 38"/>
                <a:gd name="T1" fmla="*/ 4 h 24"/>
                <a:gd name="T2" fmla="*/ 34 w 38"/>
                <a:gd name="T3" fmla="*/ 0 h 24"/>
                <a:gd name="T4" fmla="*/ 0 w 38"/>
                <a:gd name="T5" fmla="*/ 16 h 24"/>
                <a:gd name="T6" fmla="*/ 3 w 38"/>
                <a:gd name="T7" fmla="*/ 24 h 24"/>
                <a:gd name="T8" fmla="*/ 38 w 38"/>
                <a:gd name="T9" fmla="*/ 8 h 24"/>
                <a:gd name="T10" fmla="*/ 36 w 38"/>
                <a:gd name="T11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4">
                  <a:moveTo>
                    <a:pt x="36" y="4"/>
                  </a:moveTo>
                  <a:lnTo>
                    <a:pt x="34" y="0"/>
                  </a:lnTo>
                  <a:lnTo>
                    <a:pt x="0" y="16"/>
                  </a:lnTo>
                  <a:lnTo>
                    <a:pt x="3" y="24"/>
                  </a:lnTo>
                  <a:lnTo>
                    <a:pt x="38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cxnSp>
          <p:nvCxnSpPr>
            <p:cNvPr id="45063" name="Straight Connector 45062"/>
            <p:cNvCxnSpPr/>
            <p:nvPr/>
          </p:nvCxnSpPr>
          <p:spPr>
            <a:xfrm>
              <a:off x="3649069" y="2503977"/>
              <a:ext cx="1669055" cy="7160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69" name="Straight Connector 45068"/>
            <p:cNvCxnSpPr/>
            <p:nvPr/>
          </p:nvCxnSpPr>
          <p:spPr>
            <a:xfrm flipV="1">
              <a:off x="3442741" y="3235377"/>
              <a:ext cx="1873770" cy="79198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73" name="Straight Connector 45072"/>
            <p:cNvCxnSpPr>
              <a:stCxn id="45058" idx="4"/>
            </p:cNvCxnSpPr>
            <p:nvPr/>
          </p:nvCxnSpPr>
          <p:spPr>
            <a:xfrm flipH="1">
              <a:off x="3430250" y="2513014"/>
              <a:ext cx="201334" cy="1506848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58" name="Freeform 49"/>
            <p:cNvSpPr>
              <a:spLocks/>
            </p:cNvSpPr>
            <p:nvPr/>
          </p:nvSpPr>
          <p:spPr bwMode="auto">
            <a:xfrm>
              <a:off x="3613150" y="2476501"/>
              <a:ext cx="36513" cy="36513"/>
            </a:xfrm>
            <a:custGeom>
              <a:avLst/>
              <a:gdLst>
                <a:gd name="T0" fmla="*/ 52 w 103"/>
                <a:gd name="T1" fmla="*/ 0 h 102"/>
                <a:gd name="T2" fmla="*/ 52 w 103"/>
                <a:gd name="T3" fmla="*/ 0 h 102"/>
                <a:gd name="T4" fmla="*/ 0 w 103"/>
                <a:gd name="T5" fmla="*/ 52 h 102"/>
                <a:gd name="T6" fmla="*/ 0 w 103"/>
                <a:gd name="T7" fmla="*/ 52 h 102"/>
                <a:gd name="T8" fmla="*/ 52 w 103"/>
                <a:gd name="T9" fmla="*/ 102 h 102"/>
                <a:gd name="T10" fmla="*/ 52 w 103"/>
                <a:gd name="T11" fmla="*/ 102 h 102"/>
                <a:gd name="T12" fmla="*/ 103 w 103"/>
                <a:gd name="T13" fmla="*/ 52 h 102"/>
                <a:gd name="T14" fmla="*/ 103 w 103"/>
                <a:gd name="T15" fmla="*/ 52 h 102"/>
                <a:gd name="T16" fmla="*/ 52 w 103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2">
                  <a:moveTo>
                    <a:pt x="52" y="0"/>
                  </a:moveTo>
                  <a:lnTo>
                    <a:pt x="52" y="0"/>
                  </a:lnTo>
                  <a:cubicBezTo>
                    <a:pt x="24" y="0"/>
                    <a:pt x="0" y="23"/>
                    <a:pt x="0" y="52"/>
                  </a:cubicBezTo>
                  <a:lnTo>
                    <a:pt x="0" y="52"/>
                  </a:lnTo>
                  <a:cubicBezTo>
                    <a:pt x="0" y="80"/>
                    <a:pt x="24" y="102"/>
                    <a:pt x="52" y="102"/>
                  </a:cubicBezTo>
                  <a:lnTo>
                    <a:pt x="52" y="102"/>
                  </a:lnTo>
                  <a:cubicBezTo>
                    <a:pt x="80" y="102"/>
                    <a:pt x="103" y="80"/>
                    <a:pt x="103" y="52"/>
                  </a:cubicBezTo>
                  <a:lnTo>
                    <a:pt x="103" y="52"/>
                  </a:lnTo>
                  <a:cubicBezTo>
                    <a:pt x="103" y="23"/>
                    <a:pt x="80" y="0"/>
                    <a:pt x="52" y="0"/>
                  </a:cubicBez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059" name="Freeform 50"/>
            <p:cNvSpPr>
              <a:spLocks/>
            </p:cNvSpPr>
            <p:nvPr/>
          </p:nvSpPr>
          <p:spPr bwMode="auto">
            <a:xfrm>
              <a:off x="3415651" y="4014528"/>
              <a:ext cx="34925" cy="36513"/>
            </a:xfrm>
            <a:custGeom>
              <a:avLst/>
              <a:gdLst>
                <a:gd name="T0" fmla="*/ 52 w 102"/>
                <a:gd name="T1" fmla="*/ 0 h 101"/>
                <a:gd name="T2" fmla="*/ 52 w 102"/>
                <a:gd name="T3" fmla="*/ 0 h 101"/>
                <a:gd name="T4" fmla="*/ 0 w 102"/>
                <a:gd name="T5" fmla="*/ 51 h 101"/>
                <a:gd name="T6" fmla="*/ 0 w 102"/>
                <a:gd name="T7" fmla="*/ 51 h 101"/>
                <a:gd name="T8" fmla="*/ 52 w 102"/>
                <a:gd name="T9" fmla="*/ 101 h 101"/>
                <a:gd name="T10" fmla="*/ 52 w 102"/>
                <a:gd name="T11" fmla="*/ 101 h 101"/>
                <a:gd name="T12" fmla="*/ 102 w 102"/>
                <a:gd name="T13" fmla="*/ 51 h 101"/>
                <a:gd name="T14" fmla="*/ 102 w 102"/>
                <a:gd name="T15" fmla="*/ 51 h 101"/>
                <a:gd name="T16" fmla="*/ 52 w 102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1">
                  <a:moveTo>
                    <a:pt x="52" y="0"/>
                  </a:moveTo>
                  <a:lnTo>
                    <a:pt x="52" y="0"/>
                  </a:lnTo>
                  <a:cubicBezTo>
                    <a:pt x="23" y="0"/>
                    <a:pt x="0" y="23"/>
                    <a:pt x="0" y="51"/>
                  </a:cubicBezTo>
                  <a:lnTo>
                    <a:pt x="0" y="51"/>
                  </a:lnTo>
                  <a:cubicBezTo>
                    <a:pt x="0" y="79"/>
                    <a:pt x="23" y="101"/>
                    <a:pt x="52" y="101"/>
                  </a:cubicBezTo>
                  <a:lnTo>
                    <a:pt x="52" y="101"/>
                  </a:lnTo>
                  <a:cubicBezTo>
                    <a:pt x="80" y="101"/>
                    <a:pt x="102" y="79"/>
                    <a:pt x="102" y="51"/>
                  </a:cubicBezTo>
                  <a:lnTo>
                    <a:pt x="102" y="51"/>
                  </a:lnTo>
                  <a:cubicBezTo>
                    <a:pt x="102" y="23"/>
                    <a:pt x="80" y="0"/>
                    <a:pt x="52" y="0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060" name="Freeform 51"/>
            <p:cNvSpPr>
              <a:spLocks/>
            </p:cNvSpPr>
            <p:nvPr/>
          </p:nvSpPr>
          <p:spPr bwMode="auto">
            <a:xfrm>
              <a:off x="5313128" y="3206985"/>
              <a:ext cx="36513" cy="36513"/>
            </a:xfrm>
            <a:custGeom>
              <a:avLst/>
              <a:gdLst>
                <a:gd name="T0" fmla="*/ 51 w 102"/>
                <a:gd name="T1" fmla="*/ 0 h 103"/>
                <a:gd name="T2" fmla="*/ 51 w 102"/>
                <a:gd name="T3" fmla="*/ 0 h 103"/>
                <a:gd name="T4" fmla="*/ 0 w 102"/>
                <a:gd name="T5" fmla="*/ 51 h 103"/>
                <a:gd name="T6" fmla="*/ 0 w 102"/>
                <a:gd name="T7" fmla="*/ 51 h 103"/>
                <a:gd name="T8" fmla="*/ 51 w 102"/>
                <a:gd name="T9" fmla="*/ 103 h 103"/>
                <a:gd name="T10" fmla="*/ 51 w 102"/>
                <a:gd name="T11" fmla="*/ 103 h 103"/>
                <a:gd name="T12" fmla="*/ 102 w 102"/>
                <a:gd name="T13" fmla="*/ 51 h 103"/>
                <a:gd name="T14" fmla="*/ 102 w 102"/>
                <a:gd name="T15" fmla="*/ 51 h 103"/>
                <a:gd name="T16" fmla="*/ 51 w 102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3">
                  <a:moveTo>
                    <a:pt x="51" y="0"/>
                  </a:moveTo>
                  <a:lnTo>
                    <a:pt x="51" y="0"/>
                  </a:lnTo>
                  <a:cubicBezTo>
                    <a:pt x="23" y="0"/>
                    <a:pt x="0" y="23"/>
                    <a:pt x="0" y="51"/>
                  </a:cubicBezTo>
                  <a:lnTo>
                    <a:pt x="0" y="51"/>
                  </a:lnTo>
                  <a:cubicBezTo>
                    <a:pt x="0" y="79"/>
                    <a:pt x="23" y="103"/>
                    <a:pt x="51" y="103"/>
                  </a:cubicBezTo>
                  <a:lnTo>
                    <a:pt x="51" y="103"/>
                  </a:lnTo>
                  <a:cubicBezTo>
                    <a:pt x="79" y="103"/>
                    <a:pt x="102" y="79"/>
                    <a:pt x="102" y="51"/>
                  </a:cubicBezTo>
                  <a:lnTo>
                    <a:pt x="102" y="51"/>
                  </a:lnTo>
                  <a:cubicBezTo>
                    <a:pt x="102" y="23"/>
                    <a:pt x="79" y="0"/>
                    <a:pt x="51" y="0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5216" y="1371600"/>
            <a:ext cx="264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a. Inverse TS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491143"/>
              </p:ext>
            </p:extLst>
          </p:nvPr>
        </p:nvGraphicFramePr>
        <p:xfrm>
          <a:off x="1011238" y="1841500"/>
          <a:ext cx="1657350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04840" imgH="1104840" progId="Equation.DSMT4">
                  <p:embed/>
                </p:oleObj>
              </mc:Choice>
              <mc:Fallback>
                <p:oleObj name="Equation" r:id="rId5" imgW="1104840" imgH="110484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1238" y="1841500"/>
                        <a:ext cx="1657350" cy="165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91200" y="3706368"/>
            <a:ext cx="1473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</a:rPr>
              <a:t>426.383</a:t>
            </a:r>
          </a:p>
          <a:p>
            <a:r>
              <a:rPr lang="en-US" sz="1600" b="0" dirty="0" err="1">
                <a:solidFill>
                  <a:srgbClr val="0000FF"/>
                </a:solidFill>
              </a:rPr>
              <a:t>Az</a:t>
            </a:r>
            <a:r>
              <a:rPr lang="en-US" sz="1600" b="0" dirty="0">
                <a:solidFill>
                  <a:srgbClr val="0000FF"/>
                </a:solidFill>
              </a:rPr>
              <a:t> 246°18’44”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7327392" y="2182368"/>
            <a:ext cx="0" cy="148742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>
            <a:spLocks noChangeAspect="1"/>
          </p:cNvSpPr>
          <p:nvPr/>
        </p:nvSpPr>
        <p:spPr>
          <a:xfrm>
            <a:off x="6986016" y="2621280"/>
            <a:ext cx="685800" cy="685800"/>
          </a:xfrm>
          <a:prstGeom prst="arc">
            <a:avLst>
              <a:gd name="adj1" fmla="val 16200000"/>
              <a:gd name="adj2" fmla="val 9288232"/>
            </a:avLst>
          </a:prstGeom>
          <a:ln>
            <a:solidFill>
              <a:srgbClr val="0000FF"/>
            </a:solidFill>
            <a:headEnd type="none" w="med" len="med"/>
            <a:tailEnd type="arrow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2033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3915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3. Example 1</a:t>
            </a:r>
            <a:endParaRPr lang="en-US" b="0" i="1" dirty="0"/>
          </a:p>
        </p:txBody>
      </p:sp>
      <p:sp>
        <p:nvSpPr>
          <p:cNvPr id="45082" name="Text Box 5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6575" y="914400"/>
            <a:ext cx="3675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What are the coordinates of G?</a:t>
            </a:r>
          </a:p>
          <a:p>
            <a:pPr lvl="1" eaLnBrk="1" hangingPunct="1"/>
            <a:r>
              <a:rPr lang="en-US" sz="1600" dirty="0"/>
              <a:t>Forward comp from T</a:t>
            </a:r>
          </a:p>
        </p:txBody>
      </p:sp>
      <p:grpSp>
        <p:nvGrpSpPr>
          <p:cNvPr id="45080" name="Group 45079"/>
          <p:cNvGrpSpPr>
            <a:grpSpLocks noChangeAspect="1"/>
          </p:cNvGrpSpPr>
          <p:nvPr/>
        </p:nvGrpSpPr>
        <p:grpSpPr>
          <a:xfrm>
            <a:off x="4374641" y="1863854"/>
            <a:ext cx="3969068" cy="2826544"/>
            <a:chOff x="3143250" y="2400301"/>
            <a:chExt cx="2940050" cy="209373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168650" y="4044951"/>
              <a:ext cx="100930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155950" y="4171951"/>
              <a:ext cx="669925" cy="1889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518.68' N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143250" y="4311651"/>
              <a:ext cx="636452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221.12' E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413375" y="3171826"/>
              <a:ext cx="92618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5413375" y="3324226"/>
              <a:ext cx="669925" cy="1889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689.98' N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400675" y="3475038"/>
              <a:ext cx="625147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611.58' E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673475" y="3462338"/>
              <a:ext cx="648326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sng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58°20'00"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403725" y="2640013"/>
              <a:ext cx="499900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sng" strike="noStrike" cap="none" normalizeH="0" baseline="0" dirty="0">
                  <a:ln>
                    <a:noFill/>
                  </a:ln>
                  <a:solidFill>
                    <a:srgbClr val="ED1B23"/>
                  </a:solidFill>
                  <a:effectLst/>
                  <a:latin typeface="Arial" panose="020B0604020202020204" pitchFamily="34" charset="0"/>
                </a:rPr>
                <a:t>375.00'</a:t>
              </a:r>
              <a:endParaRPr kumimoji="0" lang="en-US" altLang="en-US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421063" y="2400301"/>
              <a:ext cx="118741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G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3816841" y="3798608"/>
              <a:ext cx="60325" cy="42863"/>
            </a:xfrm>
            <a:custGeom>
              <a:avLst/>
              <a:gdLst>
                <a:gd name="T0" fmla="*/ 38 w 38"/>
                <a:gd name="T1" fmla="*/ 24 h 27"/>
                <a:gd name="T2" fmla="*/ 32 w 38"/>
                <a:gd name="T3" fmla="*/ 27 h 27"/>
                <a:gd name="T4" fmla="*/ 0 w 38"/>
                <a:gd name="T5" fmla="*/ 6 h 27"/>
                <a:gd name="T6" fmla="*/ 5 w 38"/>
                <a:gd name="T7" fmla="*/ 0 h 27"/>
                <a:gd name="T8" fmla="*/ 36 w 38"/>
                <a:gd name="T9" fmla="*/ 20 h 27"/>
                <a:gd name="T10" fmla="*/ 30 w 38"/>
                <a:gd name="T11" fmla="*/ 23 h 27"/>
                <a:gd name="T12" fmla="*/ 38 w 38"/>
                <a:gd name="T1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7">
                  <a:moveTo>
                    <a:pt x="38" y="24"/>
                  </a:moveTo>
                  <a:lnTo>
                    <a:pt x="32" y="27"/>
                  </a:lnTo>
                  <a:lnTo>
                    <a:pt x="0" y="6"/>
                  </a:lnTo>
                  <a:lnTo>
                    <a:pt x="5" y="0"/>
                  </a:lnTo>
                  <a:lnTo>
                    <a:pt x="36" y="20"/>
                  </a:lnTo>
                  <a:lnTo>
                    <a:pt x="30" y="23"/>
                  </a:lnTo>
                  <a:lnTo>
                    <a:pt x="38" y="24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867641" y="3836708"/>
              <a:ext cx="9525" cy="11113"/>
            </a:xfrm>
            <a:custGeom>
              <a:avLst/>
              <a:gdLst>
                <a:gd name="T0" fmla="*/ 6 w 6"/>
                <a:gd name="T1" fmla="*/ 0 h 7"/>
                <a:gd name="T2" fmla="*/ 5 w 6"/>
                <a:gd name="T3" fmla="*/ 7 h 7"/>
                <a:gd name="T4" fmla="*/ 0 w 6"/>
                <a:gd name="T5" fmla="*/ 3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5" y="7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864466" y="3774795"/>
              <a:ext cx="22225" cy="61913"/>
            </a:xfrm>
            <a:custGeom>
              <a:avLst/>
              <a:gdLst>
                <a:gd name="T0" fmla="*/ 10 w 14"/>
                <a:gd name="T1" fmla="*/ 1 h 39"/>
                <a:gd name="T2" fmla="*/ 14 w 14"/>
                <a:gd name="T3" fmla="*/ 2 h 39"/>
                <a:gd name="T4" fmla="*/ 8 w 14"/>
                <a:gd name="T5" fmla="*/ 39 h 39"/>
                <a:gd name="T6" fmla="*/ 0 w 14"/>
                <a:gd name="T7" fmla="*/ 38 h 39"/>
                <a:gd name="T8" fmla="*/ 6 w 14"/>
                <a:gd name="T9" fmla="*/ 0 h 39"/>
                <a:gd name="T10" fmla="*/ 10 w 14"/>
                <a:gd name="T11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9">
                  <a:moveTo>
                    <a:pt x="10" y="1"/>
                  </a:moveTo>
                  <a:lnTo>
                    <a:pt x="14" y="2"/>
                  </a:lnTo>
                  <a:lnTo>
                    <a:pt x="8" y="39"/>
                  </a:lnTo>
                  <a:lnTo>
                    <a:pt x="0" y="38"/>
                  </a:lnTo>
                  <a:lnTo>
                    <a:pt x="6" y="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507278" y="3550958"/>
              <a:ext cx="360363" cy="276225"/>
            </a:xfrm>
            <a:custGeom>
              <a:avLst/>
              <a:gdLst>
                <a:gd name="T0" fmla="*/ 7 w 227"/>
                <a:gd name="T1" fmla="*/ 3 h 174"/>
                <a:gd name="T2" fmla="*/ 16 w 227"/>
                <a:gd name="T3" fmla="*/ 4 h 174"/>
                <a:gd name="T4" fmla="*/ 25 w 227"/>
                <a:gd name="T5" fmla="*/ 6 h 174"/>
                <a:gd name="T6" fmla="*/ 35 w 227"/>
                <a:gd name="T7" fmla="*/ 8 h 174"/>
                <a:gd name="T8" fmla="*/ 43 w 227"/>
                <a:gd name="T9" fmla="*/ 11 h 174"/>
                <a:gd name="T10" fmla="*/ 52 w 227"/>
                <a:gd name="T11" fmla="*/ 14 h 174"/>
                <a:gd name="T12" fmla="*/ 61 w 227"/>
                <a:gd name="T13" fmla="*/ 17 h 174"/>
                <a:gd name="T14" fmla="*/ 70 w 227"/>
                <a:gd name="T15" fmla="*/ 21 h 174"/>
                <a:gd name="T16" fmla="*/ 78 w 227"/>
                <a:gd name="T17" fmla="*/ 24 h 174"/>
                <a:gd name="T18" fmla="*/ 86 w 227"/>
                <a:gd name="T19" fmla="*/ 28 h 174"/>
                <a:gd name="T20" fmla="*/ 95 w 227"/>
                <a:gd name="T21" fmla="*/ 32 h 174"/>
                <a:gd name="T22" fmla="*/ 109 w 227"/>
                <a:gd name="T23" fmla="*/ 40 h 174"/>
                <a:gd name="T24" fmla="*/ 124 w 227"/>
                <a:gd name="T25" fmla="*/ 50 h 174"/>
                <a:gd name="T26" fmla="*/ 139 w 227"/>
                <a:gd name="T27" fmla="*/ 61 h 174"/>
                <a:gd name="T28" fmla="*/ 153 w 227"/>
                <a:gd name="T29" fmla="*/ 73 h 174"/>
                <a:gd name="T30" fmla="*/ 166 w 227"/>
                <a:gd name="T31" fmla="*/ 86 h 174"/>
                <a:gd name="T32" fmla="*/ 174 w 227"/>
                <a:gd name="T33" fmla="*/ 94 h 174"/>
                <a:gd name="T34" fmla="*/ 180 w 227"/>
                <a:gd name="T35" fmla="*/ 101 h 174"/>
                <a:gd name="T36" fmla="*/ 186 w 227"/>
                <a:gd name="T37" fmla="*/ 108 h 174"/>
                <a:gd name="T38" fmla="*/ 192 w 227"/>
                <a:gd name="T39" fmla="*/ 116 h 174"/>
                <a:gd name="T40" fmla="*/ 198 w 227"/>
                <a:gd name="T41" fmla="*/ 123 h 174"/>
                <a:gd name="T42" fmla="*/ 203 w 227"/>
                <a:gd name="T43" fmla="*/ 131 h 174"/>
                <a:gd name="T44" fmla="*/ 208 w 227"/>
                <a:gd name="T45" fmla="*/ 139 h 174"/>
                <a:gd name="T46" fmla="*/ 213 w 227"/>
                <a:gd name="T47" fmla="*/ 147 h 174"/>
                <a:gd name="T48" fmla="*/ 217 w 227"/>
                <a:gd name="T49" fmla="*/ 155 h 174"/>
                <a:gd name="T50" fmla="*/ 221 w 227"/>
                <a:gd name="T51" fmla="*/ 163 h 174"/>
                <a:gd name="T52" fmla="*/ 225 w 227"/>
                <a:gd name="T53" fmla="*/ 172 h 174"/>
                <a:gd name="T54" fmla="*/ 225 w 227"/>
                <a:gd name="T55" fmla="*/ 169 h 174"/>
                <a:gd name="T56" fmla="*/ 221 w 227"/>
                <a:gd name="T57" fmla="*/ 161 h 174"/>
                <a:gd name="T58" fmla="*/ 217 w 227"/>
                <a:gd name="T59" fmla="*/ 152 h 174"/>
                <a:gd name="T60" fmla="*/ 212 w 227"/>
                <a:gd name="T61" fmla="*/ 144 h 174"/>
                <a:gd name="T62" fmla="*/ 207 w 227"/>
                <a:gd name="T63" fmla="*/ 136 h 174"/>
                <a:gd name="T64" fmla="*/ 202 w 227"/>
                <a:gd name="T65" fmla="*/ 128 h 174"/>
                <a:gd name="T66" fmla="*/ 197 w 227"/>
                <a:gd name="T67" fmla="*/ 121 h 174"/>
                <a:gd name="T68" fmla="*/ 191 w 227"/>
                <a:gd name="T69" fmla="*/ 113 h 174"/>
                <a:gd name="T70" fmla="*/ 186 w 227"/>
                <a:gd name="T71" fmla="*/ 106 h 174"/>
                <a:gd name="T72" fmla="*/ 180 w 227"/>
                <a:gd name="T73" fmla="*/ 98 h 174"/>
                <a:gd name="T74" fmla="*/ 174 w 227"/>
                <a:gd name="T75" fmla="*/ 92 h 174"/>
                <a:gd name="T76" fmla="*/ 164 w 227"/>
                <a:gd name="T77" fmla="*/ 82 h 174"/>
                <a:gd name="T78" fmla="*/ 150 w 227"/>
                <a:gd name="T79" fmla="*/ 69 h 174"/>
                <a:gd name="T80" fmla="*/ 136 w 227"/>
                <a:gd name="T81" fmla="*/ 58 h 174"/>
                <a:gd name="T82" fmla="*/ 121 w 227"/>
                <a:gd name="T83" fmla="*/ 47 h 174"/>
                <a:gd name="T84" fmla="*/ 105 w 227"/>
                <a:gd name="T85" fmla="*/ 37 h 174"/>
                <a:gd name="T86" fmla="*/ 93 w 227"/>
                <a:gd name="T87" fmla="*/ 30 h 174"/>
                <a:gd name="T88" fmla="*/ 85 w 227"/>
                <a:gd name="T89" fmla="*/ 26 h 174"/>
                <a:gd name="T90" fmla="*/ 76 w 227"/>
                <a:gd name="T91" fmla="*/ 22 h 174"/>
                <a:gd name="T92" fmla="*/ 68 w 227"/>
                <a:gd name="T93" fmla="*/ 19 h 174"/>
                <a:gd name="T94" fmla="*/ 59 w 227"/>
                <a:gd name="T95" fmla="*/ 15 h 174"/>
                <a:gd name="T96" fmla="*/ 50 w 227"/>
                <a:gd name="T97" fmla="*/ 12 h 174"/>
                <a:gd name="T98" fmla="*/ 42 w 227"/>
                <a:gd name="T99" fmla="*/ 9 h 174"/>
                <a:gd name="T100" fmla="*/ 32 w 227"/>
                <a:gd name="T101" fmla="*/ 7 h 174"/>
                <a:gd name="T102" fmla="*/ 23 w 227"/>
                <a:gd name="T103" fmla="*/ 5 h 174"/>
                <a:gd name="T104" fmla="*/ 14 w 227"/>
                <a:gd name="T105" fmla="*/ 3 h 174"/>
                <a:gd name="T106" fmla="*/ 5 w 227"/>
                <a:gd name="T107" fmla="*/ 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" h="174">
                  <a:moveTo>
                    <a:pt x="0" y="1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7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5" y="8"/>
                  </a:lnTo>
                  <a:lnTo>
                    <a:pt x="37" y="9"/>
                  </a:lnTo>
                  <a:lnTo>
                    <a:pt x="39" y="10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6" y="12"/>
                  </a:lnTo>
                  <a:lnTo>
                    <a:pt x="48" y="13"/>
                  </a:lnTo>
                  <a:lnTo>
                    <a:pt x="50" y="13"/>
                  </a:lnTo>
                  <a:lnTo>
                    <a:pt x="52" y="14"/>
                  </a:lnTo>
                  <a:lnTo>
                    <a:pt x="54" y="15"/>
                  </a:lnTo>
                  <a:lnTo>
                    <a:pt x="57" y="16"/>
                  </a:lnTo>
                  <a:lnTo>
                    <a:pt x="59" y="16"/>
                  </a:lnTo>
                  <a:lnTo>
                    <a:pt x="61" y="17"/>
                  </a:lnTo>
                  <a:lnTo>
                    <a:pt x="63" y="18"/>
                  </a:lnTo>
                  <a:lnTo>
                    <a:pt x="65" y="19"/>
                  </a:lnTo>
                  <a:lnTo>
                    <a:pt x="67" y="20"/>
                  </a:lnTo>
                  <a:lnTo>
                    <a:pt x="70" y="21"/>
                  </a:lnTo>
                  <a:lnTo>
                    <a:pt x="72" y="22"/>
                  </a:lnTo>
                  <a:lnTo>
                    <a:pt x="74" y="22"/>
                  </a:lnTo>
                  <a:lnTo>
                    <a:pt x="76" y="23"/>
                  </a:lnTo>
                  <a:lnTo>
                    <a:pt x="78" y="24"/>
                  </a:lnTo>
                  <a:lnTo>
                    <a:pt x="80" y="25"/>
                  </a:lnTo>
                  <a:lnTo>
                    <a:pt x="82" y="26"/>
                  </a:lnTo>
                  <a:lnTo>
                    <a:pt x="84" y="27"/>
                  </a:lnTo>
                  <a:lnTo>
                    <a:pt x="86" y="28"/>
                  </a:lnTo>
                  <a:lnTo>
                    <a:pt x="89" y="29"/>
                  </a:lnTo>
                  <a:lnTo>
                    <a:pt x="91" y="30"/>
                  </a:lnTo>
                  <a:lnTo>
                    <a:pt x="93" y="31"/>
                  </a:lnTo>
                  <a:lnTo>
                    <a:pt x="95" y="32"/>
                  </a:lnTo>
                  <a:lnTo>
                    <a:pt x="97" y="33"/>
                  </a:lnTo>
                  <a:lnTo>
                    <a:pt x="101" y="36"/>
                  </a:lnTo>
                  <a:lnTo>
                    <a:pt x="105" y="38"/>
                  </a:lnTo>
                  <a:lnTo>
                    <a:pt x="109" y="40"/>
                  </a:lnTo>
                  <a:lnTo>
                    <a:pt x="113" y="43"/>
                  </a:lnTo>
                  <a:lnTo>
                    <a:pt x="117" y="45"/>
                  </a:lnTo>
                  <a:lnTo>
                    <a:pt x="121" y="48"/>
                  </a:lnTo>
                  <a:lnTo>
                    <a:pt x="124" y="50"/>
                  </a:lnTo>
                  <a:lnTo>
                    <a:pt x="128" y="53"/>
                  </a:lnTo>
                  <a:lnTo>
                    <a:pt x="132" y="56"/>
                  </a:lnTo>
                  <a:lnTo>
                    <a:pt x="135" y="58"/>
                  </a:lnTo>
                  <a:lnTo>
                    <a:pt x="139" y="61"/>
                  </a:lnTo>
                  <a:lnTo>
                    <a:pt x="143" y="64"/>
                  </a:lnTo>
                  <a:lnTo>
                    <a:pt x="146" y="67"/>
                  </a:lnTo>
                  <a:lnTo>
                    <a:pt x="150" y="70"/>
                  </a:lnTo>
                  <a:lnTo>
                    <a:pt x="153" y="73"/>
                  </a:lnTo>
                  <a:lnTo>
                    <a:pt x="157" y="76"/>
                  </a:lnTo>
                  <a:lnTo>
                    <a:pt x="160" y="79"/>
                  </a:lnTo>
                  <a:lnTo>
                    <a:pt x="163" y="83"/>
                  </a:lnTo>
                  <a:lnTo>
                    <a:pt x="166" y="86"/>
                  </a:lnTo>
                  <a:lnTo>
                    <a:pt x="170" y="89"/>
                  </a:lnTo>
                  <a:lnTo>
                    <a:pt x="171" y="91"/>
                  </a:lnTo>
                  <a:lnTo>
                    <a:pt x="173" y="92"/>
                  </a:lnTo>
                  <a:lnTo>
                    <a:pt x="174" y="94"/>
                  </a:lnTo>
                  <a:lnTo>
                    <a:pt x="176" y="96"/>
                  </a:lnTo>
                  <a:lnTo>
                    <a:pt x="177" y="98"/>
                  </a:lnTo>
                  <a:lnTo>
                    <a:pt x="179" y="99"/>
                  </a:lnTo>
                  <a:lnTo>
                    <a:pt x="180" y="101"/>
                  </a:lnTo>
                  <a:lnTo>
                    <a:pt x="182" y="103"/>
                  </a:lnTo>
                  <a:lnTo>
                    <a:pt x="184" y="105"/>
                  </a:lnTo>
                  <a:lnTo>
                    <a:pt x="185" y="106"/>
                  </a:lnTo>
                  <a:lnTo>
                    <a:pt x="186" y="108"/>
                  </a:lnTo>
                  <a:lnTo>
                    <a:pt x="188" y="110"/>
                  </a:lnTo>
                  <a:lnTo>
                    <a:pt x="189" y="112"/>
                  </a:lnTo>
                  <a:lnTo>
                    <a:pt x="190" y="114"/>
                  </a:lnTo>
                  <a:lnTo>
                    <a:pt x="192" y="116"/>
                  </a:lnTo>
                  <a:lnTo>
                    <a:pt x="193" y="118"/>
                  </a:lnTo>
                  <a:lnTo>
                    <a:pt x="195" y="119"/>
                  </a:lnTo>
                  <a:lnTo>
                    <a:pt x="196" y="121"/>
                  </a:lnTo>
                  <a:lnTo>
                    <a:pt x="198" y="123"/>
                  </a:lnTo>
                  <a:lnTo>
                    <a:pt x="199" y="125"/>
                  </a:lnTo>
                  <a:lnTo>
                    <a:pt x="200" y="127"/>
                  </a:lnTo>
                  <a:lnTo>
                    <a:pt x="202" y="129"/>
                  </a:lnTo>
                  <a:lnTo>
                    <a:pt x="203" y="131"/>
                  </a:lnTo>
                  <a:lnTo>
                    <a:pt x="204" y="133"/>
                  </a:lnTo>
                  <a:lnTo>
                    <a:pt x="205" y="135"/>
                  </a:lnTo>
                  <a:lnTo>
                    <a:pt x="206" y="137"/>
                  </a:lnTo>
                  <a:lnTo>
                    <a:pt x="208" y="139"/>
                  </a:lnTo>
                  <a:lnTo>
                    <a:pt x="209" y="141"/>
                  </a:lnTo>
                  <a:lnTo>
                    <a:pt x="210" y="143"/>
                  </a:lnTo>
                  <a:lnTo>
                    <a:pt x="211" y="145"/>
                  </a:lnTo>
                  <a:lnTo>
                    <a:pt x="213" y="147"/>
                  </a:lnTo>
                  <a:lnTo>
                    <a:pt x="214" y="149"/>
                  </a:lnTo>
                  <a:lnTo>
                    <a:pt x="215" y="151"/>
                  </a:lnTo>
                  <a:lnTo>
                    <a:pt x="216" y="153"/>
                  </a:lnTo>
                  <a:lnTo>
                    <a:pt x="217" y="155"/>
                  </a:lnTo>
                  <a:lnTo>
                    <a:pt x="218" y="157"/>
                  </a:lnTo>
                  <a:lnTo>
                    <a:pt x="219" y="159"/>
                  </a:lnTo>
                  <a:lnTo>
                    <a:pt x="220" y="161"/>
                  </a:lnTo>
                  <a:lnTo>
                    <a:pt x="221" y="163"/>
                  </a:lnTo>
                  <a:lnTo>
                    <a:pt x="222" y="165"/>
                  </a:lnTo>
                  <a:lnTo>
                    <a:pt x="223" y="168"/>
                  </a:lnTo>
                  <a:lnTo>
                    <a:pt x="224" y="170"/>
                  </a:lnTo>
                  <a:lnTo>
                    <a:pt x="225" y="172"/>
                  </a:lnTo>
                  <a:lnTo>
                    <a:pt x="226" y="174"/>
                  </a:lnTo>
                  <a:lnTo>
                    <a:pt x="227" y="174"/>
                  </a:lnTo>
                  <a:lnTo>
                    <a:pt x="226" y="172"/>
                  </a:lnTo>
                  <a:lnTo>
                    <a:pt x="225" y="169"/>
                  </a:lnTo>
                  <a:lnTo>
                    <a:pt x="224" y="167"/>
                  </a:lnTo>
                  <a:lnTo>
                    <a:pt x="223" y="165"/>
                  </a:lnTo>
                  <a:lnTo>
                    <a:pt x="222" y="163"/>
                  </a:lnTo>
                  <a:lnTo>
                    <a:pt x="221" y="161"/>
                  </a:lnTo>
                  <a:lnTo>
                    <a:pt x="220" y="159"/>
                  </a:lnTo>
                  <a:lnTo>
                    <a:pt x="219" y="157"/>
                  </a:lnTo>
                  <a:lnTo>
                    <a:pt x="218" y="155"/>
                  </a:lnTo>
                  <a:lnTo>
                    <a:pt x="217" y="152"/>
                  </a:lnTo>
                  <a:lnTo>
                    <a:pt x="216" y="150"/>
                  </a:lnTo>
                  <a:lnTo>
                    <a:pt x="215" y="148"/>
                  </a:lnTo>
                  <a:lnTo>
                    <a:pt x="213" y="146"/>
                  </a:lnTo>
                  <a:lnTo>
                    <a:pt x="212" y="144"/>
                  </a:lnTo>
                  <a:lnTo>
                    <a:pt x="211" y="142"/>
                  </a:lnTo>
                  <a:lnTo>
                    <a:pt x="210" y="140"/>
                  </a:lnTo>
                  <a:lnTo>
                    <a:pt x="209" y="138"/>
                  </a:lnTo>
                  <a:lnTo>
                    <a:pt x="207" y="136"/>
                  </a:lnTo>
                  <a:lnTo>
                    <a:pt x="206" y="134"/>
                  </a:lnTo>
                  <a:lnTo>
                    <a:pt x="205" y="132"/>
                  </a:lnTo>
                  <a:lnTo>
                    <a:pt x="204" y="130"/>
                  </a:lnTo>
                  <a:lnTo>
                    <a:pt x="202" y="128"/>
                  </a:lnTo>
                  <a:lnTo>
                    <a:pt x="201" y="126"/>
                  </a:lnTo>
                  <a:lnTo>
                    <a:pt x="200" y="124"/>
                  </a:lnTo>
                  <a:lnTo>
                    <a:pt x="198" y="122"/>
                  </a:lnTo>
                  <a:lnTo>
                    <a:pt x="197" y="121"/>
                  </a:lnTo>
                  <a:lnTo>
                    <a:pt x="196" y="119"/>
                  </a:lnTo>
                  <a:lnTo>
                    <a:pt x="194" y="117"/>
                  </a:lnTo>
                  <a:lnTo>
                    <a:pt x="193" y="115"/>
                  </a:lnTo>
                  <a:lnTo>
                    <a:pt x="191" y="113"/>
                  </a:lnTo>
                  <a:lnTo>
                    <a:pt x="190" y="111"/>
                  </a:lnTo>
                  <a:lnTo>
                    <a:pt x="189" y="109"/>
                  </a:lnTo>
                  <a:lnTo>
                    <a:pt x="187" y="107"/>
                  </a:lnTo>
                  <a:lnTo>
                    <a:pt x="186" y="106"/>
                  </a:lnTo>
                  <a:lnTo>
                    <a:pt x="184" y="104"/>
                  </a:lnTo>
                  <a:lnTo>
                    <a:pt x="183" y="102"/>
                  </a:lnTo>
                  <a:lnTo>
                    <a:pt x="181" y="100"/>
                  </a:lnTo>
                  <a:lnTo>
                    <a:pt x="180" y="98"/>
                  </a:lnTo>
                  <a:lnTo>
                    <a:pt x="178" y="97"/>
                  </a:lnTo>
                  <a:lnTo>
                    <a:pt x="177" y="95"/>
                  </a:lnTo>
                  <a:lnTo>
                    <a:pt x="175" y="93"/>
                  </a:lnTo>
                  <a:lnTo>
                    <a:pt x="174" y="92"/>
                  </a:lnTo>
                  <a:lnTo>
                    <a:pt x="172" y="90"/>
                  </a:lnTo>
                  <a:lnTo>
                    <a:pt x="170" y="88"/>
                  </a:lnTo>
                  <a:lnTo>
                    <a:pt x="167" y="85"/>
                  </a:lnTo>
                  <a:lnTo>
                    <a:pt x="164" y="82"/>
                  </a:lnTo>
                  <a:lnTo>
                    <a:pt x="161" y="79"/>
                  </a:lnTo>
                  <a:lnTo>
                    <a:pt x="157" y="75"/>
                  </a:lnTo>
                  <a:lnTo>
                    <a:pt x="154" y="72"/>
                  </a:lnTo>
                  <a:lnTo>
                    <a:pt x="150" y="69"/>
                  </a:lnTo>
                  <a:lnTo>
                    <a:pt x="147" y="66"/>
                  </a:lnTo>
                  <a:lnTo>
                    <a:pt x="143" y="63"/>
                  </a:lnTo>
                  <a:lnTo>
                    <a:pt x="140" y="60"/>
                  </a:lnTo>
                  <a:lnTo>
                    <a:pt x="136" y="58"/>
                  </a:lnTo>
                  <a:lnTo>
                    <a:pt x="132" y="55"/>
                  </a:lnTo>
                  <a:lnTo>
                    <a:pt x="129" y="52"/>
                  </a:lnTo>
                  <a:lnTo>
                    <a:pt x="125" y="49"/>
                  </a:lnTo>
                  <a:lnTo>
                    <a:pt x="121" y="47"/>
                  </a:lnTo>
                  <a:lnTo>
                    <a:pt x="117" y="44"/>
                  </a:lnTo>
                  <a:lnTo>
                    <a:pt x="113" y="42"/>
                  </a:lnTo>
                  <a:lnTo>
                    <a:pt x="109" y="39"/>
                  </a:lnTo>
                  <a:lnTo>
                    <a:pt x="105" y="37"/>
                  </a:lnTo>
                  <a:lnTo>
                    <a:pt x="101" y="35"/>
                  </a:lnTo>
                  <a:lnTo>
                    <a:pt x="97" y="32"/>
                  </a:lnTo>
                  <a:lnTo>
                    <a:pt x="95" y="31"/>
                  </a:lnTo>
                  <a:lnTo>
                    <a:pt x="93" y="30"/>
                  </a:lnTo>
                  <a:lnTo>
                    <a:pt x="91" y="29"/>
                  </a:lnTo>
                  <a:lnTo>
                    <a:pt x="89" y="28"/>
                  </a:lnTo>
                  <a:lnTo>
                    <a:pt x="87" y="27"/>
                  </a:lnTo>
                  <a:lnTo>
                    <a:pt x="85" y="26"/>
                  </a:lnTo>
                  <a:lnTo>
                    <a:pt x="83" y="25"/>
                  </a:lnTo>
                  <a:lnTo>
                    <a:pt x="81" y="24"/>
                  </a:lnTo>
                  <a:lnTo>
                    <a:pt x="78" y="23"/>
                  </a:lnTo>
                  <a:lnTo>
                    <a:pt x="76" y="22"/>
                  </a:lnTo>
                  <a:lnTo>
                    <a:pt x="74" y="21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68" y="19"/>
                  </a:lnTo>
                  <a:lnTo>
                    <a:pt x="66" y="18"/>
                  </a:lnTo>
                  <a:lnTo>
                    <a:pt x="64" y="17"/>
                  </a:lnTo>
                  <a:lnTo>
                    <a:pt x="62" y="16"/>
                  </a:lnTo>
                  <a:lnTo>
                    <a:pt x="59" y="15"/>
                  </a:lnTo>
                  <a:lnTo>
                    <a:pt x="57" y="15"/>
                  </a:lnTo>
                  <a:lnTo>
                    <a:pt x="55" y="14"/>
                  </a:lnTo>
                  <a:lnTo>
                    <a:pt x="53" y="13"/>
                  </a:lnTo>
                  <a:lnTo>
                    <a:pt x="50" y="12"/>
                  </a:lnTo>
                  <a:lnTo>
                    <a:pt x="48" y="12"/>
                  </a:lnTo>
                  <a:lnTo>
                    <a:pt x="46" y="11"/>
                  </a:lnTo>
                  <a:lnTo>
                    <a:pt x="44" y="10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2" y="7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1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492991" y="3544608"/>
              <a:ext cx="53975" cy="50800"/>
            </a:xfrm>
            <a:custGeom>
              <a:avLst/>
              <a:gdLst>
                <a:gd name="T0" fmla="*/ 1 w 34"/>
                <a:gd name="T1" fmla="*/ 0 h 32"/>
                <a:gd name="T2" fmla="*/ 0 w 34"/>
                <a:gd name="T3" fmla="*/ 7 h 32"/>
                <a:gd name="T4" fmla="*/ 29 w 34"/>
                <a:gd name="T5" fmla="*/ 32 h 32"/>
                <a:gd name="T6" fmla="*/ 34 w 34"/>
                <a:gd name="T7" fmla="*/ 26 h 32"/>
                <a:gd name="T8" fmla="*/ 5 w 34"/>
                <a:gd name="T9" fmla="*/ 1 h 32"/>
                <a:gd name="T10" fmla="*/ 4 w 34"/>
                <a:gd name="T11" fmla="*/ 8 h 32"/>
                <a:gd name="T12" fmla="*/ 1 w 3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2">
                  <a:moveTo>
                    <a:pt x="1" y="0"/>
                  </a:moveTo>
                  <a:lnTo>
                    <a:pt x="0" y="7"/>
                  </a:lnTo>
                  <a:lnTo>
                    <a:pt x="29" y="32"/>
                  </a:lnTo>
                  <a:lnTo>
                    <a:pt x="34" y="26"/>
                  </a:lnTo>
                  <a:lnTo>
                    <a:pt x="5" y="1"/>
                  </a:lnTo>
                  <a:lnTo>
                    <a:pt x="4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494578" y="3529200"/>
              <a:ext cx="60325" cy="38100"/>
            </a:xfrm>
            <a:custGeom>
              <a:avLst/>
              <a:gdLst>
                <a:gd name="T0" fmla="*/ 36 w 38"/>
                <a:gd name="T1" fmla="*/ 4 h 24"/>
                <a:gd name="T2" fmla="*/ 34 w 38"/>
                <a:gd name="T3" fmla="*/ 0 h 24"/>
                <a:gd name="T4" fmla="*/ 0 w 38"/>
                <a:gd name="T5" fmla="*/ 16 h 24"/>
                <a:gd name="T6" fmla="*/ 3 w 38"/>
                <a:gd name="T7" fmla="*/ 24 h 24"/>
                <a:gd name="T8" fmla="*/ 38 w 38"/>
                <a:gd name="T9" fmla="*/ 8 h 24"/>
                <a:gd name="T10" fmla="*/ 36 w 38"/>
                <a:gd name="T11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4">
                  <a:moveTo>
                    <a:pt x="36" y="4"/>
                  </a:moveTo>
                  <a:lnTo>
                    <a:pt x="34" y="0"/>
                  </a:lnTo>
                  <a:lnTo>
                    <a:pt x="0" y="16"/>
                  </a:lnTo>
                  <a:lnTo>
                    <a:pt x="3" y="24"/>
                  </a:lnTo>
                  <a:lnTo>
                    <a:pt x="38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cxnSp>
          <p:nvCxnSpPr>
            <p:cNvPr id="45063" name="Straight Connector 45062"/>
            <p:cNvCxnSpPr/>
            <p:nvPr/>
          </p:nvCxnSpPr>
          <p:spPr>
            <a:xfrm>
              <a:off x="3649069" y="2503977"/>
              <a:ext cx="1669055" cy="7160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69" name="Straight Connector 45068"/>
            <p:cNvCxnSpPr/>
            <p:nvPr/>
          </p:nvCxnSpPr>
          <p:spPr>
            <a:xfrm flipV="1">
              <a:off x="3442741" y="3235377"/>
              <a:ext cx="1873770" cy="79198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73" name="Straight Connector 45072"/>
            <p:cNvCxnSpPr>
              <a:stCxn id="45058" idx="4"/>
            </p:cNvCxnSpPr>
            <p:nvPr/>
          </p:nvCxnSpPr>
          <p:spPr>
            <a:xfrm flipH="1">
              <a:off x="3430250" y="2513014"/>
              <a:ext cx="201334" cy="1506848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58" name="Freeform 49"/>
            <p:cNvSpPr>
              <a:spLocks/>
            </p:cNvSpPr>
            <p:nvPr/>
          </p:nvSpPr>
          <p:spPr bwMode="auto">
            <a:xfrm>
              <a:off x="3613150" y="2476501"/>
              <a:ext cx="36513" cy="36513"/>
            </a:xfrm>
            <a:custGeom>
              <a:avLst/>
              <a:gdLst>
                <a:gd name="T0" fmla="*/ 52 w 103"/>
                <a:gd name="T1" fmla="*/ 0 h 102"/>
                <a:gd name="T2" fmla="*/ 52 w 103"/>
                <a:gd name="T3" fmla="*/ 0 h 102"/>
                <a:gd name="T4" fmla="*/ 0 w 103"/>
                <a:gd name="T5" fmla="*/ 52 h 102"/>
                <a:gd name="T6" fmla="*/ 0 w 103"/>
                <a:gd name="T7" fmla="*/ 52 h 102"/>
                <a:gd name="T8" fmla="*/ 52 w 103"/>
                <a:gd name="T9" fmla="*/ 102 h 102"/>
                <a:gd name="T10" fmla="*/ 52 w 103"/>
                <a:gd name="T11" fmla="*/ 102 h 102"/>
                <a:gd name="T12" fmla="*/ 103 w 103"/>
                <a:gd name="T13" fmla="*/ 52 h 102"/>
                <a:gd name="T14" fmla="*/ 103 w 103"/>
                <a:gd name="T15" fmla="*/ 52 h 102"/>
                <a:gd name="T16" fmla="*/ 52 w 103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2">
                  <a:moveTo>
                    <a:pt x="52" y="0"/>
                  </a:moveTo>
                  <a:lnTo>
                    <a:pt x="52" y="0"/>
                  </a:lnTo>
                  <a:cubicBezTo>
                    <a:pt x="24" y="0"/>
                    <a:pt x="0" y="23"/>
                    <a:pt x="0" y="52"/>
                  </a:cubicBezTo>
                  <a:lnTo>
                    <a:pt x="0" y="52"/>
                  </a:lnTo>
                  <a:cubicBezTo>
                    <a:pt x="0" y="80"/>
                    <a:pt x="24" y="102"/>
                    <a:pt x="52" y="102"/>
                  </a:cubicBezTo>
                  <a:lnTo>
                    <a:pt x="52" y="102"/>
                  </a:lnTo>
                  <a:cubicBezTo>
                    <a:pt x="80" y="102"/>
                    <a:pt x="103" y="80"/>
                    <a:pt x="103" y="52"/>
                  </a:cubicBezTo>
                  <a:lnTo>
                    <a:pt x="103" y="52"/>
                  </a:lnTo>
                  <a:cubicBezTo>
                    <a:pt x="103" y="23"/>
                    <a:pt x="80" y="0"/>
                    <a:pt x="52" y="0"/>
                  </a:cubicBez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059" name="Freeform 50"/>
            <p:cNvSpPr>
              <a:spLocks/>
            </p:cNvSpPr>
            <p:nvPr/>
          </p:nvSpPr>
          <p:spPr bwMode="auto">
            <a:xfrm>
              <a:off x="3415651" y="4014528"/>
              <a:ext cx="34925" cy="36513"/>
            </a:xfrm>
            <a:custGeom>
              <a:avLst/>
              <a:gdLst>
                <a:gd name="T0" fmla="*/ 52 w 102"/>
                <a:gd name="T1" fmla="*/ 0 h 101"/>
                <a:gd name="T2" fmla="*/ 52 w 102"/>
                <a:gd name="T3" fmla="*/ 0 h 101"/>
                <a:gd name="T4" fmla="*/ 0 w 102"/>
                <a:gd name="T5" fmla="*/ 51 h 101"/>
                <a:gd name="T6" fmla="*/ 0 w 102"/>
                <a:gd name="T7" fmla="*/ 51 h 101"/>
                <a:gd name="T8" fmla="*/ 52 w 102"/>
                <a:gd name="T9" fmla="*/ 101 h 101"/>
                <a:gd name="T10" fmla="*/ 52 w 102"/>
                <a:gd name="T11" fmla="*/ 101 h 101"/>
                <a:gd name="T12" fmla="*/ 102 w 102"/>
                <a:gd name="T13" fmla="*/ 51 h 101"/>
                <a:gd name="T14" fmla="*/ 102 w 102"/>
                <a:gd name="T15" fmla="*/ 51 h 101"/>
                <a:gd name="T16" fmla="*/ 52 w 102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1">
                  <a:moveTo>
                    <a:pt x="52" y="0"/>
                  </a:moveTo>
                  <a:lnTo>
                    <a:pt x="52" y="0"/>
                  </a:lnTo>
                  <a:cubicBezTo>
                    <a:pt x="23" y="0"/>
                    <a:pt x="0" y="23"/>
                    <a:pt x="0" y="51"/>
                  </a:cubicBezTo>
                  <a:lnTo>
                    <a:pt x="0" y="51"/>
                  </a:lnTo>
                  <a:cubicBezTo>
                    <a:pt x="0" y="79"/>
                    <a:pt x="23" y="101"/>
                    <a:pt x="52" y="101"/>
                  </a:cubicBezTo>
                  <a:lnTo>
                    <a:pt x="52" y="101"/>
                  </a:lnTo>
                  <a:cubicBezTo>
                    <a:pt x="80" y="101"/>
                    <a:pt x="102" y="79"/>
                    <a:pt x="102" y="51"/>
                  </a:cubicBezTo>
                  <a:lnTo>
                    <a:pt x="102" y="51"/>
                  </a:lnTo>
                  <a:cubicBezTo>
                    <a:pt x="102" y="23"/>
                    <a:pt x="80" y="0"/>
                    <a:pt x="52" y="0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060" name="Freeform 51"/>
            <p:cNvSpPr>
              <a:spLocks/>
            </p:cNvSpPr>
            <p:nvPr/>
          </p:nvSpPr>
          <p:spPr bwMode="auto">
            <a:xfrm>
              <a:off x="5313128" y="3206985"/>
              <a:ext cx="36513" cy="36513"/>
            </a:xfrm>
            <a:custGeom>
              <a:avLst/>
              <a:gdLst>
                <a:gd name="T0" fmla="*/ 51 w 102"/>
                <a:gd name="T1" fmla="*/ 0 h 103"/>
                <a:gd name="T2" fmla="*/ 51 w 102"/>
                <a:gd name="T3" fmla="*/ 0 h 103"/>
                <a:gd name="T4" fmla="*/ 0 w 102"/>
                <a:gd name="T5" fmla="*/ 51 h 103"/>
                <a:gd name="T6" fmla="*/ 0 w 102"/>
                <a:gd name="T7" fmla="*/ 51 h 103"/>
                <a:gd name="T8" fmla="*/ 51 w 102"/>
                <a:gd name="T9" fmla="*/ 103 h 103"/>
                <a:gd name="T10" fmla="*/ 51 w 102"/>
                <a:gd name="T11" fmla="*/ 103 h 103"/>
                <a:gd name="T12" fmla="*/ 102 w 102"/>
                <a:gd name="T13" fmla="*/ 51 h 103"/>
                <a:gd name="T14" fmla="*/ 102 w 102"/>
                <a:gd name="T15" fmla="*/ 51 h 103"/>
                <a:gd name="T16" fmla="*/ 51 w 102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3">
                  <a:moveTo>
                    <a:pt x="51" y="0"/>
                  </a:moveTo>
                  <a:lnTo>
                    <a:pt x="51" y="0"/>
                  </a:lnTo>
                  <a:cubicBezTo>
                    <a:pt x="23" y="0"/>
                    <a:pt x="0" y="23"/>
                    <a:pt x="0" y="51"/>
                  </a:cubicBezTo>
                  <a:lnTo>
                    <a:pt x="0" y="51"/>
                  </a:lnTo>
                  <a:cubicBezTo>
                    <a:pt x="0" y="79"/>
                    <a:pt x="23" y="103"/>
                    <a:pt x="51" y="103"/>
                  </a:cubicBezTo>
                  <a:lnTo>
                    <a:pt x="51" y="103"/>
                  </a:lnTo>
                  <a:cubicBezTo>
                    <a:pt x="79" y="103"/>
                    <a:pt x="102" y="79"/>
                    <a:pt x="102" y="51"/>
                  </a:cubicBezTo>
                  <a:lnTo>
                    <a:pt x="102" y="51"/>
                  </a:lnTo>
                  <a:cubicBezTo>
                    <a:pt x="102" y="23"/>
                    <a:pt x="79" y="0"/>
                    <a:pt x="51" y="0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791200" y="3706368"/>
            <a:ext cx="1473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u="sng" dirty="0">
                <a:solidFill>
                  <a:srgbClr val="0000FF"/>
                </a:solidFill>
              </a:rPr>
              <a:t>426.383</a:t>
            </a:r>
          </a:p>
          <a:p>
            <a:r>
              <a:rPr lang="en-US" sz="1600" b="0" dirty="0" err="1">
                <a:solidFill>
                  <a:srgbClr val="0000FF"/>
                </a:solidFill>
              </a:rPr>
              <a:t>Az</a:t>
            </a:r>
            <a:r>
              <a:rPr lang="en-US" sz="1600" b="0" dirty="0">
                <a:solidFill>
                  <a:srgbClr val="0000FF"/>
                </a:solidFill>
              </a:rPr>
              <a:t> 246°18’44”</a:t>
            </a:r>
          </a:p>
        </p:txBody>
      </p:sp>
      <p:sp>
        <p:nvSpPr>
          <p:cNvPr id="3" name="Arc 2"/>
          <p:cNvSpPr/>
          <p:nvPr/>
        </p:nvSpPr>
        <p:spPr>
          <a:xfrm>
            <a:off x="4608576" y="1548384"/>
            <a:ext cx="914400" cy="914400"/>
          </a:xfrm>
          <a:prstGeom prst="arc">
            <a:avLst>
              <a:gd name="adj1" fmla="val 1372420"/>
              <a:gd name="adj2" fmla="val 6033109"/>
            </a:avLst>
          </a:prstGeom>
          <a:ln>
            <a:solidFill>
              <a:srgbClr val="0000FF"/>
            </a:solidFill>
            <a:headEnd type="arrow" w="med" len="med"/>
            <a:tailEnd type="arrow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TextBox 21"/>
          <p:cNvSpPr txBox="1"/>
          <p:nvPr/>
        </p:nvSpPr>
        <p:spPr>
          <a:xfrm>
            <a:off x="5145024" y="2450592"/>
            <a:ext cx="1063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</a:rPr>
              <a:t>75°24’23”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5216" y="1371600"/>
            <a:ext cx="2824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a. Inverse TS</a:t>
            </a:r>
          </a:p>
          <a:p>
            <a:endParaRPr lang="en-US" b="0" dirty="0"/>
          </a:p>
          <a:p>
            <a:r>
              <a:rPr lang="en-US" b="0" dirty="0"/>
              <a:t>b. Compute angle G</a:t>
            </a:r>
          </a:p>
          <a:p>
            <a:pPr lvl="1"/>
            <a:r>
              <a:rPr lang="en-US" b="0" dirty="0"/>
              <a:t>Law of Sines</a:t>
            </a:r>
          </a:p>
          <a:p>
            <a:pPr lvl="2"/>
            <a:r>
              <a:rPr lang="en-US" b="0" dirty="0"/>
              <a:t>Check if G &lt; 90°</a:t>
            </a:r>
          </a:p>
          <a:p>
            <a:endParaRPr lang="en-US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0025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3915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3. Example 1</a:t>
            </a:r>
            <a:endParaRPr lang="en-US" b="0" i="1" dirty="0"/>
          </a:p>
        </p:txBody>
      </p:sp>
      <p:sp>
        <p:nvSpPr>
          <p:cNvPr id="45082" name="Text Box 5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6575" y="914400"/>
            <a:ext cx="3675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What are the coordinates of G?</a:t>
            </a:r>
          </a:p>
          <a:p>
            <a:pPr lvl="1" eaLnBrk="1" hangingPunct="1"/>
            <a:r>
              <a:rPr lang="en-US" sz="1600" dirty="0"/>
              <a:t>Forward comp from T</a:t>
            </a:r>
          </a:p>
        </p:txBody>
      </p:sp>
      <p:grpSp>
        <p:nvGrpSpPr>
          <p:cNvPr id="45080" name="Group 45079"/>
          <p:cNvGrpSpPr>
            <a:grpSpLocks noChangeAspect="1"/>
          </p:cNvGrpSpPr>
          <p:nvPr/>
        </p:nvGrpSpPr>
        <p:grpSpPr>
          <a:xfrm>
            <a:off x="4374641" y="1863854"/>
            <a:ext cx="3969068" cy="2826544"/>
            <a:chOff x="3143250" y="2400301"/>
            <a:chExt cx="2940050" cy="209373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168650" y="4044951"/>
              <a:ext cx="100930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155950" y="4171951"/>
              <a:ext cx="669925" cy="1889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518.68' N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143250" y="4311651"/>
              <a:ext cx="636452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221.12' E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413375" y="3171826"/>
              <a:ext cx="92618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5413375" y="3324226"/>
              <a:ext cx="669925" cy="1889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689.98' N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400675" y="3475038"/>
              <a:ext cx="625147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611.58' E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673475" y="3462338"/>
              <a:ext cx="648326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sng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58°20'00"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403725" y="2640013"/>
              <a:ext cx="492775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ED1B23"/>
                  </a:solidFill>
                  <a:effectLst/>
                  <a:latin typeface="Arial" panose="020B0604020202020204" pitchFamily="34" charset="0"/>
                </a:rPr>
                <a:t>375.00'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421063" y="2400301"/>
              <a:ext cx="118741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G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3816841" y="3798608"/>
              <a:ext cx="60325" cy="42863"/>
            </a:xfrm>
            <a:custGeom>
              <a:avLst/>
              <a:gdLst>
                <a:gd name="T0" fmla="*/ 38 w 38"/>
                <a:gd name="T1" fmla="*/ 24 h 27"/>
                <a:gd name="T2" fmla="*/ 32 w 38"/>
                <a:gd name="T3" fmla="*/ 27 h 27"/>
                <a:gd name="T4" fmla="*/ 0 w 38"/>
                <a:gd name="T5" fmla="*/ 6 h 27"/>
                <a:gd name="T6" fmla="*/ 5 w 38"/>
                <a:gd name="T7" fmla="*/ 0 h 27"/>
                <a:gd name="T8" fmla="*/ 36 w 38"/>
                <a:gd name="T9" fmla="*/ 20 h 27"/>
                <a:gd name="T10" fmla="*/ 30 w 38"/>
                <a:gd name="T11" fmla="*/ 23 h 27"/>
                <a:gd name="T12" fmla="*/ 38 w 38"/>
                <a:gd name="T1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7">
                  <a:moveTo>
                    <a:pt x="38" y="24"/>
                  </a:moveTo>
                  <a:lnTo>
                    <a:pt x="32" y="27"/>
                  </a:lnTo>
                  <a:lnTo>
                    <a:pt x="0" y="6"/>
                  </a:lnTo>
                  <a:lnTo>
                    <a:pt x="5" y="0"/>
                  </a:lnTo>
                  <a:lnTo>
                    <a:pt x="36" y="20"/>
                  </a:lnTo>
                  <a:lnTo>
                    <a:pt x="30" y="23"/>
                  </a:lnTo>
                  <a:lnTo>
                    <a:pt x="38" y="24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867641" y="3836708"/>
              <a:ext cx="9525" cy="11113"/>
            </a:xfrm>
            <a:custGeom>
              <a:avLst/>
              <a:gdLst>
                <a:gd name="T0" fmla="*/ 6 w 6"/>
                <a:gd name="T1" fmla="*/ 0 h 7"/>
                <a:gd name="T2" fmla="*/ 5 w 6"/>
                <a:gd name="T3" fmla="*/ 7 h 7"/>
                <a:gd name="T4" fmla="*/ 0 w 6"/>
                <a:gd name="T5" fmla="*/ 3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5" y="7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864466" y="3774795"/>
              <a:ext cx="22225" cy="61913"/>
            </a:xfrm>
            <a:custGeom>
              <a:avLst/>
              <a:gdLst>
                <a:gd name="T0" fmla="*/ 10 w 14"/>
                <a:gd name="T1" fmla="*/ 1 h 39"/>
                <a:gd name="T2" fmla="*/ 14 w 14"/>
                <a:gd name="T3" fmla="*/ 2 h 39"/>
                <a:gd name="T4" fmla="*/ 8 w 14"/>
                <a:gd name="T5" fmla="*/ 39 h 39"/>
                <a:gd name="T6" fmla="*/ 0 w 14"/>
                <a:gd name="T7" fmla="*/ 38 h 39"/>
                <a:gd name="T8" fmla="*/ 6 w 14"/>
                <a:gd name="T9" fmla="*/ 0 h 39"/>
                <a:gd name="T10" fmla="*/ 10 w 14"/>
                <a:gd name="T11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9">
                  <a:moveTo>
                    <a:pt x="10" y="1"/>
                  </a:moveTo>
                  <a:lnTo>
                    <a:pt x="14" y="2"/>
                  </a:lnTo>
                  <a:lnTo>
                    <a:pt x="8" y="39"/>
                  </a:lnTo>
                  <a:lnTo>
                    <a:pt x="0" y="38"/>
                  </a:lnTo>
                  <a:lnTo>
                    <a:pt x="6" y="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507278" y="3550958"/>
              <a:ext cx="360363" cy="276225"/>
            </a:xfrm>
            <a:custGeom>
              <a:avLst/>
              <a:gdLst>
                <a:gd name="T0" fmla="*/ 7 w 227"/>
                <a:gd name="T1" fmla="*/ 3 h 174"/>
                <a:gd name="T2" fmla="*/ 16 w 227"/>
                <a:gd name="T3" fmla="*/ 4 h 174"/>
                <a:gd name="T4" fmla="*/ 25 w 227"/>
                <a:gd name="T5" fmla="*/ 6 h 174"/>
                <a:gd name="T6" fmla="*/ 35 w 227"/>
                <a:gd name="T7" fmla="*/ 8 h 174"/>
                <a:gd name="T8" fmla="*/ 43 w 227"/>
                <a:gd name="T9" fmla="*/ 11 h 174"/>
                <a:gd name="T10" fmla="*/ 52 w 227"/>
                <a:gd name="T11" fmla="*/ 14 h 174"/>
                <a:gd name="T12" fmla="*/ 61 w 227"/>
                <a:gd name="T13" fmla="*/ 17 h 174"/>
                <a:gd name="T14" fmla="*/ 70 w 227"/>
                <a:gd name="T15" fmla="*/ 21 h 174"/>
                <a:gd name="T16" fmla="*/ 78 w 227"/>
                <a:gd name="T17" fmla="*/ 24 h 174"/>
                <a:gd name="T18" fmla="*/ 86 w 227"/>
                <a:gd name="T19" fmla="*/ 28 h 174"/>
                <a:gd name="T20" fmla="*/ 95 w 227"/>
                <a:gd name="T21" fmla="*/ 32 h 174"/>
                <a:gd name="T22" fmla="*/ 109 w 227"/>
                <a:gd name="T23" fmla="*/ 40 h 174"/>
                <a:gd name="T24" fmla="*/ 124 w 227"/>
                <a:gd name="T25" fmla="*/ 50 h 174"/>
                <a:gd name="T26" fmla="*/ 139 w 227"/>
                <a:gd name="T27" fmla="*/ 61 h 174"/>
                <a:gd name="T28" fmla="*/ 153 w 227"/>
                <a:gd name="T29" fmla="*/ 73 h 174"/>
                <a:gd name="T30" fmla="*/ 166 w 227"/>
                <a:gd name="T31" fmla="*/ 86 h 174"/>
                <a:gd name="T32" fmla="*/ 174 w 227"/>
                <a:gd name="T33" fmla="*/ 94 h 174"/>
                <a:gd name="T34" fmla="*/ 180 w 227"/>
                <a:gd name="T35" fmla="*/ 101 h 174"/>
                <a:gd name="T36" fmla="*/ 186 w 227"/>
                <a:gd name="T37" fmla="*/ 108 h 174"/>
                <a:gd name="T38" fmla="*/ 192 w 227"/>
                <a:gd name="T39" fmla="*/ 116 h 174"/>
                <a:gd name="T40" fmla="*/ 198 w 227"/>
                <a:gd name="T41" fmla="*/ 123 h 174"/>
                <a:gd name="T42" fmla="*/ 203 w 227"/>
                <a:gd name="T43" fmla="*/ 131 h 174"/>
                <a:gd name="T44" fmla="*/ 208 w 227"/>
                <a:gd name="T45" fmla="*/ 139 h 174"/>
                <a:gd name="T46" fmla="*/ 213 w 227"/>
                <a:gd name="T47" fmla="*/ 147 h 174"/>
                <a:gd name="T48" fmla="*/ 217 w 227"/>
                <a:gd name="T49" fmla="*/ 155 h 174"/>
                <a:gd name="T50" fmla="*/ 221 w 227"/>
                <a:gd name="T51" fmla="*/ 163 h 174"/>
                <a:gd name="T52" fmla="*/ 225 w 227"/>
                <a:gd name="T53" fmla="*/ 172 h 174"/>
                <a:gd name="T54" fmla="*/ 225 w 227"/>
                <a:gd name="T55" fmla="*/ 169 h 174"/>
                <a:gd name="T56" fmla="*/ 221 w 227"/>
                <a:gd name="T57" fmla="*/ 161 h 174"/>
                <a:gd name="T58" fmla="*/ 217 w 227"/>
                <a:gd name="T59" fmla="*/ 152 h 174"/>
                <a:gd name="T60" fmla="*/ 212 w 227"/>
                <a:gd name="T61" fmla="*/ 144 h 174"/>
                <a:gd name="T62" fmla="*/ 207 w 227"/>
                <a:gd name="T63" fmla="*/ 136 h 174"/>
                <a:gd name="T64" fmla="*/ 202 w 227"/>
                <a:gd name="T65" fmla="*/ 128 h 174"/>
                <a:gd name="T66" fmla="*/ 197 w 227"/>
                <a:gd name="T67" fmla="*/ 121 h 174"/>
                <a:gd name="T68" fmla="*/ 191 w 227"/>
                <a:gd name="T69" fmla="*/ 113 h 174"/>
                <a:gd name="T70" fmla="*/ 186 w 227"/>
                <a:gd name="T71" fmla="*/ 106 h 174"/>
                <a:gd name="T72" fmla="*/ 180 w 227"/>
                <a:gd name="T73" fmla="*/ 98 h 174"/>
                <a:gd name="T74" fmla="*/ 174 w 227"/>
                <a:gd name="T75" fmla="*/ 92 h 174"/>
                <a:gd name="T76" fmla="*/ 164 w 227"/>
                <a:gd name="T77" fmla="*/ 82 h 174"/>
                <a:gd name="T78" fmla="*/ 150 w 227"/>
                <a:gd name="T79" fmla="*/ 69 h 174"/>
                <a:gd name="T80" fmla="*/ 136 w 227"/>
                <a:gd name="T81" fmla="*/ 58 h 174"/>
                <a:gd name="T82" fmla="*/ 121 w 227"/>
                <a:gd name="T83" fmla="*/ 47 h 174"/>
                <a:gd name="T84" fmla="*/ 105 w 227"/>
                <a:gd name="T85" fmla="*/ 37 h 174"/>
                <a:gd name="T86" fmla="*/ 93 w 227"/>
                <a:gd name="T87" fmla="*/ 30 h 174"/>
                <a:gd name="T88" fmla="*/ 85 w 227"/>
                <a:gd name="T89" fmla="*/ 26 h 174"/>
                <a:gd name="T90" fmla="*/ 76 w 227"/>
                <a:gd name="T91" fmla="*/ 22 h 174"/>
                <a:gd name="T92" fmla="*/ 68 w 227"/>
                <a:gd name="T93" fmla="*/ 19 h 174"/>
                <a:gd name="T94" fmla="*/ 59 w 227"/>
                <a:gd name="T95" fmla="*/ 15 h 174"/>
                <a:gd name="T96" fmla="*/ 50 w 227"/>
                <a:gd name="T97" fmla="*/ 12 h 174"/>
                <a:gd name="T98" fmla="*/ 42 w 227"/>
                <a:gd name="T99" fmla="*/ 9 h 174"/>
                <a:gd name="T100" fmla="*/ 32 w 227"/>
                <a:gd name="T101" fmla="*/ 7 h 174"/>
                <a:gd name="T102" fmla="*/ 23 w 227"/>
                <a:gd name="T103" fmla="*/ 5 h 174"/>
                <a:gd name="T104" fmla="*/ 14 w 227"/>
                <a:gd name="T105" fmla="*/ 3 h 174"/>
                <a:gd name="T106" fmla="*/ 5 w 227"/>
                <a:gd name="T107" fmla="*/ 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" h="174">
                  <a:moveTo>
                    <a:pt x="0" y="1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7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5" y="8"/>
                  </a:lnTo>
                  <a:lnTo>
                    <a:pt x="37" y="9"/>
                  </a:lnTo>
                  <a:lnTo>
                    <a:pt x="39" y="10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6" y="12"/>
                  </a:lnTo>
                  <a:lnTo>
                    <a:pt x="48" y="13"/>
                  </a:lnTo>
                  <a:lnTo>
                    <a:pt x="50" y="13"/>
                  </a:lnTo>
                  <a:lnTo>
                    <a:pt x="52" y="14"/>
                  </a:lnTo>
                  <a:lnTo>
                    <a:pt x="54" y="15"/>
                  </a:lnTo>
                  <a:lnTo>
                    <a:pt x="57" y="16"/>
                  </a:lnTo>
                  <a:lnTo>
                    <a:pt x="59" y="16"/>
                  </a:lnTo>
                  <a:lnTo>
                    <a:pt x="61" y="17"/>
                  </a:lnTo>
                  <a:lnTo>
                    <a:pt x="63" y="18"/>
                  </a:lnTo>
                  <a:lnTo>
                    <a:pt x="65" y="19"/>
                  </a:lnTo>
                  <a:lnTo>
                    <a:pt x="67" y="20"/>
                  </a:lnTo>
                  <a:lnTo>
                    <a:pt x="70" y="21"/>
                  </a:lnTo>
                  <a:lnTo>
                    <a:pt x="72" y="22"/>
                  </a:lnTo>
                  <a:lnTo>
                    <a:pt x="74" y="22"/>
                  </a:lnTo>
                  <a:lnTo>
                    <a:pt x="76" y="23"/>
                  </a:lnTo>
                  <a:lnTo>
                    <a:pt x="78" y="24"/>
                  </a:lnTo>
                  <a:lnTo>
                    <a:pt x="80" y="25"/>
                  </a:lnTo>
                  <a:lnTo>
                    <a:pt x="82" y="26"/>
                  </a:lnTo>
                  <a:lnTo>
                    <a:pt x="84" y="27"/>
                  </a:lnTo>
                  <a:lnTo>
                    <a:pt x="86" y="28"/>
                  </a:lnTo>
                  <a:lnTo>
                    <a:pt x="89" y="29"/>
                  </a:lnTo>
                  <a:lnTo>
                    <a:pt x="91" y="30"/>
                  </a:lnTo>
                  <a:lnTo>
                    <a:pt x="93" y="31"/>
                  </a:lnTo>
                  <a:lnTo>
                    <a:pt x="95" y="32"/>
                  </a:lnTo>
                  <a:lnTo>
                    <a:pt x="97" y="33"/>
                  </a:lnTo>
                  <a:lnTo>
                    <a:pt x="101" y="36"/>
                  </a:lnTo>
                  <a:lnTo>
                    <a:pt x="105" y="38"/>
                  </a:lnTo>
                  <a:lnTo>
                    <a:pt x="109" y="40"/>
                  </a:lnTo>
                  <a:lnTo>
                    <a:pt x="113" y="43"/>
                  </a:lnTo>
                  <a:lnTo>
                    <a:pt x="117" y="45"/>
                  </a:lnTo>
                  <a:lnTo>
                    <a:pt x="121" y="48"/>
                  </a:lnTo>
                  <a:lnTo>
                    <a:pt x="124" y="50"/>
                  </a:lnTo>
                  <a:lnTo>
                    <a:pt x="128" y="53"/>
                  </a:lnTo>
                  <a:lnTo>
                    <a:pt x="132" y="56"/>
                  </a:lnTo>
                  <a:lnTo>
                    <a:pt x="135" y="58"/>
                  </a:lnTo>
                  <a:lnTo>
                    <a:pt x="139" y="61"/>
                  </a:lnTo>
                  <a:lnTo>
                    <a:pt x="143" y="64"/>
                  </a:lnTo>
                  <a:lnTo>
                    <a:pt x="146" y="67"/>
                  </a:lnTo>
                  <a:lnTo>
                    <a:pt x="150" y="70"/>
                  </a:lnTo>
                  <a:lnTo>
                    <a:pt x="153" y="73"/>
                  </a:lnTo>
                  <a:lnTo>
                    <a:pt x="157" y="76"/>
                  </a:lnTo>
                  <a:lnTo>
                    <a:pt x="160" y="79"/>
                  </a:lnTo>
                  <a:lnTo>
                    <a:pt x="163" y="83"/>
                  </a:lnTo>
                  <a:lnTo>
                    <a:pt x="166" y="86"/>
                  </a:lnTo>
                  <a:lnTo>
                    <a:pt x="170" y="89"/>
                  </a:lnTo>
                  <a:lnTo>
                    <a:pt x="171" y="91"/>
                  </a:lnTo>
                  <a:lnTo>
                    <a:pt x="173" y="92"/>
                  </a:lnTo>
                  <a:lnTo>
                    <a:pt x="174" y="94"/>
                  </a:lnTo>
                  <a:lnTo>
                    <a:pt x="176" y="96"/>
                  </a:lnTo>
                  <a:lnTo>
                    <a:pt x="177" y="98"/>
                  </a:lnTo>
                  <a:lnTo>
                    <a:pt x="179" y="99"/>
                  </a:lnTo>
                  <a:lnTo>
                    <a:pt x="180" y="101"/>
                  </a:lnTo>
                  <a:lnTo>
                    <a:pt x="182" y="103"/>
                  </a:lnTo>
                  <a:lnTo>
                    <a:pt x="184" y="105"/>
                  </a:lnTo>
                  <a:lnTo>
                    <a:pt x="185" y="106"/>
                  </a:lnTo>
                  <a:lnTo>
                    <a:pt x="186" y="108"/>
                  </a:lnTo>
                  <a:lnTo>
                    <a:pt x="188" y="110"/>
                  </a:lnTo>
                  <a:lnTo>
                    <a:pt x="189" y="112"/>
                  </a:lnTo>
                  <a:lnTo>
                    <a:pt x="190" y="114"/>
                  </a:lnTo>
                  <a:lnTo>
                    <a:pt x="192" y="116"/>
                  </a:lnTo>
                  <a:lnTo>
                    <a:pt x="193" y="118"/>
                  </a:lnTo>
                  <a:lnTo>
                    <a:pt x="195" y="119"/>
                  </a:lnTo>
                  <a:lnTo>
                    <a:pt x="196" y="121"/>
                  </a:lnTo>
                  <a:lnTo>
                    <a:pt x="198" y="123"/>
                  </a:lnTo>
                  <a:lnTo>
                    <a:pt x="199" y="125"/>
                  </a:lnTo>
                  <a:lnTo>
                    <a:pt x="200" y="127"/>
                  </a:lnTo>
                  <a:lnTo>
                    <a:pt x="202" y="129"/>
                  </a:lnTo>
                  <a:lnTo>
                    <a:pt x="203" y="131"/>
                  </a:lnTo>
                  <a:lnTo>
                    <a:pt x="204" y="133"/>
                  </a:lnTo>
                  <a:lnTo>
                    <a:pt x="205" y="135"/>
                  </a:lnTo>
                  <a:lnTo>
                    <a:pt x="206" y="137"/>
                  </a:lnTo>
                  <a:lnTo>
                    <a:pt x="208" y="139"/>
                  </a:lnTo>
                  <a:lnTo>
                    <a:pt x="209" y="141"/>
                  </a:lnTo>
                  <a:lnTo>
                    <a:pt x="210" y="143"/>
                  </a:lnTo>
                  <a:lnTo>
                    <a:pt x="211" y="145"/>
                  </a:lnTo>
                  <a:lnTo>
                    <a:pt x="213" y="147"/>
                  </a:lnTo>
                  <a:lnTo>
                    <a:pt x="214" y="149"/>
                  </a:lnTo>
                  <a:lnTo>
                    <a:pt x="215" y="151"/>
                  </a:lnTo>
                  <a:lnTo>
                    <a:pt x="216" y="153"/>
                  </a:lnTo>
                  <a:lnTo>
                    <a:pt x="217" y="155"/>
                  </a:lnTo>
                  <a:lnTo>
                    <a:pt x="218" y="157"/>
                  </a:lnTo>
                  <a:lnTo>
                    <a:pt x="219" y="159"/>
                  </a:lnTo>
                  <a:lnTo>
                    <a:pt x="220" y="161"/>
                  </a:lnTo>
                  <a:lnTo>
                    <a:pt x="221" y="163"/>
                  </a:lnTo>
                  <a:lnTo>
                    <a:pt x="222" y="165"/>
                  </a:lnTo>
                  <a:lnTo>
                    <a:pt x="223" y="168"/>
                  </a:lnTo>
                  <a:lnTo>
                    <a:pt x="224" y="170"/>
                  </a:lnTo>
                  <a:lnTo>
                    <a:pt x="225" y="172"/>
                  </a:lnTo>
                  <a:lnTo>
                    <a:pt x="226" y="174"/>
                  </a:lnTo>
                  <a:lnTo>
                    <a:pt x="227" y="174"/>
                  </a:lnTo>
                  <a:lnTo>
                    <a:pt x="226" y="172"/>
                  </a:lnTo>
                  <a:lnTo>
                    <a:pt x="225" y="169"/>
                  </a:lnTo>
                  <a:lnTo>
                    <a:pt x="224" y="167"/>
                  </a:lnTo>
                  <a:lnTo>
                    <a:pt x="223" y="165"/>
                  </a:lnTo>
                  <a:lnTo>
                    <a:pt x="222" y="163"/>
                  </a:lnTo>
                  <a:lnTo>
                    <a:pt x="221" y="161"/>
                  </a:lnTo>
                  <a:lnTo>
                    <a:pt x="220" y="159"/>
                  </a:lnTo>
                  <a:lnTo>
                    <a:pt x="219" y="157"/>
                  </a:lnTo>
                  <a:lnTo>
                    <a:pt x="218" y="155"/>
                  </a:lnTo>
                  <a:lnTo>
                    <a:pt x="217" y="152"/>
                  </a:lnTo>
                  <a:lnTo>
                    <a:pt x="216" y="150"/>
                  </a:lnTo>
                  <a:lnTo>
                    <a:pt x="215" y="148"/>
                  </a:lnTo>
                  <a:lnTo>
                    <a:pt x="213" y="146"/>
                  </a:lnTo>
                  <a:lnTo>
                    <a:pt x="212" y="144"/>
                  </a:lnTo>
                  <a:lnTo>
                    <a:pt x="211" y="142"/>
                  </a:lnTo>
                  <a:lnTo>
                    <a:pt x="210" y="140"/>
                  </a:lnTo>
                  <a:lnTo>
                    <a:pt x="209" y="138"/>
                  </a:lnTo>
                  <a:lnTo>
                    <a:pt x="207" y="136"/>
                  </a:lnTo>
                  <a:lnTo>
                    <a:pt x="206" y="134"/>
                  </a:lnTo>
                  <a:lnTo>
                    <a:pt x="205" y="132"/>
                  </a:lnTo>
                  <a:lnTo>
                    <a:pt x="204" y="130"/>
                  </a:lnTo>
                  <a:lnTo>
                    <a:pt x="202" y="128"/>
                  </a:lnTo>
                  <a:lnTo>
                    <a:pt x="201" y="126"/>
                  </a:lnTo>
                  <a:lnTo>
                    <a:pt x="200" y="124"/>
                  </a:lnTo>
                  <a:lnTo>
                    <a:pt x="198" y="122"/>
                  </a:lnTo>
                  <a:lnTo>
                    <a:pt x="197" y="121"/>
                  </a:lnTo>
                  <a:lnTo>
                    <a:pt x="196" y="119"/>
                  </a:lnTo>
                  <a:lnTo>
                    <a:pt x="194" y="117"/>
                  </a:lnTo>
                  <a:lnTo>
                    <a:pt x="193" y="115"/>
                  </a:lnTo>
                  <a:lnTo>
                    <a:pt x="191" y="113"/>
                  </a:lnTo>
                  <a:lnTo>
                    <a:pt x="190" y="111"/>
                  </a:lnTo>
                  <a:lnTo>
                    <a:pt x="189" y="109"/>
                  </a:lnTo>
                  <a:lnTo>
                    <a:pt x="187" y="107"/>
                  </a:lnTo>
                  <a:lnTo>
                    <a:pt x="186" y="106"/>
                  </a:lnTo>
                  <a:lnTo>
                    <a:pt x="184" y="104"/>
                  </a:lnTo>
                  <a:lnTo>
                    <a:pt x="183" y="102"/>
                  </a:lnTo>
                  <a:lnTo>
                    <a:pt x="181" y="100"/>
                  </a:lnTo>
                  <a:lnTo>
                    <a:pt x="180" y="98"/>
                  </a:lnTo>
                  <a:lnTo>
                    <a:pt x="178" y="97"/>
                  </a:lnTo>
                  <a:lnTo>
                    <a:pt x="177" y="95"/>
                  </a:lnTo>
                  <a:lnTo>
                    <a:pt x="175" y="93"/>
                  </a:lnTo>
                  <a:lnTo>
                    <a:pt x="174" y="92"/>
                  </a:lnTo>
                  <a:lnTo>
                    <a:pt x="172" y="90"/>
                  </a:lnTo>
                  <a:lnTo>
                    <a:pt x="170" y="88"/>
                  </a:lnTo>
                  <a:lnTo>
                    <a:pt x="167" y="85"/>
                  </a:lnTo>
                  <a:lnTo>
                    <a:pt x="164" y="82"/>
                  </a:lnTo>
                  <a:lnTo>
                    <a:pt x="161" y="79"/>
                  </a:lnTo>
                  <a:lnTo>
                    <a:pt x="157" y="75"/>
                  </a:lnTo>
                  <a:lnTo>
                    <a:pt x="154" y="72"/>
                  </a:lnTo>
                  <a:lnTo>
                    <a:pt x="150" y="69"/>
                  </a:lnTo>
                  <a:lnTo>
                    <a:pt x="147" y="66"/>
                  </a:lnTo>
                  <a:lnTo>
                    <a:pt x="143" y="63"/>
                  </a:lnTo>
                  <a:lnTo>
                    <a:pt x="140" y="60"/>
                  </a:lnTo>
                  <a:lnTo>
                    <a:pt x="136" y="58"/>
                  </a:lnTo>
                  <a:lnTo>
                    <a:pt x="132" y="55"/>
                  </a:lnTo>
                  <a:lnTo>
                    <a:pt x="129" y="52"/>
                  </a:lnTo>
                  <a:lnTo>
                    <a:pt x="125" y="49"/>
                  </a:lnTo>
                  <a:lnTo>
                    <a:pt x="121" y="47"/>
                  </a:lnTo>
                  <a:lnTo>
                    <a:pt x="117" y="44"/>
                  </a:lnTo>
                  <a:lnTo>
                    <a:pt x="113" y="42"/>
                  </a:lnTo>
                  <a:lnTo>
                    <a:pt x="109" y="39"/>
                  </a:lnTo>
                  <a:lnTo>
                    <a:pt x="105" y="37"/>
                  </a:lnTo>
                  <a:lnTo>
                    <a:pt x="101" y="35"/>
                  </a:lnTo>
                  <a:lnTo>
                    <a:pt x="97" y="32"/>
                  </a:lnTo>
                  <a:lnTo>
                    <a:pt x="95" y="31"/>
                  </a:lnTo>
                  <a:lnTo>
                    <a:pt x="93" y="30"/>
                  </a:lnTo>
                  <a:lnTo>
                    <a:pt x="91" y="29"/>
                  </a:lnTo>
                  <a:lnTo>
                    <a:pt x="89" y="28"/>
                  </a:lnTo>
                  <a:lnTo>
                    <a:pt x="87" y="27"/>
                  </a:lnTo>
                  <a:lnTo>
                    <a:pt x="85" y="26"/>
                  </a:lnTo>
                  <a:lnTo>
                    <a:pt x="83" y="25"/>
                  </a:lnTo>
                  <a:lnTo>
                    <a:pt x="81" y="24"/>
                  </a:lnTo>
                  <a:lnTo>
                    <a:pt x="78" y="23"/>
                  </a:lnTo>
                  <a:lnTo>
                    <a:pt x="76" y="22"/>
                  </a:lnTo>
                  <a:lnTo>
                    <a:pt x="74" y="21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68" y="19"/>
                  </a:lnTo>
                  <a:lnTo>
                    <a:pt x="66" y="18"/>
                  </a:lnTo>
                  <a:lnTo>
                    <a:pt x="64" y="17"/>
                  </a:lnTo>
                  <a:lnTo>
                    <a:pt x="62" y="16"/>
                  </a:lnTo>
                  <a:lnTo>
                    <a:pt x="59" y="15"/>
                  </a:lnTo>
                  <a:lnTo>
                    <a:pt x="57" y="15"/>
                  </a:lnTo>
                  <a:lnTo>
                    <a:pt x="55" y="14"/>
                  </a:lnTo>
                  <a:lnTo>
                    <a:pt x="53" y="13"/>
                  </a:lnTo>
                  <a:lnTo>
                    <a:pt x="50" y="12"/>
                  </a:lnTo>
                  <a:lnTo>
                    <a:pt x="48" y="12"/>
                  </a:lnTo>
                  <a:lnTo>
                    <a:pt x="46" y="11"/>
                  </a:lnTo>
                  <a:lnTo>
                    <a:pt x="44" y="10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2" y="7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1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492991" y="3544608"/>
              <a:ext cx="53975" cy="50800"/>
            </a:xfrm>
            <a:custGeom>
              <a:avLst/>
              <a:gdLst>
                <a:gd name="T0" fmla="*/ 1 w 34"/>
                <a:gd name="T1" fmla="*/ 0 h 32"/>
                <a:gd name="T2" fmla="*/ 0 w 34"/>
                <a:gd name="T3" fmla="*/ 7 h 32"/>
                <a:gd name="T4" fmla="*/ 29 w 34"/>
                <a:gd name="T5" fmla="*/ 32 h 32"/>
                <a:gd name="T6" fmla="*/ 34 w 34"/>
                <a:gd name="T7" fmla="*/ 26 h 32"/>
                <a:gd name="T8" fmla="*/ 5 w 34"/>
                <a:gd name="T9" fmla="*/ 1 h 32"/>
                <a:gd name="T10" fmla="*/ 4 w 34"/>
                <a:gd name="T11" fmla="*/ 8 h 32"/>
                <a:gd name="T12" fmla="*/ 1 w 3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2">
                  <a:moveTo>
                    <a:pt x="1" y="0"/>
                  </a:moveTo>
                  <a:lnTo>
                    <a:pt x="0" y="7"/>
                  </a:lnTo>
                  <a:lnTo>
                    <a:pt x="29" y="32"/>
                  </a:lnTo>
                  <a:lnTo>
                    <a:pt x="34" y="26"/>
                  </a:lnTo>
                  <a:lnTo>
                    <a:pt x="5" y="1"/>
                  </a:lnTo>
                  <a:lnTo>
                    <a:pt x="4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494578" y="3529200"/>
              <a:ext cx="60325" cy="38100"/>
            </a:xfrm>
            <a:custGeom>
              <a:avLst/>
              <a:gdLst>
                <a:gd name="T0" fmla="*/ 36 w 38"/>
                <a:gd name="T1" fmla="*/ 4 h 24"/>
                <a:gd name="T2" fmla="*/ 34 w 38"/>
                <a:gd name="T3" fmla="*/ 0 h 24"/>
                <a:gd name="T4" fmla="*/ 0 w 38"/>
                <a:gd name="T5" fmla="*/ 16 h 24"/>
                <a:gd name="T6" fmla="*/ 3 w 38"/>
                <a:gd name="T7" fmla="*/ 24 h 24"/>
                <a:gd name="T8" fmla="*/ 38 w 38"/>
                <a:gd name="T9" fmla="*/ 8 h 24"/>
                <a:gd name="T10" fmla="*/ 36 w 38"/>
                <a:gd name="T11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4">
                  <a:moveTo>
                    <a:pt x="36" y="4"/>
                  </a:moveTo>
                  <a:lnTo>
                    <a:pt x="34" y="0"/>
                  </a:lnTo>
                  <a:lnTo>
                    <a:pt x="0" y="16"/>
                  </a:lnTo>
                  <a:lnTo>
                    <a:pt x="3" y="24"/>
                  </a:lnTo>
                  <a:lnTo>
                    <a:pt x="38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cxnSp>
          <p:nvCxnSpPr>
            <p:cNvPr id="45063" name="Straight Connector 45062"/>
            <p:cNvCxnSpPr/>
            <p:nvPr/>
          </p:nvCxnSpPr>
          <p:spPr>
            <a:xfrm>
              <a:off x="3649069" y="2503977"/>
              <a:ext cx="1669055" cy="7160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69" name="Straight Connector 45068"/>
            <p:cNvCxnSpPr/>
            <p:nvPr/>
          </p:nvCxnSpPr>
          <p:spPr>
            <a:xfrm flipV="1">
              <a:off x="3442741" y="3235377"/>
              <a:ext cx="1873770" cy="79198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73" name="Straight Connector 45072"/>
            <p:cNvCxnSpPr>
              <a:stCxn id="45058" idx="4"/>
            </p:cNvCxnSpPr>
            <p:nvPr/>
          </p:nvCxnSpPr>
          <p:spPr>
            <a:xfrm flipH="1">
              <a:off x="3430250" y="2513014"/>
              <a:ext cx="201334" cy="1506848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58" name="Freeform 49"/>
            <p:cNvSpPr>
              <a:spLocks/>
            </p:cNvSpPr>
            <p:nvPr/>
          </p:nvSpPr>
          <p:spPr bwMode="auto">
            <a:xfrm>
              <a:off x="3613150" y="2476501"/>
              <a:ext cx="36513" cy="36513"/>
            </a:xfrm>
            <a:custGeom>
              <a:avLst/>
              <a:gdLst>
                <a:gd name="T0" fmla="*/ 52 w 103"/>
                <a:gd name="T1" fmla="*/ 0 h 102"/>
                <a:gd name="T2" fmla="*/ 52 w 103"/>
                <a:gd name="T3" fmla="*/ 0 h 102"/>
                <a:gd name="T4" fmla="*/ 0 w 103"/>
                <a:gd name="T5" fmla="*/ 52 h 102"/>
                <a:gd name="T6" fmla="*/ 0 w 103"/>
                <a:gd name="T7" fmla="*/ 52 h 102"/>
                <a:gd name="T8" fmla="*/ 52 w 103"/>
                <a:gd name="T9" fmla="*/ 102 h 102"/>
                <a:gd name="T10" fmla="*/ 52 w 103"/>
                <a:gd name="T11" fmla="*/ 102 h 102"/>
                <a:gd name="T12" fmla="*/ 103 w 103"/>
                <a:gd name="T13" fmla="*/ 52 h 102"/>
                <a:gd name="T14" fmla="*/ 103 w 103"/>
                <a:gd name="T15" fmla="*/ 52 h 102"/>
                <a:gd name="T16" fmla="*/ 52 w 103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2">
                  <a:moveTo>
                    <a:pt x="52" y="0"/>
                  </a:moveTo>
                  <a:lnTo>
                    <a:pt x="52" y="0"/>
                  </a:lnTo>
                  <a:cubicBezTo>
                    <a:pt x="24" y="0"/>
                    <a:pt x="0" y="23"/>
                    <a:pt x="0" y="52"/>
                  </a:cubicBezTo>
                  <a:lnTo>
                    <a:pt x="0" y="52"/>
                  </a:lnTo>
                  <a:cubicBezTo>
                    <a:pt x="0" y="80"/>
                    <a:pt x="24" y="102"/>
                    <a:pt x="52" y="102"/>
                  </a:cubicBezTo>
                  <a:lnTo>
                    <a:pt x="52" y="102"/>
                  </a:lnTo>
                  <a:cubicBezTo>
                    <a:pt x="80" y="102"/>
                    <a:pt x="103" y="80"/>
                    <a:pt x="103" y="52"/>
                  </a:cubicBezTo>
                  <a:lnTo>
                    <a:pt x="103" y="52"/>
                  </a:lnTo>
                  <a:cubicBezTo>
                    <a:pt x="103" y="23"/>
                    <a:pt x="80" y="0"/>
                    <a:pt x="52" y="0"/>
                  </a:cubicBez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059" name="Freeform 50"/>
            <p:cNvSpPr>
              <a:spLocks/>
            </p:cNvSpPr>
            <p:nvPr/>
          </p:nvSpPr>
          <p:spPr bwMode="auto">
            <a:xfrm>
              <a:off x="3415651" y="4014528"/>
              <a:ext cx="34925" cy="36513"/>
            </a:xfrm>
            <a:custGeom>
              <a:avLst/>
              <a:gdLst>
                <a:gd name="T0" fmla="*/ 52 w 102"/>
                <a:gd name="T1" fmla="*/ 0 h 101"/>
                <a:gd name="T2" fmla="*/ 52 w 102"/>
                <a:gd name="T3" fmla="*/ 0 h 101"/>
                <a:gd name="T4" fmla="*/ 0 w 102"/>
                <a:gd name="T5" fmla="*/ 51 h 101"/>
                <a:gd name="T6" fmla="*/ 0 w 102"/>
                <a:gd name="T7" fmla="*/ 51 h 101"/>
                <a:gd name="T8" fmla="*/ 52 w 102"/>
                <a:gd name="T9" fmla="*/ 101 h 101"/>
                <a:gd name="T10" fmla="*/ 52 w 102"/>
                <a:gd name="T11" fmla="*/ 101 h 101"/>
                <a:gd name="T12" fmla="*/ 102 w 102"/>
                <a:gd name="T13" fmla="*/ 51 h 101"/>
                <a:gd name="T14" fmla="*/ 102 w 102"/>
                <a:gd name="T15" fmla="*/ 51 h 101"/>
                <a:gd name="T16" fmla="*/ 52 w 102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1">
                  <a:moveTo>
                    <a:pt x="52" y="0"/>
                  </a:moveTo>
                  <a:lnTo>
                    <a:pt x="52" y="0"/>
                  </a:lnTo>
                  <a:cubicBezTo>
                    <a:pt x="23" y="0"/>
                    <a:pt x="0" y="23"/>
                    <a:pt x="0" y="51"/>
                  </a:cubicBezTo>
                  <a:lnTo>
                    <a:pt x="0" y="51"/>
                  </a:lnTo>
                  <a:cubicBezTo>
                    <a:pt x="0" y="79"/>
                    <a:pt x="23" y="101"/>
                    <a:pt x="52" y="101"/>
                  </a:cubicBezTo>
                  <a:lnTo>
                    <a:pt x="52" y="101"/>
                  </a:lnTo>
                  <a:cubicBezTo>
                    <a:pt x="80" y="101"/>
                    <a:pt x="102" y="79"/>
                    <a:pt x="102" y="51"/>
                  </a:cubicBezTo>
                  <a:lnTo>
                    <a:pt x="102" y="51"/>
                  </a:lnTo>
                  <a:cubicBezTo>
                    <a:pt x="102" y="23"/>
                    <a:pt x="80" y="0"/>
                    <a:pt x="52" y="0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060" name="Freeform 51"/>
            <p:cNvSpPr>
              <a:spLocks/>
            </p:cNvSpPr>
            <p:nvPr/>
          </p:nvSpPr>
          <p:spPr bwMode="auto">
            <a:xfrm>
              <a:off x="5313128" y="3206985"/>
              <a:ext cx="36513" cy="36513"/>
            </a:xfrm>
            <a:custGeom>
              <a:avLst/>
              <a:gdLst>
                <a:gd name="T0" fmla="*/ 51 w 102"/>
                <a:gd name="T1" fmla="*/ 0 h 103"/>
                <a:gd name="T2" fmla="*/ 51 w 102"/>
                <a:gd name="T3" fmla="*/ 0 h 103"/>
                <a:gd name="T4" fmla="*/ 0 w 102"/>
                <a:gd name="T5" fmla="*/ 51 h 103"/>
                <a:gd name="T6" fmla="*/ 0 w 102"/>
                <a:gd name="T7" fmla="*/ 51 h 103"/>
                <a:gd name="T8" fmla="*/ 51 w 102"/>
                <a:gd name="T9" fmla="*/ 103 h 103"/>
                <a:gd name="T10" fmla="*/ 51 w 102"/>
                <a:gd name="T11" fmla="*/ 103 h 103"/>
                <a:gd name="T12" fmla="*/ 102 w 102"/>
                <a:gd name="T13" fmla="*/ 51 h 103"/>
                <a:gd name="T14" fmla="*/ 102 w 102"/>
                <a:gd name="T15" fmla="*/ 51 h 103"/>
                <a:gd name="T16" fmla="*/ 51 w 102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3">
                  <a:moveTo>
                    <a:pt x="51" y="0"/>
                  </a:moveTo>
                  <a:lnTo>
                    <a:pt x="51" y="0"/>
                  </a:lnTo>
                  <a:cubicBezTo>
                    <a:pt x="23" y="0"/>
                    <a:pt x="0" y="23"/>
                    <a:pt x="0" y="51"/>
                  </a:cubicBezTo>
                  <a:lnTo>
                    <a:pt x="0" y="51"/>
                  </a:lnTo>
                  <a:cubicBezTo>
                    <a:pt x="0" y="79"/>
                    <a:pt x="23" y="103"/>
                    <a:pt x="51" y="103"/>
                  </a:cubicBezTo>
                  <a:lnTo>
                    <a:pt x="51" y="103"/>
                  </a:lnTo>
                  <a:cubicBezTo>
                    <a:pt x="79" y="103"/>
                    <a:pt x="102" y="79"/>
                    <a:pt x="102" y="51"/>
                  </a:cubicBezTo>
                  <a:lnTo>
                    <a:pt x="102" y="51"/>
                  </a:lnTo>
                  <a:cubicBezTo>
                    <a:pt x="102" y="23"/>
                    <a:pt x="79" y="0"/>
                    <a:pt x="51" y="0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791200" y="3706368"/>
            <a:ext cx="1473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</a:rPr>
              <a:t>426.383</a:t>
            </a:r>
          </a:p>
          <a:p>
            <a:r>
              <a:rPr lang="en-US" sz="1600" b="0" dirty="0" err="1">
                <a:solidFill>
                  <a:srgbClr val="0000FF"/>
                </a:solidFill>
              </a:rPr>
              <a:t>Az</a:t>
            </a:r>
            <a:r>
              <a:rPr lang="en-US" sz="1600" b="0" dirty="0">
                <a:solidFill>
                  <a:srgbClr val="0000FF"/>
                </a:solidFill>
              </a:rPr>
              <a:t> 246°18’44”</a:t>
            </a:r>
          </a:p>
        </p:txBody>
      </p:sp>
      <p:sp>
        <p:nvSpPr>
          <p:cNvPr id="3" name="Arc 2"/>
          <p:cNvSpPr/>
          <p:nvPr/>
        </p:nvSpPr>
        <p:spPr>
          <a:xfrm>
            <a:off x="4608576" y="1548384"/>
            <a:ext cx="914400" cy="914400"/>
          </a:xfrm>
          <a:prstGeom prst="arc">
            <a:avLst>
              <a:gd name="adj1" fmla="val 1372420"/>
              <a:gd name="adj2" fmla="val 6033109"/>
            </a:avLst>
          </a:prstGeom>
          <a:ln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145024" y="2450592"/>
            <a:ext cx="1063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u="sng" dirty="0">
                <a:solidFill>
                  <a:srgbClr val="0000FF"/>
                </a:solidFill>
              </a:rPr>
              <a:t>75°24’23”</a:t>
            </a:r>
          </a:p>
        </p:txBody>
      </p:sp>
      <p:sp>
        <p:nvSpPr>
          <p:cNvPr id="33" name="Arc 32"/>
          <p:cNvSpPr/>
          <p:nvPr/>
        </p:nvSpPr>
        <p:spPr>
          <a:xfrm>
            <a:off x="6821424" y="2542032"/>
            <a:ext cx="914400" cy="914400"/>
          </a:xfrm>
          <a:prstGeom prst="arc">
            <a:avLst>
              <a:gd name="adj1" fmla="val 9458329"/>
              <a:gd name="adj2" fmla="val 12658568"/>
            </a:avLst>
          </a:prstGeom>
          <a:ln>
            <a:solidFill>
              <a:srgbClr val="0000FF"/>
            </a:solidFill>
            <a:headEnd type="arrow" w="med" len="med"/>
            <a:tailEnd type="arrow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4" name="TextBox 33"/>
          <p:cNvSpPr txBox="1"/>
          <p:nvPr/>
        </p:nvSpPr>
        <p:spPr>
          <a:xfrm>
            <a:off x="5809488" y="2810256"/>
            <a:ext cx="1063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</a:rPr>
              <a:t>46°15’37”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5216" y="1371600"/>
            <a:ext cx="26456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a. Inverse TS</a:t>
            </a:r>
          </a:p>
          <a:p>
            <a:endParaRPr lang="en-US" b="0" dirty="0"/>
          </a:p>
          <a:p>
            <a:r>
              <a:rPr lang="en-US" b="0" dirty="0"/>
              <a:t>b. Compute angle G</a:t>
            </a:r>
          </a:p>
          <a:p>
            <a:pPr lvl="1"/>
            <a:r>
              <a:rPr lang="en-US" b="0" dirty="0"/>
              <a:t>Law of Sines</a:t>
            </a:r>
          </a:p>
          <a:p>
            <a:pPr lvl="1"/>
            <a:endParaRPr lang="en-US" b="0" dirty="0"/>
          </a:p>
          <a:p>
            <a:r>
              <a:rPr lang="en-US" b="0" dirty="0"/>
              <a:t>c. Compute angle T</a:t>
            </a:r>
          </a:p>
          <a:p>
            <a:pPr lvl="1"/>
            <a:r>
              <a:rPr lang="en-US" b="0" dirty="0"/>
              <a:t>Angle condition</a:t>
            </a:r>
          </a:p>
          <a:p>
            <a:pPr lvl="1"/>
            <a:endParaRPr lang="en-US" b="0" dirty="0"/>
          </a:p>
          <a:p>
            <a:endParaRPr lang="en-US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38978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3915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3. Example 1</a:t>
            </a:r>
            <a:endParaRPr lang="en-US" b="0" i="1" dirty="0"/>
          </a:p>
        </p:txBody>
      </p:sp>
      <p:sp>
        <p:nvSpPr>
          <p:cNvPr id="45082" name="Text Box 5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6575" y="914400"/>
            <a:ext cx="3675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What are the coordinates of G?</a:t>
            </a:r>
          </a:p>
          <a:p>
            <a:pPr lvl="1" eaLnBrk="1" hangingPunct="1"/>
            <a:r>
              <a:rPr lang="en-US" sz="1600" dirty="0"/>
              <a:t>Forward comp from T</a:t>
            </a:r>
          </a:p>
        </p:txBody>
      </p:sp>
      <p:grpSp>
        <p:nvGrpSpPr>
          <p:cNvPr id="45080" name="Group 45079"/>
          <p:cNvGrpSpPr>
            <a:grpSpLocks noChangeAspect="1"/>
          </p:cNvGrpSpPr>
          <p:nvPr/>
        </p:nvGrpSpPr>
        <p:grpSpPr>
          <a:xfrm>
            <a:off x="4374641" y="1863854"/>
            <a:ext cx="3969068" cy="2826544"/>
            <a:chOff x="3143250" y="2400301"/>
            <a:chExt cx="2940050" cy="209373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168650" y="4044951"/>
              <a:ext cx="100930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155950" y="4171951"/>
              <a:ext cx="669925" cy="1889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518.68' N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143250" y="4311651"/>
              <a:ext cx="636452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221.12' E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413375" y="3171826"/>
              <a:ext cx="92618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5413375" y="3324226"/>
              <a:ext cx="669925" cy="1889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689.98' N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400675" y="3475038"/>
              <a:ext cx="625147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611.58' E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673475" y="3462338"/>
              <a:ext cx="648326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58°20'00"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403725" y="2640013"/>
              <a:ext cx="492775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ED1B23"/>
                  </a:solidFill>
                  <a:effectLst/>
                  <a:latin typeface="Arial" panose="020B0604020202020204" pitchFamily="34" charset="0"/>
                </a:rPr>
                <a:t>375.00'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421063" y="2400301"/>
              <a:ext cx="118741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G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3816841" y="3798608"/>
              <a:ext cx="60325" cy="42863"/>
            </a:xfrm>
            <a:custGeom>
              <a:avLst/>
              <a:gdLst>
                <a:gd name="T0" fmla="*/ 38 w 38"/>
                <a:gd name="T1" fmla="*/ 24 h 27"/>
                <a:gd name="T2" fmla="*/ 32 w 38"/>
                <a:gd name="T3" fmla="*/ 27 h 27"/>
                <a:gd name="T4" fmla="*/ 0 w 38"/>
                <a:gd name="T5" fmla="*/ 6 h 27"/>
                <a:gd name="T6" fmla="*/ 5 w 38"/>
                <a:gd name="T7" fmla="*/ 0 h 27"/>
                <a:gd name="T8" fmla="*/ 36 w 38"/>
                <a:gd name="T9" fmla="*/ 20 h 27"/>
                <a:gd name="T10" fmla="*/ 30 w 38"/>
                <a:gd name="T11" fmla="*/ 23 h 27"/>
                <a:gd name="T12" fmla="*/ 38 w 38"/>
                <a:gd name="T1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7">
                  <a:moveTo>
                    <a:pt x="38" y="24"/>
                  </a:moveTo>
                  <a:lnTo>
                    <a:pt x="32" y="27"/>
                  </a:lnTo>
                  <a:lnTo>
                    <a:pt x="0" y="6"/>
                  </a:lnTo>
                  <a:lnTo>
                    <a:pt x="5" y="0"/>
                  </a:lnTo>
                  <a:lnTo>
                    <a:pt x="36" y="20"/>
                  </a:lnTo>
                  <a:lnTo>
                    <a:pt x="30" y="23"/>
                  </a:lnTo>
                  <a:lnTo>
                    <a:pt x="38" y="24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867641" y="3836708"/>
              <a:ext cx="9525" cy="11113"/>
            </a:xfrm>
            <a:custGeom>
              <a:avLst/>
              <a:gdLst>
                <a:gd name="T0" fmla="*/ 6 w 6"/>
                <a:gd name="T1" fmla="*/ 0 h 7"/>
                <a:gd name="T2" fmla="*/ 5 w 6"/>
                <a:gd name="T3" fmla="*/ 7 h 7"/>
                <a:gd name="T4" fmla="*/ 0 w 6"/>
                <a:gd name="T5" fmla="*/ 3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5" y="7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864466" y="3774795"/>
              <a:ext cx="22225" cy="61913"/>
            </a:xfrm>
            <a:custGeom>
              <a:avLst/>
              <a:gdLst>
                <a:gd name="T0" fmla="*/ 10 w 14"/>
                <a:gd name="T1" fmla="*/ 1 h 39"/>
                <a:gd name="T2" fmla="*/ 14 w 14"/>
                <a:gd name="T3" fmla="*/ 2 h 39"/>
                <a:gd name="T4" fmla="*/ 8 w 14"/>
                <a:gd name="T5" fmla="*/ 39 h 39"/>
                <a:gd name="T6" fmla="*/ 0 w 14"/>
                <a:gd name="T7" fmla="*/ 38 h 39"/>
                <a:gd name="T8" fmla="*/ 6 w 14"/>
                <a:gd name="T9" fmla="*/ 0 h 39"/>
                <a:gd name="T10" fmla="*/ 10 w 14"/>
                <a:gd name="T11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9">
                  <a:moveTo>
                    <a:pt x="10" y="1"/>
                  </a:moveTo>
                  <a:lnTo>
                    <a:pt x="14" y="2"/>
                  </a:lnTo>
                  <a:lnTo>
                    <a:pt x="8" y="39"/>
                  </a:lnTo>
                  <a:lnTo>
                    <a:pt x="0" y="38"/>
                  </a:lnTo>
                  <a:lnTo>
                    <a:pt x="6" y="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507278" y="3550958"/>
              <a:ext cx="360363" cy="276225"/>
            </a:xfrm>
            <a:custGeom>
              <a:avLst/>
              <a:gdLst>
                <a:gd name="T0" fmla="*/ 7 w 227"/>
                <a:gd name="T1" fmla="*/ 3 h 174"/>
                <a:gd name="T2" fmla="*/ 16 w 227"/>
                <a:gd name="T3" fmla="*/ 4 h 174"/>
                <a:gd name="T4" fmla="*/ 25 w 227"/>
                <a:gd name="T5" fmla="*/ 6 h 174"/>
                <a:gd name="T6" fmla="*/ 35 w 227"/>
                <a:gd name="T7" fmla="*/ 8 h 174"/>
                <a:gd name="T8" fmla="*/ 43 w 227"/>
                <a:gd name="T9" fmla="*/ 11 h 174"/>
                <a:gd name="T10" fmla="*/ 52 w 227"/>
                <a:gd name="T11" fmla="*/ 14 h 174"/>
                <a:gd name="T12" fmla="*/ 61 w 227"/>
                <a:gd name="T13" fmla="*/ 17 h 174"/>
                <a:gd name="T14" fmla="*/ 70 w 227"/>
                <a:gd name="T15" fmla="*/ 21 h 174"/>
                <a:gd name="T16" fmla="*/ 78 w 227"/>
                <a:gd name="T17" fmla="*/ 24 h 174"/>
                <a:gd name="T18" fmla="*/ 86 w 227"/>
                <a:gd name="T19" fmla="*/ 28 h 174"/>
                <a:gd name="T20" fmla="*/ 95 w 227"/>
                <a:gd name="T21" fmla="*/ 32 h 174"/>
                <a:gd name="T22" fmla="*/ 109 w 227"/>
                <a:gd name="T23" fmla="*/ 40 h 174"/>
                <a:gd name="T24" fmla="*/ 124 w 227"/>
                <a:gd name="T25" fmla="*/ 50 h 174"/>
                <a:gd name="T26" fmla="*/ 139 w 227"/>
                <a:gd name="T27" fmla="*/ 61 h 174"/>
                <a:gd name="T28" fmla="*/ 153 w 227"/>
                <a:gd name="T29" fmla="*/ 73 h 174"/>
                <a:gd name="T30" fmla="*/ 166 w 227"/>
                <a:gd name="T31" fmla="*/ 86 h 174"/>
                <a:gd name="T32" fmla="*/ 174 w 227"/>
                <a:gd name="T33" fmla="*/ 94 h 174"/>
                <a:gd name="T34" fmla="*/ 180 w 227"/>
                <a:gd name="T35" fmla="*/ 101 h 174"/>
                <a:gd name="T36" fmla="*/ 186 w 227"/>
                <a:gd name="T37" fmla="*/ 108 h 174"/>
                <a:gd name="T38" fmla="*/ 192 w 227"/>
                <a:gd name="T39" fmla="*/ 116 h 174"/>
                <a:gd name="T40" fmla="*/ 198 w 227"/>
                <a:gd name="T41" fmla="*/ 123 h 174"/>
                <a:gd name="T42" fmla="*/ 203 w 227"/>
                <a:gd name="T43" fmla="*/ 131 h 174"/>
                <a:gd name="T44" fmla="*/ 208 w 227"/>
                <a:gd name="T45" fmla="*/ 139 h 174"/>
                <a:gd name="T46" fmla="*/ 213 w 227"/>
                <a:gd name="T47" fmla="*/ 147 h 174"/>
                <a:gd name="T48" fmla="*/ 217 w 227"/>
                <a:gd name="T49" fmla="*/ 155 h 174"/>
                <a:gd name="T50" fmla="*/ 221 w 227"/>
                <a:gd name="T51" fmla="*/ 163 h 174"/>
                <a:gd name="T52" fmla="*/ 225 w 227"/>
                <a:gd name="T53" fmla="*/ 172 h 174"/>
                <a:gd name="T54" fmla="*/ 225 w 227"/>
                <a:gd name="T55" fmla="*/ 169 h 174"/>
                <a:gd name="T56" fmla="*/ 221 w 227"/>
                <a:gd name="T57" fmla="*/ 161 h 174"/>
                <a:gd name="T58" fmla="*/ 217 w 227"/>
                <a:gd name="T59" fmla="*/ 152 h 174"/>
                <a:gd name="T60" fmla="*/ 212 w 227"/>
                <a:gd name="T61" fmla="*/ 144 h 174"/>
                <a:gd name="T62" fmla="*/ 207 w 227"/>
                <a:gd name="T63" fmla="*/ 136 h 174"/>
                <a:gd name="T64" fmla="*/ 202 w 227"/>
                <a:gd name="T65" fmla="*/ 128 h 174"/>
                <a:gd name="T66" fmla="*/ 197 w 227"/>
                <a:gd name="T67" fmla="*/ 121 h 174"/>
                <a:gd name="T68" fmla="*/ 191 w 227"/>
                <a:gd name="T69" fmla="*/ 113 h 174"/>
                <a:gd name="T70" fmla="*/ 186 w 227"/>
                <a:gd name="T71" fmla="*/ 106 h 174"/>
                <a:gd name="T72" fmla="*/ 180 w 227"/>
                <a:gd name="T73" fmla="*/ 98 h 174"/>
                <a:gd name="T74" fmla="*/ 174 w 227"/>
                <a:gd name="T75" fmla="*/ 92 h 174"/>
                <a:gd name="T76" fmla="*/ 164 w 227"/>
                <a:gd name="T77" fmla="*/ 82 h 174"/>
                <a:gd name="T78" fmla="*/ 150 w 227"/>
                <a:gd name="T79" fmla="*/ 69 h 174"/>
                <a:gd name="T80" fmla="*/ 136 w 227"/>
                <a:gd name="T81" fmla="*/ 58 h 174"/>
                <a:gd name="T82" fmla="*/ 121 w 227"/>
                <a:gd name="T83" fmla="*/ 47 h 174"/>
                <a:gd name="T84" fmla="*/ 105 w 227"/>
                <a:gd name="T85" fmla="*/ 37 h 174"/>
                <a:gd name="T86" fmla="*/ 93 w 227"/>
                <a:gd name="T87" fmla="*/ 30 h 174"/>
                <a:gd name="T88" fmla="*/ 85 w 227"/>
                <a:gd name="T89" fmla="*/ 26 h 174"/>
                <a:gd name="T90" fmla="*/ 76 w 227"/>
                <a:gd name="T91" fmla="*/ 22 h 174"/>
                <a:gd name="T92" fmla="*/ 68 w 227"/>
                <a:gd name="T93" fmla="*/ 19 h 174"/>
                <a:gd name="T94" fmla="*/ 59 w 227"/>
                <a:gd name="T95" fmla="*/ 15 h 174"/>
                <a:gd name="T96" fmla="*/ 50 w 227"/>
                <a:gd name="T97" fmla="*/ 12 h 174"/>
                <a:gd name="T98" fmla="*/ 42 w 227"/>
                <a:gd name="T99" fmla="*/ 9 h 174"/>
                <a:gd name="T100" fmla="*/ 32 w 227"/>
                <a:gd name="T101" fmla="*/ 7 h 174"/>
                <a:gd name="T102" fmla="*/ 23 w 227"/>
                <a:gd name="T103" fmla="*/ 5 h 174"/>
                <a:gd name="T104" fmla="*/ 14 w 227"/>
                <a:gd name="T105" fmla="*/ 3 h 174"/>
                <a:gd name="T106" fmla="*/ 5 w 227"/>
                <a:gd name="T107" fmla="*/ 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" h="174">
                  <a:moveTo>
                    <a:pt x="0" y="1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7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5" y="8"/>
                  </a:lnTo>
                  <a:lnTo>
                    <a:pt x="37" y="9"/>
                  </a:lnTo>
                  <a:lnTo>
                    <a:pt x="39" y="10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6" y="12"/>
                  </a:lnTo>
                  <a:lnTo>
                    <a:pt x="48" y="13"/>
                  </a:lnTo>
                  <a:lnTo>
                    <a:pt x="50" y="13"/>
                  </a:lnTo>
                  <a:lnTo>
                    <a:pt x="52" y="14"/>
                  </a:lnTo>
                  <a:lnTo>
                    <a:pt x="54" y="15"/>
                  </a:lnTo>
                  <a:lnTo>
                    <a:pt x="57" y="16"/>
                  </a:lnTo>
                  <a:lnTo>
                    <a:pt x="59" y="16"/>
                  </a:lnTo>
                  <a:lnTo>
                    <a:pt x="61" y="17"/>
                  </a:lnTo>
                  <a:lnTo>
                    <a:pt x="63" y="18"/>
                  </a:lnTo>
                  <a:lnTo>
                    <a:pt x="65" y="19"/>
                  </a:lnTo>
                  <a:lnTo>
                    <a:pt x="67" y="20"/>
                  </a:lnTo>
                  <a:lnTo>
                    <a:pt x="70" y="21"/>
                  </a:lnTo>
                  <a:lnTo>
                    <a:pt x="72" y="22"/>
                  </a:lnTo>
                  <a:lnTo>
                    <a:pt x="74" y="22"/>
                  </a:lnTo>
                  <a:lnTo>
                    <a:pt x="76" y="23"/>
                  </a:lnTo>
                  <a:lnTo>
                    <a:pt x="78" y="24"/>
                  </a:lnTo>
                  <a:lnTo>
                    <a:pt x="80" y="25"/>
                  </a:lnTo>
                  <a:lnTo>
                    <a:pt x="82" y="26"/>
                  </a:lnTo>
                  <a:lnTo>
                    <a:pt x="84" y="27"/>
                  </a:lnTo>
                  <a:lnTo>
                    <a:pt x="86" y="28"/>
                  </a:lnTo>
                  <a:lnTo>
                    <a:pt x="89" y="29"/>
                  </a:lnTo>
                  <a:lnTo>
                    <a:pt x="91" y="30"/>
                  </a:lnTo>
                  <a:lnTo>
                    <a:pt x="93" y="31"/>
                  </a:lnTo>
                  <a:lnTo>
                    <a:pt x="95" y="32"/>
                  </a:lnTo>
                  <a:lnTo>
                    <a:pt x="97" y="33"/>
                  </a:lnTo>
                  <a:lnTo>
                    <a:pt x="101" y="36"/>
                  </a:lnTo>
                  <a:lnTo>
                    <a:pt x="105" y="38"/>
                  </a:lnTo>
                  <a:lnTo>
                    <a:pt x="109" y="40"/>
                  </a:lnTo>
                  <a:lnTo>
                    <a:pt x="113" y="43"/>
                  </a:lnTo>
                  <a:lnTo>
                    <a:pt x="117" y="45"/>
                  </a:lnTo>
                  <a:lnTo>
                    <a:pt x="121" y="48"/>
                  </a:lnTo>
                  <a:lnTo>
                    <a:pt x="124" y="50"/>
                  </a:lnTo>
                  <a:lnTo>
                    <a:pt x="128" y="53"/>
                  </a:lnTo>
                  <a:lnTo>
                    <a:pt x="132" y="56"/>
                  </a:lnTo>
                  <a:lnTo>
                    <a:pt x="135" y="58"/>
                  </a:lnTo>
                  <a:lnTo>
                    <a:pt x="139" y="61"/>
                  </a:lnTo>
                  <a:lnTo>
                    <a:pt x="143" y="64"/>
                  </a:lnTo>
                  <a:lnTo>
                    <a:pt x="146" y="67"/>
                  </a:lnTo>
                  <a:lnTo>
                    <a:pt x="150" y="70"/>
                  </a:lnTo>
                  <a:lnTo>
                    <a:pt x="153" y="73"/>
                  </a:lnTo>
                  <a:lnTo>
                    <a:pt x="157" y="76"/>
                  </a:lnTo>
                  <a:lnTo>
                    <a:pt x="160" y="79"/>
                  </a:lnTo>
                  <a:lnTo>
                    <a:pt x="163" y="83"/>
                  </a:lnTo>
                  <a:lnTo>
                    <a:pt x="166" y="86"/>
                  </a:lnTo>
                  <a:lnTo>
                    <a:pt x="170" y="89"/>
                  </a:lnTo>
                  <a:lnTo>
                    <a:pt x="171" y="91"/>
                  </a:lnTo>
                  <a:lnTo>
                    <a:pt x="173" y="92"/>
                  </a:lnTo>
                  <a:lnTo>
                    <a:pt x="174" y="94"/>
                  </a:lnTo>
                  <a:lnTo>
                    <a:pt x="176" y="96"/>
                  </a:lnTo>
                  <a:lnTo>
                    <a:pt x="177" y="98"/>
                  </a:lnTo>
                  <a:lnTo>
                    <a:pt x="179" y="99"/>
                  </a:lnTo>
                  <a:lnTo>
                    <a:pt x="180" y="101"/>
                  </a:lnTo>
                  <a:lnTo>
                    <a:pt x="182" y="103"/>
                  </a:lnTo>
                  <a:lnTo>
                    <a:pt x="184" y="105"/>
                  </a:lnTo>
                  <a:lnTo>
                    <a:pt x="185" y="106"/>
                  </a:lnTo>
                  <a:lnTo>
                    <a:pt x="186" y="108"/>
                  </a:lnTo>
                  <a:lnTo>
                    <a:pt x="188" y="110"/>
                  </a:lnTo>
                  <a:lnTo>
                    <a:pt x="189" y="112"/>
                  </a:lnTo>
                  <a:lnTo>
                    <a:pt x="190" y="114"/>
                  </a:lnTo>
                  <a:lnTo>
                    <a:pt x="192" y="116"/>
                  </a:lnTo>
                  <a:lnTo>
                    <a:pt x="193" y="118"/>
                  </a:lnTo>
                  <a:lnTo>
                    <a:pt x="195" y="119"/>
                  </a:lnTo>
                  <a:lnTo>
                    <a:pt x="196" y="121"/>
                  </a:lnTo>
                  <a:lnTo>
                    <a:pt x="198" y="123"/>
                  </a:lnTo>
                  <a:lnTo>
                    <a:pt x="199" y="125"/>
                  </a:lnTo>
                  <a:lnTo>
                    <a:pt x="200" y="127"/>
                  </a:lnTo>
                  <a:lnTo>
                    <a:pt x="202" y="129"/>
                  </a:lnTo>
                  <a:lnTo>
                    <a:pt x="203" y="131"/>
                  </a:lnTo>
                  <a:lnTo>
                    <a:pt x="204" y="133"/>
                  </a:lnTo>
                  <a:lnTo>
                    <a:pt x="205" y="135"/>
                  </a:lnTo>
                  <a:lnTo>
                    <a:pt x="206" y="137"/>
                  </a:lnTo>
                  <a:lnTo>
                    <a:pt x="208" y="139"/>
                  </a:lnTo>
                  <a:lnTo>
                    <a:pt x="209" y="141"/>
                  </a:lnTo>
                  <a:lnTo>
                    <a:pt x="210" y="143"/>
                  </a:lnTo>
                  <a:lnTo>
                    <a:pt x="211" y="145"/>
                  </a:lnTo>
                  <a:lnTo>
                    <a:pt x="213" y="147"/>
                  </a:lnTo>
                  <a:lnTo>
                    <a:pt x="214" y="149"/>
                  </a:lnTo>
                  <a:lnTo>
                    <a:pt x="215" y="151"/>
                  </a:lnTo>
                  <a:lnTo>
                    <a:pt x="216" y="153"/>
                  </a:lnTo>
                  <a:lnTo>
                    <a:pt x="217" y="155"/>
                  </a:lnTo>
                  <a:lnTo>
                    <a:pt x="218" y="157"/>
                  </a:lnTo>
                  <a:lnTo>
                    <a:pt x="219" y="159"/>
                  </a:lnTo>
                  <a:lnTo>
                    <a:pt x="220" y="161"/>
                  </a:lnTo>
                  <a:lnTo>
                    <a:pt x="221" y="163"/>
                  </a:lnTo>
                  <a:lnTo>
                    <a:pt x="222" y="165"/>
                  </a:lnTo>
                  <a:lnTo>
                    <a:pt x="223" y="168"/>
                  </a:lnTo>
                  <a:lnTo>
                    <a:pt x="224" y="170"/>
                  </a:lnTo>
                  <a:lnTo>
                    <a:pt x="225" y="172"/>
                  </a:lnTo>
                  <a:lnTo>
                    <a:pt x="226" y="174"/>
                  </a:lnTo>
                  <a:lnTo>
                    <a:pt x="227" y="174"/>
                  </a:lnTo>
                  <a:lnTo>
                    <a:pt x="226" y="172"/>
                  </a:lnTo>
                  <a:lnTo>
                    <a:pt x="225" y="169"/>
                  </a:lnTo>
                  <a:lnTo>
                    <a:pt x="224" y="167"/>
                  </a:lnTo>
                  <a:lnTo>
                    <a:pt x="223" y="165"/>
                  </a:lnTo>
                  <a:lnTo>
                    <a:pt x="222" y="163"/>
                  </a:lnTo>
                  <a:lnTo>
                    <a:pt x="221" y="161"/>
                  </a:lnTo>
                  <a:lnTo>
                    <a:pt x="220" y="159"/>
                  </a:lnTo>
                  <a:lnTo>
                    <a:pt x="219" y="157"/>
                  </a:lnTo>
                  <a:lnTo>
                    <a:pt x="218" y="155"/>
                  </a:lnTo>
                  <a:lnTo>
                    <a:pt x="217" y="152"/>
                  </a:lnTo>
                  <a:lnTo>
                    <a:pt x="216" y="150"/>
                  </a:lnTo>
                  <a:lnTo>
                    <a:pt x="215" y="148"/>
                  </a:lnTo>
                  <a:lnTo>
                    <a:pt x="213" y="146"/>
                  </a:lnTo>
                  <a:lnTo>
                    <a:pt x="212" y="144"/>
                  </a:lnTo>
                  <a:lnTo>
                    <a:pt x="211" y="142"/>
                  </a:lnTo>
                  <a:lnTo>
                    <a:pt x="210" y="140"/>
                  </a:lnTo>
                  <a:lnTo>
                    <a:pt x="209" y="138"/>
                  </a:lnTo>
                  <a:lnTo>
                    <a:pt x="207" y="136"/>
                  </a:lnTo>
                  <a:lnTo>
                    <a:pt x="206" y="134"/>
                  </a:lnTo>
                  <a:lnTo>
                    <a:pt x="205" y="132"/>
                  </a:lnTo>
                  <a:lnTo>
                    <a:pt x="204" y="130"/>
                  </a:lnTo>
                  <a:lnTo>
                    <a:pt x="202" y="128"/>
                  </a:lnTo>
                  <a:lnTo>
                    <a:pt x="201" y="126"/>
                  </a:lnTo>
                  <a:lnTo>
                    <a:pt x="200" y="124"/>
                  </a:lnTo>
                  <a:lnTo>
                    <a:pt x="198" y="122"/>
                  </a:lnTo>
                  <a:lnTo>
                    <a:pt x="197" y="121"/>
                  </a:lnTo>
                  <a:lnTo>
                    <a:pt x="196" y="119"/>
                  </a:lnTo>
                  <a:lnTo>
                    <a:pt x="194" y="117"/>
                  </a:lnTo>
                  <a:lnTo>
                    <a:pt x="193" y="115"/>
                  </a:lnTo>
                  <a:lnTo>
                    <a:pt x="191" y="113"/>
                  </a:lnTo>
                  <a:lnTo>
                    <a:pt x="190" y="111"/>
                  </a:lnTo>
                  <a:lnTo>
                    <a:pt x="189" y="109"/>
                  </a:lnTo>
                  <a:lnTo>
                    <a:pt x="187" y="107"/>
                  </a:lnTo>
                  <a:lnTo>
                    <a:pt x="186" y="106"/>
                  </a:lnTo>
                  <a:lnTo>
                    <a:pt x="184" y="104"/>
                  </a:lnTo>
                  <a:lnTo>
                    <a:pt x="183" y="102"/>
                  </a:lnTo>
                  <a:lnTo>
                    <a:pt x="181" y="100"/>
                  </a:lnTo>
                  <a:lnTo>
                    <a:pt x="180" y="98"/>
                  </a:lnTo>
                  <a:lnTo>
                    <a:pt x="178" y="97"/>
                  </a:lnTo>
                  <a:lnTo>
                    <a:pt x="177" y="95"/>
                  </a:lnTo>
                  <a:lnTo>
                    <a:pt x="175" y="93"/>
                  </a:lnTo>
                  <a:lnTo>
                    <a:pt x="174" y="92"/>
                  </a:lnTo>
                  <a:lnTo>
                    <a:pt x="172" y="90"/>
                  </a:lnTo>
                  <a:lnTo>
                    <a:pt x="170" y="88"/>
                  </a:lnTo>
                  <a:lnTo>
                    <a:pt x="167" y="85"/>
                  </a:lnTo>
                  <a:lnTo>
                    <a:pt x="164" y="82"/>
                  </a:lnTo>
                  <a:lnTo>
                    <a:pt x="161" y="79"/>
                  </a:lnTo>
                  <a:lnTo>
                    <a:pt x="157" y="75"/>
                  </a:lnTo>
                  <a:lnTo>
                    <a:pt x="154" y="72"/>
                  </a:lnTo>
                  <a:lnTo>
                    <a:pt x="150" y="69"/>
                  </a:lnTo>
                  <a:lnTo>
                    <a:pt x="147" y="66"/>
                  </a:lnTo>
                  <a:lnTo>
                    <a:pt x="143" y="63"/>
                  </a:lnTo>
                  <a:lnTo>
                    <a:pt x="140" y="60"/>
                  </a:lnTo>
                  <a:lnTo>
                    <a:pt x="136" y="58"/>
                  </a:lnTo>
                  <a:lnTo>
                    <a:pt x="132" y="55"/>
                  </a:lnTo>
                  <a:lnTo>
                    <a:pt x="129" y="52"/>
                  </a:lnTo>
                  <a:lnTo>
                    <a:pt x="125" y="49"/>
                  </a:lnTo>
                  <a:lnTo>
                    <a:pt x="121" y="47"/>
                  </a:lnTo>
                  <a:lnTo>
                    <a:pt x="117" y="44"/>
                  </a:lnTo>
                  <a:lnTo>
                    <a:pt x="113" y="42"/>
                  </a:lnTo>
                  <a:lnTo>
                    <a:pt x="109" y="39"/>
                  </a:lnTo>
                  <a:lnTo>
                    <a:pt x="105" y="37"/>
                  </a:lnTo>
                  <a:lnTo>
                    <a:pt x="101" y="35"/>
                  </a:lnTo>
                  <a:lnTo>
                    <a:pt x="97" y="32"/>
                  </a:lnTo>
                  <a:lnTo>
                    <a:pt x="95" y="31"/>
                  </a:lnTo>
                  <a:lnTo>
                    <a:pt x="93" y="30"/>
                  </a:lnTo>
                  <a:lnTo>
                    <a:pt x="91" y="29"/>
                  </a:lnTo>
                  <a:lnTo>
                    <a:pt x="89" y="28"/>
                  </a:lnTo>
                  <a:lnTo>
                    <a:pt x="87" y="27"/>
                  </a:lnTo>
                  <a:lnTo>
                    <a:pt x="85" y="26"/>
                  </a:lnTo>
                  <a:lnTo>
                    <a:pt x="83" y="25"/>
                  </a:lnTo>
                  <a:lnTo>
                    <a:pt x="81" y="24"/>
                  </a:lnTo>
                  <a:lnTo>
                    <a:pt x="78" y="23"/>
                  </a:lnTo>
                  <a:lnTo>
                    <a:pt x="76" y="22"/>
                  </a:lnTo>
                  <a:lnTo>
                    <a:pt x="74" y="21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68" y="19"/>
                  </a:lnTo>
                  <a:lnTo>
                    <a:pt x="66" y="18"/>
                  </a:lnTo>
                  <a:lnTo>
                    <a:pt x="64" y="17"/>
                  </a:lnTo>
                  <a:lnTo>
                    <a:pt x="62" y="16"/>
                  </a:lnTo>
                  <a:lnTo>
                    <a:pt x="59" y="15"/>
                  </a:lnTo>
                  <a:lnTo>
                    <a:pt x="57" y="15"/>
                  </a:lnTo>
                  <a:lnTo>
                    <a:pt x="55" y="14"/>
                  </a:lnTo>
                  <a:lnTo>
                    <a:pt x="53" y="13"/>
                  </a:lnTo>
                  <a:lnTo>
                    <a:pt x="50" y="12"/>
                  </a:lnTo>
                  <a:lnTo>
                    <a:pt x="48" y="12"/>
                  </a:lnTo>
                  <a:lnTo>
                    <a:pt x="46" y="11"/>
                  </a:lnTo>
                  <a:lnTo>
                    <a:pt x="44" y="10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2" y="7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1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492991" y="3544608"/>
              <a:ext cx="53975" cy="50800"/>
            </a:xfrm>
            <a:custGeom>
              <a:avLst/>
              <a:gdLst>
                <a:gd name="T0" fmla="*/ 1 w 34"/>
                <a:gd name="T1" fmla="*/ 0 h 32"/>
                <a:gd name="T2" fmla="*/ 0 w 34"/>
                <a:gd name="T3" fmla="*/ 7 h 32"/>
                <a:gd name="T4" fmla="*/ 29 w 34"/>
                <a:gd name="T5" fmla="*/ 32 h 32"/>
                <a:gd name="T6" fmla="*/ 34 w 34"/>
                <a:gd name="T7" fmla="*/ 26 h 32"/>
                <a:gd name="T8" fmla="*/ 5 w 34"/>
                <a:gd name="T9" fmla="*/ 1 h 32"/>
                <a:gd name="T10" fmla="*/ 4 w 34"/>
                <a:gd name="T11" fmla="*/ 8 h 32"/>
                <a:gd name="T12" fmla="*/ 1 w 3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2">
                  <a:moveTo>
                    <a:pt x="1" y="0"/>
                  </a:moveTo>
                  <a:lnTo>
                    <a:pt x="0" y="7"/>
                  </a:lnTo>
                  <a:lnTo>
                    <a:pt x="29" y="32"/>
                  </a:lnTo>
                  <a:lnTo>
                    <a:pt x="34" y="26"/>
                  </a:lnTo>
                  <a:lnTo>
                    <a:pt x="5" y="1"/>
                  </a:lnTo>
                  <a:lnTo>
                    <a:pt x="4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494578" y="3529200"/>
              <a:ext cx="60325" cy="38100"/>
            </a:xfrm>
            <a:custGeom>
              <a:avLst/>
              <a:gdLst>
                <a:gd name="T0" fmla="*/ 36 w 38"/>
                <a:gd name="T1" fmla="*/ 4 h 24"/>
                <a:gd name="T2" fmla="*/ 34 w 38"/>
                <a:gd name="T3" fmla="*/ 0 h 24"/>
                <a:gd name="T4" fmla="*/ 0 w 38"/>
                <a:gd name="T5" fmla="*/ 16 h 24"/>
                <a:gd name="T6" fmla="*/ 3 w 38"/>
                <a:gd name="T7" fmla="*/ 24 h 24"/>
                <a:gd name="T8" fmla="*/ 38 w 38"/>
                <a:gd name="T9" fmla="*/ 8 h 24"/>
                <a:gd name="T10" fmla="*/ 36 w 38"/>
                <a:gd name="T11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4">
                  <a:moveTo>
                    <a:pt x="36" y="4"/>
                  </a:moveTo>
                  <a:lnTo>
                    <a:pt x="34" y="0"/>
                  </a:lnTo>
                  <a:lnTo>
                    <a:pt x="0" y="16"/>
                  </a:lnTo>
                  <a:lnTo>
                    <a:pt x="3" y="24"/>
                  </a:lnTo>
                  <a:lnTo>
                    <a:pt x="38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cxnSp>
          <p:nvCxnSpPr>
            <p:cNvPr id="45063" name="Straight Connector 45062"/>
            <p:cNvCxnSpPr/>
            <p:nvPr/>
          </p:nvCxnSpPr>
          <p:spPr>
            <a:xfrm>
              <a:off x="3649069" y="2503977"/>
              <a:ext cx="1669055" cy="7160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69" name="Straight Connector 45068"/>
            <p:cNvCxnSpPr/>
            <p:nvPr/>
          </p:nvCxnSpPr>
          <p:spPr>
            <a:xfrm flipV="1">
              <a:off x="3442741" y="3235377"/>
              <a:ext cx="1873770" cy="79198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73" name="Straight Connector 45072"/>
            <p:cNvCxnSpPr>
              <a:stCxn id="45058" idx="4"/>
            </p:cNvCxnSpPr>
            <p:nvPr/>
          </p:nvCxnSpPr>
          <p:spPr>
            <a:xfrm flipH="1">
              <a:off x="3430250" y="2513014"/>
              <a:ext cx="201334" cy="1506848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58" name="Freeform 49"/>
            <p:cNvSpPr>
              <a:spLocks/>
            </p:cNvSpPr>
            <p:nvPr/>
          </p:nvSpPr>
          <p:spPr bwMode="auto">
            <a:xfrm>
              <a:off x="3613150" y="2476501"/>
              <a:ext cx="36513" cy="36513"/>
            </a:xfrm>
            <a:custGeom>
              <a:avLst/>
              <a:gdLst>
                <a:gd name="T0" fmla="*/ 52 w 103"/>
                <a:gd name="T1" fmla="*/ 0 h 102"/>
                <a:gd name="T2" fmla="*/ 52 w 103"/>
                <a:gd name="T3" fmla="*/ 0 h 102"/>
                <a:gd name="T4" fmla="*/ 0 w 103"/>
                <a:gd name="T5" fmla="*/ 52 h 102"/>
                <a:gd name="T6" fmla="*/ 0 w 103"/>
                <a:gd name="T7" fmla="*/ 52 h 102"/>
                <a:gd name="T8" fmla="*/ 52 w 103"/>
                <a:gd name="T9" fmla="*/ 102 h 102"/>
                <a:gd name="T10" fmla="*/ 52 w 103"/>
                <a:gd name="T11" fmla="*/ 102 h 102"/>
                <a:gd name="T12" fmla="*/ 103 w 103"/>
                <a:gd name="T13" fmla="*/ 52 h 102"/>
                <a:gd name="T14" fmla="*/ 103 w 103"/>
                <a:gd name="T15" fmla="*/ 52 h 102"/>
                <a:gd name="T16" fmla="*/ 52 w 103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2">
                  <a:moveTo>
                    <a:pt x="52" y="0"/>
                  </a:moveTo>
                  <a:lnTo>
                    <a:pt x="52" y="0"/>
                  </a:lnTo>
                  <a:cubicBezTo>
                    <a:pt x="24" y="0"/>
                    <a:pt x="0" y="23"/>
                    <a:pt x="0" y="52"/>
                  </a:cubicBezTo>
                  <a:lnTo>
                    <a:pt x="0" y="52"/>
                  </a:lnTo>
                  <a:cubicBezTo>
                    <a:pt x="0" y="80"/>
                    <a:pt x="24" y="102"/>
                    <a:pt x="52" y="102"/>
                  </a:cubicBezTo>
                  <a:lnTo>
                    <a:pt x="52" y="102"/>
                  </a:lnTo>
                  <a:cubicBezTo>
                    <a:pt x="80" y="102"/>
                    <a:pt x="103" y="80"/>
                    <a:pt x="103" y="52"/>
                  </a:cubicBezTo>
                  <a:lnTo>
                    <a:pt x="103" y="52"/>
                  </a:lnTo>
                  <a:cubicBezTo>
                    <a:pt x="103" y="23"/>
                    <a:pt x="80" y="0"/>
                    <a:pt x="52" y="0"/>
                  </a:cubicBez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059" name="Freeform 50"/>
            <p:cNvSpPr>
              <a:spLocks/>
            </p:cNvSpPr>
            <p:nvPr/>
          </p:nvSpPr>
          <p:spPr bwMode="auto">
            <a:xfrm>
              <a:off x="3415651" y="4014528"/>
              <a:ext cx="34925" cy="36513"/>
            </a:xfrm>
            <a:custGeom>
              <a:avLst/>
              <a:gdLst>
                <a:gd name="T0" fmla="*/ 52 w 102"/>
                <a:gd name="T1" fmla="*/ 0 h 101"/>
                <a:gd name="T2" fmla="*/ 52 w 102"/>
                <a:gd name="T3" fmla="*/ 0 h 101"/>
                <a:gd name="T4" fmla="*/ 0 w 102"/>
                <a:gd name="T5" fmla="*/ 51 h 101"/>
                <a:gd name="T6" fmla="*/ 0 w 102"/>
                <a:gd name="T7" fmla="*/ 51 h 101"/>
                <a:gd name="T8" fmla="*/ 52 w 102"/>
                <a:gd name="T9" fmla="*/ 101 h 101"/>
                <a:gd name="T10" fmla="*/ 52 w 102"/>
                <a:gd name="T11" fmla="*/ 101 h 101"/>
                <a:gd name="T12" fmla="*/ 102 w 102"/>
                <a:gd name="T13" fmla="*/ 51 h 101"/>
                <a:gd name="T14" fmla="*/ 102 w 102"/>
                <a:gd name="T15" fmla="*/ 51 h 101"/>
                <a:gd name="T16" fmla="*/ 52 w 102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1">
                  <a:moveTo>
                    <a:pt x="52" y="0"/>
                  </a:moveTo>
                  <a:lnTo>
                    <a:pt x="52" y="0"/>
                  </a:lnTo>
                  <a:cubicBezTo>
                    <a:pt x="23" y="0"/>
                    <a:pt x="0" y="23"/>
                    <a:pt x="0" y="51"/>
                  </a:cubicBezTo>
                  <a:lnTo>
                    <a:pt x="0" y="51"/>
                  </a:lnTo>
                  <a:cubicBezTo>
                    <a:pt x="0" y="79"/>
                    <a:pt x="23" y="101"/>
                    <a:pt x="52" y="101"/>
                  </a:cubicBezTo>
                  <a:lnTo>
                    <a:pt x="52" y="101"/>
                  </a:lnTo>
                  <a:cubicBezTo>
                    <a:pt x="80" y="101"/>
                    <a:pt x="102" y="79"/>
                    <a:pt x="102" y="51"/>
                  </a:cubicBezTo>
                  <a:lnTo>
                    <a:pt x="102" y="51"/>
                  </a:lnTo>
                  <a:cubicBezTo>
                    <a:pt x="102" y="23"/>
                    <a:pt x="80" y="0"/>
                    <a:pt x="52" y="0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060" name="Freeform 51"/>
            <p:cNvSpPr>
              <a:spLocks/>
            </p:cNvSpPr>
            <p:nvPr/>
          </p:nvSpPr>
          <p:spPr bwMode="auto">
            <a:xfrm>
              <a:off x="5313128" y="3206985"/>
              <a:ext cx="36513" cy="36513"/>
            </a:xfrm>
            <a:custGeom>
              <a:avLst/>
              <a:gdLst>
                <a:gd name="T0" fmla="*/ 51 w 102"/>
                <a:gd name="T1" fmla="*/ 0 h 103"/>
                <a:gd name="T2" fmla="*/ 51 w 102"/>
                <a:gd name="T3" fmla="*/ 0 h 103"/>
                <a:gd name="T4" fmla="*/ 0 w 102"/>
                <a:gd name="T5" fmla="*/ 51 h 103"/>
                <a:gd name="T6" fmla="*/ 0 w 102"/>
                <a:gd name="T7" fmla="*/ 51 h 103"/>
                <a:gd name="T8" fmla="*/ 51 w 102"/>
                <a:gd name="T9" fmla="*/ 103 h 103"/>
                <a:gd name="T10" fmla="*/ 51 w 102"/>
                <a:gd name="T11" fmla="*/ 103 h 103"/>
                <a:gd name="T12" fmla="*/ 102 w 102"/>
                <a:gd name="T13" fmla="*/ 51 h 103"/>
                <a:gd name="T14" fmla="*/ 102 w 102"/>
                <a:gd name="T15" fmla="*/ 51 h 103"/>
                <a:gd name="T16" fmla="*/ 51 w 102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3">
                  <a:moveTo>
                    <a:pt x="51" y="0"/>
                  </a:moveTo>
                  <a:lnTo>
                    <a:pt x="51" y="0"/>
                  </a:lnTo>
                  <a:cubicBezTo>
                    <a:pt x="23" y="0"/>
                    <a:pt x="0" y="23"/>
                    <a:pt x="0" y="51"/>
                  </a:cubicBezTo>
                  <a:lnTo>
                    <a:pt x="0" y="51"/>
                  </a:lnTo>
                  <a:cubicBezTo>
                    <a:pt x="0" y="79"/>
                    <a:pt x="23" y="103"/>
                    <a:pt x="51" y="103"/>
                  </a:cubicBezTo>
                  <a:lnTo>
                    <a:pt x="51" y="103"/>
                  </a:lnTo>
                  <a:cubicBezTo>
                    <a:pt x="79" y="103"/>
                    <a:pt x="102" y="79"/>
                    <a:pt x="102" y="51"/>
                  </a:cubicBezTo>
                  <a:lnTo>
                    <a:pt x="102" y="51"/>
                  </a:lnTo>
                  <a:cubicBezTo>
                    <a:pt x="102" y="23"/>
                    <a:pt x="79" y="0"/>
                    <a:pt x="51" y="0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791200" y="3706368"/>
            <a:ext cx="1531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</a:rPr>
              <a:t>426.383</a:t>
            </a:r>
          </a:p>
          <a:p>
            <a:r>
              <a:rPr lang="en-US" sz="1600" b="0" u="sng" dirty="0" err="1">
                <a:solidFill>
                  <a:srgbClr val="0000FF"/>
                </a:solidFill>
              </a:rPr>
              <a:t>Az</a:t>
            </a:r>
            <a:r>
              <a:rPr lang="en-US" sz="1600" b="0" u="sng" dirty="0">
                <a:solidFill>
                  <a:srgbClr val="0000FF"/>
                </a:solidFill>
              </a:rPr>
              <a:t> 246°18’44”</a:t>
            </a:r>
          </a:p>
        </p:txBody>
      </p:sp>
      <p:sp>
        <p:nvSpPr>
          <p:cNvPr id="3" name="Arc 2"/>
          <p:cNvSpPr/>
          <p:nvPr/>
        </p:nvSpPr>
        <p:spPr>
          <a:xfrm>
            <a:off x="4608576" y="1548384"/>
            <a:ext cx="914400" cy="914400"/>
          </a:xfrm>
          <a:prstGeom prst="arc">
            <a:avLst>
              <a:gd name="adj1" fmla="val 1372420"/>
              <a:gd name="adj2" fmla="val 6033109"/>
            </a:avLst>
          </a:prstGeom>
          <a:ln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145024" y="2450592"/>
            <a:ext cx="1063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</a:rPr>
              <a:t>75°24’23”</a:t>
            </a:r>
          </a:p>
        </p:txBody>
      </p:sp>
      <p:sp>
        <p:nvSpPr>
          <p:cNvPr id="33" name="Arc 32"/>
          <p:cNvSpPr/>
          <p:nvPr/>
        </p:nvSpPr>
        <p:spPr>
          <a:xfrm>
            <a:off x="6821424" y="2542032"/>
            <a:ext cx="914400" cy="914400"/>
          </a:xfrm>
          <a:prstGeom prst="arc">
            <a:avLst>
              <a:gd name="adj1" fmla="val 9458329"/>
              <a:gd name="adj2" fmla="val 12658568"/>
            </a:avLst>
          </a:prstGeom>
          <a:ln>
            <a:solidFill>
              <a:srgbClr val="0000FF"/>
            </a:solidFill>
            <a:headEnd type="arrow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4" name="TextBox 33"/>
          <p:cNvSpPr txBox="1"/>
          <p:nvPr/>
        </p:nvSpPr>
        <p:spPr>
          <a:xfrm>
            <a:off x="5809488" y="2810256"/>
            <a:ext cx="1063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u="sng" dirty="0">
                <a:solidFill>
                  <a:srgbClr val="0000FF"/>
                </a:solidFill>
              </a:rPr>
              <a:t>46°15’37”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7327392" y="2182368"/>
            <a:ext cx="0" cy="148742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>
            <a:spLocks noChangeAspect="1"/>
          </p:cNvSpPr>
          <p:nvPr/>
        </p:nvSpPr>
        <p:spPr>
          <a:xfrm>
            <a:off x="6986016" y="2621280"/>
            <a:ext cx="685800" cy="685800"/>
          </a:xfrm>
          <a:prstGeom prst="arc">
            <a:avLst>
              <a:gd name="adj1" fmla="val 16200000"/>
              <a:gd name="adj2" fmla="val 12094541"/>
            </a:avLst>
          </a:prstGeom>
          <a:ln>
            <a:solidFill>
              <a:srgbClr val="0000FF"/>
            </a:solidFill>
            <a:headEnd type="none" w="med" len="med"/>
            <a:tailEnd type="arrow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5" name="TextBox 34"/>
          <p:cNvSpPr txBox="1"/>
          <p:nvPr/>
        </p:nvSpPr>
        <p:spPr>
          <a:xfrm>
            <a:off x="585216" y="1371600"/>
            <a:ext cx="26456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a. Inverse TS</a:t>
            </a:r>
          </a:p>
          <a:p>
            <a:endParaRPr lang="en-US" b="0" dirty="0"/>
          </a:p>
          <a:p>
            <a:r>
              <a:rPr lang="en-US" b="0" dirty="0"/>
              <a:t>b. Compute angle G</a:t>
            </a:r>
          </a:p>
          <a:p>
            <a:pPr lvl="1"/>
            <a:r>
              <a:rPr lang="en-US" b="0" dirty="0"/>
              <a:t>Law of Sines</a:t>
            </a:r>
          </a:p>
          <a:p>
            <a:pPr lvl="1"/>
            <a:endParaRPr lang="en-US" b="0" dirty="0"/>
          </a:p>
          <a:p>
            <a:r>
              <a:rPr lang="en-US" b="0" dirty="0"/>
              <a:t>c. Compute angle T</a:t>
            </a:r>
          </a:p>
          <a:p>
            <a:pPr lvl="1"/>
            <a:r>
              <a:rPr lang="en-US" b="0" dirty="0"/>
              <a:t>Angle condition</a:t>
            </a:r>
          </a:p>
          <a:p>
            <a:pPr lvl="1"/>
            <a:endParaRPr lang="en-US" b="0" dirty="0"/>
          </a:p>
          <a:p>
            <a:r>
              <a:rPr lang="en-US" b="0" dirty="0"/>
              <a:t>d. Compute </a:t>
            </a:r>
            <a:r>
              <a:rPr lang="en-US" b="0" dirty="0" err="1"/>
              <a:t>Az</a:t>
            </a:r>
            <a:r>
              <a:rPr lang="en-US" b="0" baseline="-25000" dirty="0" err="1"/>
              <a:t>TG</a:t>
            </a:r>
            <a:endParaRPr lang="en-US" b="0" baseline="-25000" dirty="0"/>
          </a:p>
          <a:p>
            <a:pPr lvl="1"/>
            <a:r>
              <a:rPr lang="en-US" b="0" dirty="0"/>
              <a:t>Use </a:t>
            </a:r>
            <a:r>
              <a:rPr lang="en-US" b="0" dirty="0" err="1"/>
              <a:t>Az</a:t>
            </a:r>
            <a:r>
              <a:rPr lang="en-US" b="0" baseline="-25000" dirty="0" err="1"/>
              <a:t>TS</a:t>
            </a:r>
            <a:r>
              <a:rPr lang="en-US" b="0" dirty="0"/>
              <a:t> &amp; angle 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71232" y="2365248"/>
            <a:ext cx="1176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</a:rPr>
              <a:t>292°34’21”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15313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3915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3. Example 1</a:t>
            </a:r>
            <a:endParaRPr lang="en-US" b="0" i="1" dirty="0"/>
          </a:p>
        </p:txBody>
      </p:sp>
      <p:sp>
        <p:nvSpPr>
          <p:cNvPr id="45082" name="Text Box 5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6575" y="914400"/>
            <a:ext cx="3675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What are the coordinates of G?</a:t>
            </a:r>
          </a:p>
          <a:p>
            <a:pPr lvl="1" eaLnBrk="1" hangingPunct="1"/>
            <a:r>
              <a:rPr lang="en-US" sz="1600" dirty="0"/>
              <a:t>Forward comp from T</a:t>
            </a:r>
          </a:p>
        </p:txBody>
      </p:sp>
      <p:grpSp>
        <p:nvGrpSpPr>
          <p:cNvPr id="45080" name="Group 45079"/>
          <p:cNvGrpSpPr>
            <a:grpSpLocks noChangeAspect="1"/>
          </p:cNvGrpSpPr>
          <p:nvPr/>
        </p:nvGrpSpPr>
        <p:grpSpPr>
          <a:xfrm>
            <a:off x="4374641" y="1863854"/>
            <a:ext cx="3969068" cy="2826544"/>
            <a:chOff x="3143250" y="2400301"/>
            <a:chExt cx="2940050" cy="209373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168650" y="4044951"/>
              <a:ext cx="100930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155950" y="4171951"/>
              <a:ext cx="669925" cy="1889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518.68' N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143250" y="4311651"/>
              <a:ext cx="636452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221.12' E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413375" y="3171826"/>
              <a:ext cx="92618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5413375" y="3324226"/>
              <a:ext cx="669925" cy="1889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689.98' N</a:t>
              </a:r>
              <a:endParaRPr kumimoji="0" lang="en-US" altLang="en-US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400675" y="3475038"/>
              <a:ext cx="625147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611.58' E</a:t>
              </a:r>
              <a:endParaRPr kumimoji="0" lang="en-US" altLang="en-US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673475" y="3462338"/>
              <a:ext cx="648326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58°20'00"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403725" y="2640013"/>
              <a:ext cx="492775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sng" strike="noStrike" cap="none" normalizeH="0" baseline="0" dirty="0">
                  <a:ln>
                    <a:noFill/>
                  </a:ln>
                  <a:solidFill>
                    <a:srgbClr val="ED1B23"/>
                  </a:solidFill>
                  <a:effectLst/>
                  <a:latin typeface="Arial" panose="020B0604020202020204" pitchFamily="34" charset="0"/>
                </a:rPr>
                <a:t>375.00'</a:t>
              </a:r>
              <a:endParaRPr kumimoji="0" lang="en-US" altLang="en-US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421063" y="2400301"/>
              <a:ext cx="118741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G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3816841" y="3798608"/>
              <a:ext cx="60325" cy="42863"/>
            </a:xfrm>
            <a:custGeom>
              <a:avLst/>
              <a:gdLst>
                <a:gd name="T0" fmla="*/ 38 w 38"/>
                <a:gd name="T1" fmla="*/ 24 h 27"/>
                <a:gd name="T2" fmla="*/ 32 w 38"/>
                <a:gd name="T3" fmla="*/ 27 h 27"/>
                <a:gd name="T4" fmla="*/ 0 w 38"/>
                <a:gd name="T5" fmla="*/ 6 h 27"/>
                <a:gd name="T6" fmla="*/ 5 w 38"/>
                <a:gd name="T7" fmla="*/ 0 h 27"/>
                <a:gd name="T8" fmla="*/ 36 w 38"/>
                <a:gd name="T9" fmla="*/ 20 h 27"/>
                <a:gd name="T10" fmla="*/ 30 w 38"/>
                <a:gd name="T11" fmla="*/ 23 h 27"/>
                <a:gd name="T12" fmla="*/ 38 w 38"/>
                <a:gd name="T1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7">
                  <a:moveTo>
                    <a:pt x="38" y="24"/>
                  </a:moveTo>
                  <a:lnTo>
                    <a:pt x="32" y="27"/>
                  </a:lnTo>
                  <a:lnTo>
                    <a:pt x="0" y="6"/>
                  </a:lnTo>
                  <a:lnTo>
                    <a:pt x="5" y="0"/>
                  </a:lnTo>
                  <a:lnTo>
                    <a:pt x="36" y="20"/>
                  </a:lnTo>
                  <a:lnTo>
                    <a:pt x="30" y="23"/>
                  </a:lnTo>
                  <a:lnTo>
                    <a:pt x="38" y="24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867641" y="3836708"/>
              <a:ext cx="9525" cy="11113"/>
            </a:xfrm>
            <a:custGeom>
              <a:avLst/>
              <a:gdLst>
                <a:gd name="T0" fmla="*/ 6 w 6"/>
                <a:gd name="T1" fmla="*/ 0 h 7"/>
                <a:gd name="T2" fmla="*/ 5 w 6"/>
                <a:gd name="T3" fmla="*/ 7 h 7"/>
                <a:gd name="T4" fmla="*/ 0 w 6"/>
                <a:gd name="T5" fmla="*/ 3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5" y="7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864466" y="3774795"/>
              <a:ext cx="22225" cy="61913"/>
            </a:xfrm>
            <a:custGeom>
              <a:avLst/>
              <a:gdLst>
                <a:gd name="T0" fmla="*/ 10 w 14"/>
                <a:gd name="T1" fmla="*/ 1 h 39"/>
                <a:gd name="T2" fmla="*/ 14 w 14"/>
                <a:gd name="T3" fmla="*/ 2 h 39"/>
                <a:gd name="T4" fmla="*/ 8 w 14"/>
                <a:gd name="T5" fmla="*/ 39 h 39"/>
                <a:gd name="T6" fmla="*/ 0 w 14"/>
                <a:gd name="T7" fmla="*/ 38 h 39"/>
                <a:gd name="T8" fmla="*/ 6 w 14"/>
                <a:gd name="T9" fmla="*/ 0 h 39"/>
                <a:gd name="T10" fmla="*/ 10 w 14"/>
                <a:gd name="T11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9">
                  <a:moveTo>
                    <a:pt x="10" y="1"/>
                  </a:moveTo>
                  <a:lnTo>
                    <a:pt x="14" y="2"/>
                  </a:lnTo>
                  <a:lnTo>
                    <a:pt x="8" y="39"/>
                  </a:lnTo>
                  <a:lnTo>
                    <a:pt x="0" y="38"/>
                  </a:lnTo>
                  <a:lnTo>
                    <a:pt x="6" y="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507278" y="3550958"/>
              <a:ext cx="360363" cy="276225"/>
            </a:xfrm>
            <a:custGeom>
              <a:avLst/>
              <a:gdLst>
                <a:gd name="T0" fmla="*/ 7 w 227"/>
                <a:gd name="T1" fmla="*/ 3 h 174"/>
                <a:gd name="T2" fmla="*/ 16 w 227"/>
                <a:gd name="T3" fmla="*/ 4 h 174"/>
                <a:gd name="T4" fmla="*/ 25 w 227"/>
                <a:gd name="T5" fmla="*/ 6 h 174"/>
                <a:gd name="T6" fmla="*/ 35 w 227"/>
                <a:gd name="T7" fmla="*/ 8 h 174"/>
                <a:gd name="T8" fmla="*/ 43 w 227"/>
                <a:gd name="T9" fmla="*/ 11 h 174"/>
                <a:gd name="T10" fmla="*/ 52 w 227"/>
                <a:gd name="T11" fmla="*/ 14 h 174"/>
                <a:gd name="T12" fmla="*/ 61 w 227"/>
                <a:gd name="T13" fmla="*/ 17 h 174"/>
                <a:gd name="T14" fmla="*/ 70 w 227"/>
                <a:gd name="T15" fmla="*/ 21 h 174"/>
                <a:gd name="T16" fmla="*/ 78 w 227"/>
                <a:gd name="T17" fmla="*/ 24 h 174"/>
                <a:gd name="T18" fmla="*/ 86 w 227"/>
                <a:gd name="T19" fmla="*/ 28 h 174"/>
                <a:gd name="T20" fmla="*/ 95 w 227"/>
                <a:gd name="T21" fmla="*/ 32 h 174"/>
                <a:gd name="T22" fmla="*/ 109 w 227"/>
                <a:gd name="T23" fmla="*/ 40 h 174"/>
                <a:gd name="T24" fmla="*/ 124 w 227"/>
                <a:gd name="T25" fmla="*/ 50 h 174"/>
                <a:gd name="T26" fmla="*/ 139 w 227"/>
                <a:gd name="T27" fmla="*/ 61 h 174"/>
                <a:gd name="T28" fmla="*/ 153 w 227"/>
                <a:gd name="T29" fmla="*/ 73 h 174"/>
                <a:gd name="T30" fmla="*/ 166 w 227"/>
                <a:gd name="T31" fmla="*/ 86 h 174"/>
                <a:gd name="T32" fmla="*/ 174 w 227"/>
                <a:gd name="T33" fmla="*/ 94 h 174"/>
                <a:gd name="T34" fmla="*/ 180 w 227"/>
                <a:gd name="T35" fmla="*/ 101 h 174"/>
                <a:gd name="T36" fmla="*/ 186 w 227"/>
                <a:gd name="T37" fmla="*/ 108 h 174"/>
                <a:gd name="T38" fmla="*/ 192 w 227"/>
                <a:gd name="T39" fmla="*/ 116 h 174"/>
                <a:gd name="T40" fmla="*/ 198 w 227"/>
                <a:gd name="T41" fmla="*/ 123 h 174"/>
                <a:gd name="T42" fmla="*/ 203 w 227"/>
                <a:gd name="T43" fmla="*/ 131 h 174"/>
                <a:gd name="T44" fmla="*/ 208 w 227"/>
                <a:gd name="T45" fmla="*/ 139 h 174"/>
                <a:gd name="T46" fmla="*/ 213 w 227"/>
                <a:gd name="T47" fmla="*/ 147 h 174"/>
                <a:gd name="T48" fmla="*/ 217 w 227"/>
                <a:gd name="T49" fmla="*/ 155 h 174"/>
                <a:gd name="T50" fmla="*/ 221 w 227"/>
                <a:gd name="T51" fmla="*/ 163 h 174"/>
                <a:gd name="T52" fmla="*/ 225 w 227"/>
                <a:gd name="T53" fmla="*/ 172 h 174"/>
                <a:gd name="T54" fmla="*/ 225 w 227"/>
                <a:gd name="T55" fmla="*/ 169 h 174"/>
                <a:gd name="T56" fmla="*/ 221 w 227"/>
                <a:gd name="T57" fmla="*/ 161 h 174"/>
                <a:gd name="T58" fmla="*/ 217 w 227"/>
                <a:gd name="T59" fmla="*/ 152 h 174"/>
                <a:gd name="T60" fmla="*/ 212 w 227"/>
                <a:gd name="T61" fmla="*/ 144 h 174"/>
                <a:gd name="T62" fmla="*/ 207 w 227"/>
                <a:gd name="T63" fmla="*/ 136 h 174"/>
                <a:gd name="T64" fmla="*/ 202 w 227"/>
                <a:gd name="T65" fmla="*/ 128 h 174"/>
                <a:gd name="T66" fmla="*/ 197 w 227"/>
                <a:gd name="T67" fmla="*/ 121 h 174"/>
                <a:gd name="T68" fmla="*/ 191 w 227"/>
                <a:gd name="T69" fmla="*/ 113 h 174"/>
                <a:gd name="T70" fmla="*/ 186 w 227"/>
                <a:gd name="T71" fmla="*/ 106 h 174"/>
                <a:gd name="T72" fmla="*/ 180 w 227"/>
                <a:gd name="T73" fmla="*/ 98 h 174"/>
                <a:gd name="T74" fmla="*/ 174 w 227"/>
                <a:gd name="T75" fmla="*/ 92 h 174"/>
                <a:gd name="T76" fmla="*/ 164 w 227"/>
                <a:gd name="T77" fmla="*/ 82 h 174"/>
                <a:gd name="T78" fmla="*/ 150 w 227"/>
                <a:gd name="T79" fmla="*/ 69 h 174"/>
                <a:gd name="T80" fmla="*/ 136 w 227"/>
                <a:gd name="T81" fmla="*/ 58 h 174"/>
                <a:gd name="T82" fmla="*/ 121 w 227"/>
                <a:gd name="T83" fmla="*/ 47 h 174"/>
                <a:gd name="T84" fmla="*/ 105 w 227"/>
                <a:gd name="T85" fmla="*/ 37 h 174"/>
                <a:gd name="T86" fmla="*/ 93 w 227"/>
                <a:gd name="T87" fmla="*/ 30 h 174"/>
                <a:gd name="T88" fmla="*/ 85 w 227"/>
                <a:gd name="T89" fmla="*/ 26 h 174"/>
                <a:gd name="T90" fmla="*/ 76 w 227"/>
                <a:gd name="T91" fmla="*/ 22 h 174"/>
                <a:gd name="T92" fmla="*/ 68 w 227"/>
                <a:gd name="T93" fmla="*/ 19 h 174"/>
                <a:gd name="T94" fmla="*/ 59 w 227"/>
                <a:gd name="T95" fmla="*/ 15 h 174"/>
                <a:gd name="T96" fmla="*/ 50 w 227"/>
                <a:gd name="T97" fmla="*/ 12 h 174"/>
                <a:gd name="T98" fmla="*/ 42 w 227"/>
                <a:gd name="T99" fmla="*/ 9 h 174"/>
                <a:gd name="T100" fmla="*/ 32 w 227"/>
                <a:gd name="T101" fmla="*/ 7 h 174"/>
                <a:gd name="T102" fmla="*/ 23 w 227"/>
                <a:gd name="T103" fmla="*/ 5 h 174"/>
                <a:gd name="T104" fmla="*/ 14 w 227"/>
                <a:gd name="T105" fmla="*/ 3 h 174"/>
                <a:gd name="T106" fmla="*/ 5 w 227"/>
                <a:gd name="T107" fmla="*/ 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" h="174">
                  <a:moveTo>
                    <a:pt x="0" y="1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7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5" y="8"/>
                  </a:lnTo>
                  <a:lnTo>
                    <a:pt x="37" y="9"/>
                  </a:lnTo>
                  <a:lnTo>
                    <a:pt x="39" y="10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6" y="12"/>
                  </a:lnTo>
                  <a:lnTo>
                    <a:pt x="48" y="13"/>
                  </a:lnTo>
                  <a:lnTo>
                    <a:pt x="50" y="13"/>
                  </a:lnTo>
                  <a:lnTo>
                    <a:pt x="52" y="14"/>
                  </a:lnTo>
                  <a:lnTo>
                    <a:pt x="54" y="15"/>
                  </a:lnTo>
                  <a:lnTo>
                    <a:pt x="57" y="16"/>
                  </a:lnTo>
                  <a:lnTo>
                    <a:pt x="59" y="16"/>
                  </a:lnTo>
                  <a:lnTo>
                    <a:pt x="61" y="17"/>
                  </a:lnTo>
                  <a:lnTo>
                    <a:pt x="63" y="18"/>
                  </a:lnTo>
                  <a:lnTo>
                    <a:pt x="65" y="19"/>
                  </a:lnTo>
                  <a:lnTo>
                    <a:pt x="67" y="20"/>
                  </a:lnTo>
                  <a:lnTo>
                    <a:pt x="70" y="21"/>
                  </a:lnTo>
                  <a:lnTo>
                    <a:pt x="72" y="22"/>
                  </a:lnTo>
                  <a:lnTo>
                    <a:pt x="74" y="22"/>
                  </a:lnTo>
                  <a:lnTo>
                    <a:pt x="76" y="23"/>
                  </a:lnTo>
                  <a:lnTo>
                    <a:pt x="78" y="24"/>
                  </a:lnTo>
                  <a:lnTo>
                    <a:pt x="80" y="25"/>
                  </a:lnTo>
                  <a:lnTo>
                    <a:pt x="82" y="26"/>
                  </a:lnTo>
                  <a:lnTo>
                    <a:pt x="84" y="27"/>
                  </a:lnTo>
                  <a:lnTo>
                    <a:pt x="86" y="28"/>
                  </a:lnTo>
                  <a:lnTo>
                    <a:pt x="89" y="29"/>
                  </a:lnTo>
                  <a:lnTo>
                    <a:pt x="91" y="30"/>
                  </a:lnTo>
                  <a:lnTo>
                    <a:pt x="93" y="31"/>
                  </a:lnTo>
                  <a:lnTo>
                    <a:pt x="95" y="32"/>
                  </a:lnTo>
                  <a:lnTo>
                    <a:pt x="97" y="33"/>
                  </a:lnTo>
                  <a:lnTo>
                    <a:pt x="101" y="36"/>
                  </a:lnTo>
                  <a:lnTo>
                    <a:pt x="105" y="38"/>
                  </a:lnTo>
                  <a:lnTo>
                    <a:pt x="109" y="40"/>
                  </a:lnTo>
                  <a:lnTo>
                    <a:pt x="113" y="43"/>
                  </a:lnTo>
                  <a:lnTo>
                    <a:pt x="117" y="45"/>
                  </a:lnTo>
                  <a:lnTo>
                    <a:pt x="121" y="48"/>
                  </a:lnTo>
                  <a:lnTo>
                    <a:pt x="124" y="50"/>
                  </a:lnTo>
                  <a:lnTo>
                    <a:pt x="128" y="53"/>
                  </a:lnTo>
                  <a:lnTo>
                    <a:pt x="132" y="56"/>
                  </a:lnTo>
                  <a:lnTo>
                    <a:pt x="135" y="58"/>
                  </a:lnTo>
                  <a:lnTo>
                    <a:pt x="139" y="61"/>
                  </a:lnTo>
                  <a:lnTo>
                    <a:pt x="143" y="64"/>
                  </a:lnTo>
                  <a:lnTo>
                    <a:pt x="146" y="67"/>
                  </a:lnTo>
                  <a:lnTo>
                    <a:pt x="150" y="70"/>
                  </a:lnTo>
                  <a:lnTo>
                    <a:pt x="153" y="73"/>
                  </a:lnTo>
                  <a:lnTo>
                    <a:pt x="157" y="76"/>
                  </a:lnTo>
                  <a:lnTo>
                    <a:pt x="160" y="79"/>
                  </a:lnTo>
                  <a:lnTo>
                    <a:pt x="163" y="83"/>
                  </a:lnTo>
                  <a:lnTo>
                    <a:pt x="166" y="86"/>
                  </a:lnTo>
                  <a:lnTo>
                    <a:pt x="170" y="89"/>
                  </a:lnTo>
                  <a:lnTo>
                    <a:pt x="171" y="91"/>
                  </a:lnTo>
                  <a:lnTo>
                    <a:pt x="173" y="92"/>
                  </a:lnTo>
                  <a:lnTo>
                    <a:pt x="174" y="94"/>
                  </a:lnTo>
                  <a:lnTo>
                    <a:pt x="176" y="96"/>
                  </a:lnTo>
                  <a:lnTo>
                    <a:pt x="177" y="98"/>
                  </a:lnTo>
                  <a:lnTo>
                    <a:pt x="179" y="99"/>
                  </a:lnTo>
                  <a:lnTo>
                    <a:pt x="180" y="101"/>
                  </a:lnTo>
                  <a:lnTo>
                    <a:pt x="182" y="103"/>
                  </a:lnTo>
                  <a:lnTo>
                    <a:pt x="184" y="105"/>
                  </a:lnTo>
                  <a:lnTo>
                    <a:pt x="185" y="106"/>
                  </a:lnTo>
                  <a:lnTo>
                    <a:pt x="186" y="108"/>
                  </a:lnTo>
                  <a:lnTo>
                    <a:pt x="188" y="110"/>
                  </a:lnTo>
                  <a:lnTo>
                    <a:pt x="189" y="112"/>
                  </a:lnTo>
                  <a:lnTo>
                    <a:pt x="190" y="114"/>
                  </a:lnTo>
                  <a:lnTo>
                    <a:pt x="192" y="116"/>
                  </a:lnTo>
                  <a:lnTo>
                    <a:pt x="193" y="118"/>
                  </a:lnTo>
                  <a:lnTo>
                    <a:pt x="195" y="119"/>
                  </a:lnTo>
                  <a:lnTo>
                    <a:pt x="196" y="121"/>
                  </a:lnTo>
                  <a:lnTo>
                    <a:pt x="198" y="123"/>
                  </a:lnTo>
                  <a:lnTo>
                    <a:pt x="199" y="125"/>
                  </a:lnTo>
                  <a:lnTo>
                    <a:pt x="200" y="127"/>
                  </a:lnTo>
                  <a:lnTo>
                    <a:pt x="202" y="129"/>
                  </a:lnTo>
                  <a:lnTo>
                    <a:pt x="203" y="131"/>
                  </a:lnTo>
                  <a:lnTo>
                    <a:pt x="204" y="133"/>
                  </a:lnTo>
                  <a:lnTo>
                    <a:pt x="205" y="135"/>
                  </a:lnTo>
                  <a:lnTo>
                    <a:pt x="206" y="137"/>
                  </a:lnTo>
                  <a:lnTo>
                    <a:pt x="208" y="139"/>
                  </a:lnTo>
                  <a:lnTo>
                    <a:pt x="209" y="141"/>
                  </a:lnTo>
                  <a:lnTo>
                    <a:pt x="210" y="143"/>
                  </a:lnTo>
                  <a:lnTo>
                    <a:pt x="211" y="145"/>
                  </a:lnTo>
                  <a:lnTo>
                    <a:pt x="213" y="147"/>
                  </a:lnTo>
                  <a:lnTo>
                    <a:pt x="214" y="149"/>
                  </a:lnTo>
                  <a:lnTo>
                    <a:pt x="215" y="151"/>
                  </a:lnTo>
                  <a:lnTo>
                    <a:pt x="216" y="153"/>
                  </a:lnTo>
                  <a:lnTo>
                    <a:pt x="217" y="155"/>
                  </a:lnTo>
                  <a:lnTo>
                    <a:pt x="218" y="157"/>
                  </a:lnTo>
                  <a:lnTo>
                    <a:pt x="219" y="159"/>
                  </a:lnTo>
                  <a:lnTo>
                    <a:pt x="220" y="161"/>
                  </a:lnTo>
                  <a:lnTo>
                    <a:pt x="221" y="163"/>
                  </a:lnTo>
                  <a:lnTo>
                    <a:pt x="222" y="165"/>
                  </a:lnTo>
                  <a:lnTo>
                    <a:pt x="223" y="168"/>
                  </a:lnTo>
                  <a:lnTo>
                    <a:pt x="224" y="170"/>
                  </a:lnTo>
                  <a:lnTo>
                    <a:pt x="225" y="172"/>
                  </a:lnTo>
                  <a:lnTo>
                    <a:pt x="226" y="174"/>
                  </a:lnTo>
                  <a:lnTo>
                    <a:pt x="227" y="174"/>
                  </a:lnTo>
                  <a:lnTo>
                    <a:pt x="226" y="172"/>
                  </a:lnTo>
                  <a:lnTo>
                    <a:pt x="225" y="169"/>
                  </a:lnTo>
                  <a:lnTo>
                    <a:pt x="224" y="167"/>
                  </a:lnTo>
                  <a:lnTo>
                    <a:pt x="223" y="165"/>
                  </a:lnTo>
                  <a:lnTo>
                    <a:pt x="222" y="163"/>
                  </a:lnTo>
                  <a:lnTo>
                    <a:pt x="221" y="161"/>
                  </a:lnTo>
                  <a:lnTo>
                    <a:pt x="220" y="159"/>
                  </a:lnTo>
                  <a:lnTo>
                    <a:pt x="219" y="157"/>
                  </a:lnTo>
                  <a:lnTo>
                    <a:pt x="218" y="155"/>
                  </a:lnTo>
                  <a:lnTo>
                    <a:pt x="217" y="152"/>
                  </a:lnTo>
                  <a:lnTo>
                    <a:pt x="216" y="150"/>
                  </a:lnTo>
                  <a:lnTo>
                    <a:pt x="215" y="148"/>
                  </a:lnTo>
                  <a:lnTo>
                    <a:pt x="213" y="146"/>
                  </a:lnTo>
                  <a:lnTo>
                    <a:pt x="212" y="144"/>
                  </a:lnTo>
                  <a:lnTo>
                    <a:pt x="211" y="142"/>
                  </a:lnTo>
                  <a:lnTo>
                    <a:pt x="210" y="140"/>
                  </a:lnTo>
                  <a:lnTo>
                    <a:pt x="209" y="138"/>
                  </a:lnTo>
                  <a:lnTo>
                    <a:pt x="207" y="136"/>
                  </a:lnTo>
                  <a:lnTo>
                    <a:pt x="206" y="134"/>
                  </a:lnTo>
                  <a:lnTo>
                    <a:pt x="205" y="132"/>
                  </a:lnTo>
                  <a:lnTo>
                    <a:pt x="204" y="130"/>
                  </a:lnTo>
                  <a:lnTo>
                    <a:pt x="202" y="128"/>
                  </a:lnTo>
                  <a:lnTo>
                    <a:pt x="201" y="126"/>
                  </a:lnTo>
                  <a:lnTo>
                    <a:pt x="200" y="124"/>
                  </a:lnTo>
                  <a:lnTo>
                    <a:pt x="198" y="122"/>
                  </a:lnTo>
                  <a:lnTo>
                    <a:pt x="197" y="121"/>
                  </a:lnTo>
                  <a:lnTo>
                    <a:pt x="196" y="119"/>
                  </a:lnTo>
                  <a:lnTo>
                    <a:pt x="194" y="117"/>
                  </a:lnTo>
                  <a:lnTo>
                    <a:pt x="193" y="115"/>
                  </a:lnTo>
                  <a:lnTo>
                    <a:pt x="191" y="113"/>
                  </a:lnTo>
                  <a:lnTo>
                    <a:pt x="190" y="111"/>
                  </a:lnTo>
                  <a:lnTo>
                    <a:pt x="189" y="109"/>
                  </a:lnTo>
                  <a:lnTo>
                    <a:pt x="187" y="107"/>
                  </a:lnTo>
                  <a:lnTo>
                    <a:pt x="186" y="106"/>
                  </a:lnTo>
                  <a:lnTo>
                    <a:pt x="184" y="104"/>
                  </a:lnTo>
                  <a:lnTo>
                    <a:pt x="183" y="102"/>
                  </a:lnTo>
                  <a:lnTo>
                    <a:pt x="181" y="100"/>
                  </a:lnTo>
                  <a:lnTo>
                    <a:pt x="180" y="98"/>
                  </a:lnTo>
                  <a:lnTo>
                    <a:pt x="178" y="97"/>
                  </a:lnTo>
                  <a:lnTo>
                    <a:pt x="177" y="95"/>
                  </a:lnTo>
                  <a:lnTo>
                    <a:pt x="175" y="93"/>
                  </a:lnTo>
                  <a:lnTo>
                    <a:pt x="174" y="92"/>
                  </a:lnTo>
                  <a:lnTo>
                    <a:pt x="172" y="90"/>
                  </a:lnTo>
                  <a:lnTo>
                    <a:pt x="170" y="88"/>
                  </a:lnTo>
                  <a:lnTo>
                    <a:pt x="167" y="85"/>
                  </a:lnTo>
                  <a:lnTo>
                    <a:pt x="164" y="82"/>
                  </a:lnTo>
                  <a:lnTo>
                    <a:pt x="161" y="79"/>
                  </a:lnTo>
                  <a:lnTo>
                    <a:pt x="157" y="75"/>
                  </a:lnTo>
                  <a:lnTo>
                    <a:pt x="154" y="72"/>
                  </a:lnTo>
                  <a:lnTo>
                    <a:pt x="150" y="69"/>
                  </a:lnTo>
                  <a:lnTo>
                    <a:pt x="147" y="66"/>
                  </a:lnTo>
                  <a:lnTo>
                    <a:pt x="143" y="63"/>
                  </a:lnTo>
                  <a:lnTo>
                    <a:pt x="140" y="60"/>
                  </a:lnTo>
                  <a:lnTo>
                    <a:pt x="136" y="58"/>
                  </a:lnTo>
                  <a:lnTo>
                    <a:pt x="132" y="55"/>
                  </a:lnTo>
                  <a:lnTo>
                    <a:pt x="129" y="52"/>
                  </a:lnTo>
                  <a:lnTo>
                    <a:pt x="125" y="49"/>
                  </a:lnTo>
                  <a:lnTo>
                    <a:pt x="121" y="47"/>
                  </a:lnTo>
                  <a:lnTo>
                    <a:pt x="117" y="44"/>
                  </a:lnTo>
                  <a:lnTo>
                    <a:pt x="113" y="42"/>
                  </a:lnTo>
                  <a:lnTo>
                    <a:pt x="109" y="39"/>
                  </a:lnTo>
                  <a:lnTo>
                    <a:pt x="105" y="37"/>
                  </a:lnTo>
                  <a:lnTo>
                    <a:pt x="101" y="35"/>
                  </a:lnTo>
                  <a:lnTo>
                    <a:pt x="97" y="32"/>
                  </a:lnTo>
                  <a:lnTo>
                    <a:pt x="95" y="31"/>
                  </a:lnTo>
                  <a:lnTo>
                    <a:pt x="93" y="30"/>
                  </a:lnTo>
                  <a:lnTo>
                    <a:pt x="91" y="29"/>
                  </a:lnTo>
                  <a:lnTo>
                    <a:pt x="89" y="28"/>
                  </a:lnTo>
                  <a:lnTo>
                    <a:pt x="87" y="27"/>
                  </a:lnTo>
                  <a:lnTo>
                    <a:pt x="85" y="26"/>
                  </a:lnTo>
                  <a:lnTo>
                    <a:pt x="83" y="25"/>
                  </a:lnTo>
                  <a:lnTo>
                    <a:pt x="81" y="24"/>
                  </a:lnTo>
                  <a:lnTo>
                    <a:pt x="78" y="23"/>
                  </a:lnTo>
                  <a:lnTo>
                    <a:pt x="76" y="22"/>
                  </a:lnTo>
                  <a:lnTo>
                    <a:pt x="74" y="21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68" y="19"/>
                  </a:lnTo>
                  <a:lnTo>
                    <a:pt x="66" y="18"/>
                  </a:lnTo>
                  <a:lnTo>
                    <a:pt x="64" y="17"/>
                  </a:lnTo>
                  <a:lnTo>
                    <a:pt x="62" y="16"/>
                  </a:lnTo>
                  <a:lnTo>
                    <a:pt x="59" y="15"/>
                  </a:lnTo>
                  <a:lnTo>
                    <a:pt x="57" y="15"/>
                  </a:lnTo>
                  <a:lnTo>
                    <a:pt x="55" y="14"/>
                  </a:lnTo>
                  <a:lnTo>
                    <a:pt x="53" y="13"/>
                  </a:lnTo>
                  <a:lnTo>
                    <a:pt x="50" y="12"/>
                  </a:lnTo>
                  <a:lnTo>
                    <a:pt x="48" y="12"/>
                  </a:lnTo>
                  <a:lnTo>
                    <a:pt x="46" y="11"/>
                  </a:lnTo>
                  <a:lnTo>
                    <a:pt x="44" y="10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2" y="7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1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492991" y="3544608"/>
              <a:ext cx="53975" cy="50800"/>
            </a:xfrm>
            <a:custGeom>
              <a:avLst/>
              <a:gdLst>
                <a:gd name="T0" fmla="*/ 1 w 34"/>
                <a:gd name="T1" fmla="*/ 0 h 32"/>
                <a:gd name="T2" fmla="*/ 0 w 34"/>
                <a:gd name="T3" fmla="*/ 7 h 32"/>
                <a:gd name="T4" fmla="*/ 29 w 34"/>
                <a:gd name="T5" fmla="*/ 32 h 32"/>
                <a:gd name="T6" fmla="*/ 34 w 34"/>
                <a:gd name="T7" fmla="*/ 26 h 32"/>
                <a:gd name="T8" fmla="*/ 5 w 34"/>
                <a:gd name="T9" fmla="*/ 1 h 32"/>
                <a:gd name="T10" fmla="*/ 4 w 34"/>
                <a:gd name="T11" fmla="*/ 8 h 32"/>
                <a:gd name="T12" fmla="*/ 1 w 3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2">
                  <a:moveTo>
                    <a:pt x="1" y="0"/>
                  </a:moveTo>
                  <a:lnTo>
                    <a:pt x="0" y="7"/>
                  </a:lnTo>
                  <a:lnTo>
                    <a:pt x="29" y="32"/>
                  </a:lnTo>
                  <a:lnTo>
                    <a:pt x="34" y="26"/>
                  </a:lnTo>
                  <a:lnTo>
                    <a:pt x="5" y="1"/>
                  </a:lnTo>
                  <a:lnTo>
                    <a:pt x="4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494578" y="3529200"/>
              <a:ext cx="60325" cy="38100"/>
            </a:xfrm>
            <a:custGeom>
              <a:avLst/>
              <a:gdLst>
                <a:gd name="T0" fmla="*/ 36 w 38"/>
                <a:gd name="T1" fmla="*/ 4 h 24"/>
                <a:gd name="T2" fmla="*/ 34 w 38"/>
                <a:gd name="T3" fmla="*/ 0 h 24"/>
                <a:gd name="T4" fmla="*/ 0 w 38"/>
                <a:gd name="T5" fmla="*/ 16 h 24"/>
                <a:gd name="T6" fmla="*/ 3 w 38"/>
                <a:gd name="T7" fmla="*/ 24 h 24"/>
                <a:gd name="T8" fmla="*/ 38 w 38"/>
                <a:gd name="T9" fmla="*/ 8 h 24"/>
                <a:gd name="T10" fmla="*/ 36 w 38"/>
                <a:gd name="T11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4">
                  <a:moveTo>
                    <a:pt x="36" y="4"/>
                  </a:moveTo>
                  <a:lnTo>
                    <a:pt x="34" y="0"/>
                  </a:lnTo>
                  <a:lnTo>
                    <a:pt x="0" y="16"/>
                  </a:lnTo>
                  <a:lnTo>
                    <a:pt x="3" y="24"/>
                  </a:lnTo>
                  <a:lnTo>
                    <a:pt x="38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cxnSp>
          <p:nvCxnSpPr>
            <p:cNvPr id="45063" name="Straight Connector 45062"/>
            <p:cNvCxnSpPr/>
            <p:nvPr/>
          </p:nvCxnSpPr>
          <p:spPr>
            <a:xfrm>
              <a:off x="3649069" y="2503977"/>
              <a:ext cx="1669055" cy="716088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69" name="Straight Connector 45068"/>
            <p:cNvCxnSpPr/>
            <p:nvPr/>
          </p:nvCxnSpPr>
          <p:spPr>
            <a:xfrm flipV="1">
              <a:off x="3442741" y="3235377"/>
              <a:ext cx="1873770" cy="79198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73" name="Straight Connector 45072"/>
            <p:cNvCxnSpPr>
              <a:stCxn id="45058" idx="4"/>
            </p:cNvCxnSpPr>
            <p:nvPr/>
          </p:nvCxnSpPr>
          <p:spPr>
            <a:xfrm flipH="1">
              <a:off x="3430250" y="2513014"/>
              <a:ext cx="201334" cy="1506848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58" name="Freeform 49"/>
            <p:cNvSpPr>
              <a:spLocks/>
            </p:cNvSpPr>
            <p:nvPr/>
          </p:nvSpPr>
          <p:spPr bwMode="auto">
            <a:xfrm>
              <a:off x="3613150" y="2476501"/>
              <a:ext cx="36513" cy="36513"/>
            </a:xfrm>
            <a:custGeom>
              <a:avLst/>
              <a:gdLst>
                <a:gd name="T0" fmla="*/ 52 w 103"/>
                <a:gd name="T1" fmla="*/ 0 h 102"/>
                <a:gd name="T2" fmla="*/ 52 w 103"/>
                <a:gd name="T3" fmla="*/ 0 h 102"/>
                <a:gd name="T4" fmla="*/ 0 w 103"/>
                <a:gd name="T5" fmla="*/ 52 h 102"/>
                <a:gd name="T6" fmla="*/ 0 w 103"/>
                <a:gd name="T7" fmla="*/ 52 h 102"/>
                <a:gd name="T8" fmla="*/ 52 w 103"/>
                <a:gd name="T9" fmla="*/ 102 h 102"/>
                <a:gd name="T10" fmla="*/ 52 w 103"/>
                <a:gd name="T11" fmla="*/ 102 h 102"/>
                <a:gd name="T12" fmla="*/ 103 w 103"/>
                <a:gd name="T13" fmla="*/ 52 h 102"/>
                <a:gd name="T14" fmla="*/ 103 w 103"/>
                <a:gd name="T15" fmla="*/ 52 h 102"/>
                <a:gd name="T16" fmla="*/ 52 w 103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2">
                  <a:moveTo>
                    <a:pt x="52" y="0"/>
                  </a:moveTo>
                  <a:lnTo>
                    <a:pt x="52" y="0"/>
                  </a:lnTo>
                  <a:cubicBezTo>
                    <a:pt x="24" y="0"/>
                    <a:pt x="0" y="23"/>
                    <a:pt x="0" y="52"/>
                  </a:cubicBezTo>
                  <a:lnTo>
                    <a:pt x="0" y="52"/>
                  </a:lnTo>
                  <a:cubicBezTo>
                    <a:pt x="0" y="80"/>
                    <a:pt x="24" y="102"/>
                    <a:pt x="52" y="102"/>
                  </a:cubicBezTo>
                  <a:lnTo>
                    <a:pt x="52" y="102"/>
                  </a:lnTo>
                  <a:cubicBezTo>
                    <a:pt x="80" y="102"/>
                    <a:pt x="103" y="80"/>
                    <a:pt x="103" y="52"/>
                  </a:cubicBezTo>
                  <a:lnTo>
                    <a:pt x="103" y="52"/>
                  </a:lnTo>
                  <a:cubicBezTo>
                    <a:pt x="103" y="23"/>
                    <a:pt x="80" y="0"/>
                    <a:pt x="52" y="0"/>
                  </a:cubicBez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059" name="Freeform 50"/>
            <p:cNvSpPr>
              <a:spLocks/>
            </p:cNvSpPr>
            <p:nvPr/>
          </p:nvSpPr>
          <p:spPr bwMode="auto">
            <a:xfrm>
              <a:off x="3415651" y="4014528"/>
              <a:ext cx="34925" cy="36513"/>
            </a:xfrm>
            <a:custGeom>
              <a:avLst/>
              <a:gdLst>
                <a:gd name="T0" fmla="*/ 52 w 102"/>
                <a:gd name="T1" fmla="*/ 0 h 101"/>
                <a:gd name="T2" fmla="*/ 52 w 102"/>
                <a:gd name="T3" fmla="*/ 0 h 101"/>
                <a:gd name="T4" fmla="*/ 0 w 102"/>
                <a:gd name="T5" fmla="*/ 51 h 101"/>
                <a:gd name="T6" fmla="*/ 0 w 102"/>
                <a:gd name="T7" fmla="*/ 51 h 101"/>
                <a:gd name="T8" fmla="*/ 52 w 102"/>
                <a:gd name="T9" fmla="*/ 101 h 101"/>
                <a:gd name="T10" fmla="*/ 52 w 102"/>
                <a:gd name="T11" fmla="*/ 101 h 101"/>
                <a:gd name="T12" fmla="*/ 102 w 102"/>
                <a:gd name="T13" fmla="*/ 51 h 101"/>
                <a:gd name="T14" fmla="*/ 102 w 102"/>
                <a:gd name="T15" fmla="*/ 51 h 101"/>
                <a:gd name="T16" fmla="*/ 52 w 102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1">
                  <a:moveTo>
                    <a:pt x="52" y="0"/>
                  </a:moveTo>
                  <a:lnTo>
                    <a:pt x="52" y="0"/>
                  </a:lnTo>
                  <a:cubicBezTo>
                    <a:pt x="23" y="0"/>
                    <a:pt x="0" y="23"/>
                    <a:pt x="0" y="51"/>
                  </a:cubicBezTo>
                  <a:lnTo>
                    <a:pt x="0" y="51"/>
                  </a:lnTo>
                  <a:cubicBezTo>
                    <a:pt x="0" y="79"/>
                    <a:pt x="23" y="101"/>
                    <a:pt x="52" y="101"/>
                  </a:cubicBezTo>
                  <a:lnTo>
                    <a:pt x="52" y="101"/>
                  </a:lnTo>
                  <a:cubicBezTo>
                    <a:pt x="80" y="101"/>
                    <a:pt x="102" y="79"/>
                    <a:pt x="102" y="51"/>
                  </a:cubicBezTo>
                  <a:lnTo>
                    <a:pt x="102" y="51"/>
                  </a:lnTo>
                  <a:cubicBezTo>
                    <a:pt x="102" y="23"/>
                    <a:pt x="80" y="0"/>
                    <a:pt x="52" y="0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060" name="Freeform 51"/>
            <p:cNvSpPr>
              <a:spLocks/>
            </p:cNvSpPr>
            <p:nvPr/>
          </p:nvSpPr>
          <p:spPr bwMode="auto">
            <a:xfrm>
              <a:off x="5313128" y="3206985"/>
              <a:ext cx="36513" cy="36513"/>
            </a:xfrm>
            <a:custGeom>
              <a:avLst/>
              <a:gdLst>
                <a:gd name="T0" fmla="*/ 51 w 102"/>
                <a:gd name="T1" fmla="*/ 0 h 103"/>
                <a:gd name="T2" fmla="*/ 51 w 102"/>
                <a:gd name="T3" fmla="*/ 0 h 103"/>
                <a:gd name="T4" fmla="*/ 0 w 102"/>
                <a:gd name="T5" fmla="*/ 51 h 103"/>
                <a:gd name="T6" fmla="*/ 0 w 102"/>
                <a:gd name="T7" fmla="*/ 51 h 103"/>
                <a:gd name="T8" fmla="*/ 51 w 102"/>
                <a:gd name="T9" fmla="*/ 103 h 103"/>
                <a:gd name="T10" fmla="*/ 51 w 102"/>
                <a:gd name="T11" fmla="*/ 103 h 103"/>
                <a:gd name="T12" fmla="*/ 102 w 102"/>
                <a:gd name="T13" fmla="*/ 51 h 103"/>
                <a:gd name="T14" fmla="*/ 102 w 102"/>
                <a:gd name="T15" fmla="*/ 51 h 103"/>
                <a:gd name="T16" fmla="*/ 51 w 102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3">
                  <a:moveTo>
                    <a:pt x="51" y="0"/>
                  </a:moveTo>
                  <a:lnTo>
                    <a:pt x="51" y="0"/>
                  </a:lnTo>
                  <a:cubicBezTo>
                    <a:pt x="23" y="0"/>
                    <a:pt x="0" y="23"/>
                    <a:pt x="0" y="51"/>
                  </a:cubicBezTo>
                  <a:lnTo>
                    <a:pt x="0" y="51"/>
                  </a:lnTo>
                  <a:cubicBezTo>
                    <a:pt x="0" y="79"/>
                    <a:pt x="23" y="103"/>
                    <a:pt x="51" y="103"/>
                  </a:cubicBezTo>
                  <a:lnTo>
                    <a:pt x="51" y="103"/>
                  </a:lnTo>
                  <a:cubicBezTo>
                    <a:pt x="79" y="103"/>
                    <a:pt x="102" y="79"/>
                    <a:pt x="102" y="51"/>
                  </a:cubicBezTo>
                  <a:lnTo>
                    <a:pt x="102" y="51"/>
                  </a:lnTo>
                  <a:cubicBezTo>
                    <a:pt x="102" y="23"/>
                    <a:pt x="79" y="0"/>
                    <a:pt x="51" y="0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791200" y="3706368"/>
            <a:ext cx="1473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</a:rPr>
              <a:t>426.383</a:t>
            </a:r>
          </a:p>
          <a:p>
            <a:r>
              <a:rPr lang="en-US" sz="1600" b="0" dirty="0" err="1">
                <a:solidFill>
                  <a:srgbClr val="0000FF"/>
                </a:solidFill>
              </a:rPr>
              <a:t>Az</a:t>
            </a:r>
            <a:r>
              <a:rPr lang="en-US" sz="1600" b="0" dirty="0">
                <a:solidFill>
                  <a:srgbClr val="0000FF"/>
                </a:solidFill>
              </a:rPr>
              <a:t> 246°18’44”</a:t>
            </a:r>
          </a:p>
        </p:txBody>
      </p:sp>
      <p:sp>
        <p:nvSpPr>
          <p:cNvPr id="3" name="Arc 2"/>
          <p:cNvSpPr/>
          <p:nvPr/>
        </p:nvSpPr>
        <p:spPr>
          <a:xfrm>
            <a:off x="4608576" y="1548384"/>
            <a:ext cx="914400" cy="914400"/>
          </a:xfrm>
          <a:prstGeom prst="arc">
            <a:avLst>
              <a:gd name="adj1" fmla="val 1372420"/>
              <a:gd name="adj2" fmla="val 6033109"/>
            </a:avLst>
          </a:prstGeom>
          <a:ln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TextBox 21"/>
          <p:cNvSpPr txBox="1"/>
          <p:nvPr/>
        </p:nvSpPr>
        <p:spPr>
          <a:xfrm>
            <a:off x="5145024" y="2450592"/>
            <a:ext cx="1063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</a:rPr>
              <a:t>75°24’23”</a:t>
            </a:r>
          </a:p>
        </p:txBody>
      </p:sp>
      <p:sp>
        <p:nvSpPr>
          <p:cNvPr id="33" name="Arc 32"/>
          <p:cNvSpPr/>
          <p:nvPr/>
        </p:nvSpPr>
        <p:spPr>
          <a:xfrm>
            <a:off x="6821424" y="2542032"/>
            <a:ext cx="914400" cy="914400"/>
          </a:xfrm>
          <a:prstGeom prst="arc">
            <a:avLst>
              <a:gd name="adj1" fmla="val 9458329"/>
              <a:gd name="adj2" fmla="val 12658568"/>
            </a:avLst>
          </a:prstGeom>
          <a:ln>
            <a:solidFill>
              <a:srgbClr val="0000FF"/>
            </a:solidFill>
            <a:headEnd type="arrow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4" name="TextBox 33"/>
          <p:cNvSpPr txBox="1"/>
          <p:nvPr/>
        </p:nvSpPr>
        <p:spPr>
          <a:xfrm>
            <a:off x="5809488" y="2810256"/>
            <a:ext cx="1063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</a:rPr>
              <a:t>46°15’37”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7327392" y="2182368"/>
            <a:ext cx="0" cy="148742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571232" y="2365248"/>
            <a:ext cx="1176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u="sng" dirty="0">
                <a:solidFill>
                  <a:srgbClr val="0000FF"/>
                </a:solidFill>
              </a:rPr>
              <a:t>292°34’21”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5216" y="1371600"/>
            <a:ext cx="33898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a. Inverse TS</a:t>
            </a:r>
          </a:p>
          <a:p>
            <a:endParaRPr lang="en-US" b="0" dirty="0"/>
          </a:p>
          <a:p>
            <a:r>
              <a:rPr lang="en-US" b="0" dirty="0"/>
              <a:t>b. Compute angle G</a:t>
            </a:r>
          </a:p>
          <a:p>
            <a:pPr lvl="1"/>
            <a:r>
              <a:rPr lang="en-US" b="0" dirty="0"/>
              <a:t>Law of Sines</a:t>
            </a:r>
          </a:p>
          <a:p>
            <a:pPr lvl="1"/>
            <a:endParaRPr lang="en-US" b="0" dirty="0"/>
          </a:p>
          <a:p>
            <a:r>
              <a:rPr lang="en-US" b="0" dirty="0"/>
              <a:t>c. Compute angle T</a:t>
            </a:r>
          </a:p>
          <a:p>
            <a:pPr lvl="1"/>
            <a:r>
              <a:rPr lang="en-US" b="0" dirty="0"/>
              <a:t>Angle condition</a:t>
            </a:r>
          </a:p>
          <a:p>
            <a:pPr lvl="1"/>
            <a:endParaRPr lang="en-US" b="0" dirty="0"/>
          </a:p>
          <a:p>
            <a:r>
              <a:rPr lang="en-US" b="0" dirty="0"/>
              <a:t>d. Compute </a:t>
            </a:r>
            <a:r>
              <a:rPr lang="en-US" b="0" dirty="0" err="1"/>
              <a:t>Az</a:t>
            </a:r>
            <a:r>
              <a:rPr lang="en-US" b="0" baseline="-25000" dirty="0" err="1"/>
              <a:t>TG</a:t>
            </a:r>
            <a:endParaRPr lang="en-US" b="0" dirty="0"/>
          </a:p>
          <a:p>
            <a:endParaRPr lang="en-US" b="0" dirty="0"/>
          </a:p>
          <a:p>
            <a:r>
              <a:rPr lang="en-US" b="0" dirty="0"/>
              <a:t>e. Compute </a:t>
            </a:r>
            <a:r>
              <a:rPr lang="en-US" b="0" dirty="0" err="1"/>
              <a:t>coords</a:t>
            </a:r>
            <a:r>
              <a:rPr lang="en-US" b="0" dirty="0"/>
              <a:t> of G from T</a:t>
            </a:r>
          </a:p>
          <a:p>
            <a:pPr lvl="1"/>
            <a:r>
              <a:rPr lang="en-US" b="0" dirty="0"/>
              <a:t>Forward Comp</a:t>
            </a:r>
          </a:p>
          <a:p>
            <a:endParaRPr lang="en-US" b="0" dirty="0"/>
          </a:p>
        </p:txBody>
      </p:sp>
      <p:sp>
        <p:nvSpPr>
          <p:cNvPr id="36" name="Arc 35"/>
          <p:cNvSpPr>
            <a:spLocks noChangeAspect="1"/>
          </p:cNvSpPr>
          <p:nvPr/>
        </p:nvSpPr>
        <p:spPr>
          <a:xfrm>
            <a:off x="6986016" y="2621280"/>
            <a:ext cx="685800" cy="685800"/>
          </a:xfrm>
          <a:prstGeom prst="arc">
            <a:avLst>
              <a:gd name="adj1" fmla="val 16200000"/>
              <a:gd name="adj2" fmla="val 12094541"/>
            </a:avLst>
          </a:prstGeom>
          <a:ln>
            <a:solidFill>
              <a:srgbClr val="0000FF"/>
            </a:solidFill>
            <a:headEnd type="none" w="med" len="med"/>
            <a:tailEnd type="arrow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7062"/>
              </p:ext>
            </p:extLst>
          </p:nvPr>
        </p:nvGraphicFramePr>
        <p:xfrm>
          <a:off x="1354138" y="4781550"/>
          <a:ext cx="2361960" cy="628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74640" imgH="419040" progId="Equation.3">
                  <p:embed/>
                </p:oleObj>
              </mc:Choice>
              <mc:Fallback>
                <p:oleObj name="Equation" r:id="rId5" imgW="1574640" imgH="419040" progId="Equation.3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4138" y="4781550"/>
                        <a:ext cx="2361960" cy="628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5224272" y="1517904"/>
            <a:ext cx="105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</a:rPr>
              <a:t>833.92’ N</a:t>
            </a:r>
          </a:p>
          <a:p>
            <a:r>
              <a:rPr lang="en-US" sz="1600" b="0" dirty="0">
                <a:solidFill>
                  <a:srgbClr val="0000FF"/>
                </a:solidFill>
              </a:rPr>
              <a:t>265.31’ 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7247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8105583" cy="521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1. Solution Logic</a:t>
            </a:r>
          </a:p>
          <a:p>
            <a:pPr lvl="1">
              <a:spcBef>
                <a:spcPct val="50000"/>
              </a:spcBef>
            </a:pPr>
            <a:r>
              <a:rPr lang="en-US" b="0" dirty="0"/>
              <a:t>Point whose position is to be computed has two unknowns: N and E. </a:t>
            </a:r>
          </a:p>
          <a:p>
            <a:pPr lvl="7">
              <a:spcBef>
                <a:spcPct val="50000"/>
              </a:spcBef>
            </a:pPr>
            <a:endParaRPr lang="en-US" b="0" dirty="0"/>
          </a:p>
          <a:p>
            <a:pPr lvl="7">
              <a:spcBef>
                <a:spcPct val="50000"/>
              </a:spcBef>
            </a:pPr>
            <a:endParaRPr lang="en-US" b="0" dirty="0"/>
          </a:p>
          <a:p>
            <a:pPr lvl="7">
              <a:spcBef>
                <a:spcPct val="50000"/>
              </a:spcBef>
            </a:pPr>
            <a:endParaRPr lang="en-US" b="0" dirty="0"/>
          </a:p>
          <a:p>
            <a:pPr lvl="7">
              <a:spcBef>
                <a:spcPct val="50000"/>
              </a:spcBef>
            </a:pPr>
            <a:endParaRPr lang="en-US" b="0" dirty="0"/>
          </a:p>
          <a:p>
            <a:pPr lvl="7">
              <a:spcBef>
                <a:spcPct val="50000"/>
              </a:spcBef>
            </a:pPr>
            <a:endParaRPr lang="en-US" b="0" dirty="0"/>
          </a:p>
          <a:p>
            <a:pPr lvl="1">
              <a:spcBef>
                <a:spcPct val="50000"/>
              </a:spcBef>
            </a:pPr>
            <a:r>
              <a:rPr lang="en-US" b="0" dirty="0"/>
              <a:t>To solve those unknowns requires two measurements from one or more known positions.</a:t>
            </a:r>
          </a:p>
          <a:p>
            <a:pPr algn="ctr">
              <a:spcBef>
                <a:spcPct val="50000"/>
              </a:spcBef>
            </a:pPr>
            <a:r>
              <a:rPr lang="en-US" b="0" dirty="0"/>
              <a:t>or some combination – as long as it’s </a:t>
            </a:r>
            <a:r>
              <a:rPr lang="en-US" b="0" i="1" dirty="0"/>
              <a:t>two</a:t>
            </a:r>
            <a:r>
              <a:rPr lang="en-US" b="0" dirty="0"/>
              <a:t> measurements</a:t>
            </a:r>
          </a:p>
          <a:p>
            <a:pPr>
              <a:spcBef>
                <a:spcPct val="50000"/>
              </a:spcBef>
            </a:pPr>
            <a:endParaRPr lang="en-US" b="0" dirty="0"/>
          </a:p>
          <a:p>
            <a:pPr>
              <a:spcBef>
                <a:spcPct val="50000"/>
              </a:spcBef>
            </a:pPr>
            <a:endParaRPr lang="en-US" b="0" dirty="0"/>
          </a:p>
          <a:p>
            <a:pPr algn="ctr">
              <a:spcBef>
                <a:spcPct val="50000"/>
              </a:spcBef>
            </a:pPr>
            <a:r>
              <a:rPr lang="en-US" b="0" dirty="0"/>
              <a:t>(simultaneous solutions can get messy...)</a:t>
            </a:r>
          </a:p>
        </p:txBody>
      </p:sp>
      <p:sp>
        <p:nvSpPr>
          <p:cNvPr id="5" name="Freeform 5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836005" y="2836811"/>
            <a:ext cx="60325" cy="58738"/>
          </a:xfrm>
          <a:custGeom>
            <a:avLst/>
            <a:gdLst>
              <a:gd name="T0" fmla="*/ 12211762 w 298"/>
              <a:gd name="T1" fmla="*/ 5788846 h 298"/>
              <a:gd name="T2" fmla="*/ 12129777 w 298"/>
              <a:gd name="T3" fmla="*/ 5050679 h 298"/>
              <a:gd name="T4" fmla="*/ 12006900 w 298"/>
              <a:gd name="T5" fmla="*/ 4273682 h 298"/>
              <a:gd name="T6" fmla="*/ 11760944 w 298"/>
              <a:gd name="T7" fmla="*/ 3574345 h 298"/>
              <a:gd name="T8" fmla="*/ 11392112 w 298"/>
              <a:gd name="T9" fmla="*/ 2913838 h 298"/>
              <a:gd name="T10" fmla="*/ 10941496 w 298"/>
              <a:gd name="T11" fmla="*/ 2253331 h 298"/>
              <a:gd name="T12" fmla="*/ 10408693 w 298"/>
              <a:gd name="T13" fmla="*/ 1709512 h 298"/>
              <a:gd name="T14" fmla="*/ 9834998 w 298"/>
              <a:gd name="T15" fmla="*/ 1204326 h 298"/>
              <a:gd name="T16" fmla="*/ 9179319 w 298"/>
              <a:gd name="T17" fmla="*/ 815828 h 298"/>
              <a:gd name="T18" fmla="*/ 8441653 w 298"/>
              <a:gd name="T19" fmla="*/ 466159 h 298"/>
              <a:gd name="T20" fmla="*/ 7703988 w 298"/>
              <a:gd name="T21" fmla="*/ 194348 h 298"/>
              <a:gd name="T22" fmla="*/ 6884540 w 298"/>
              <a:gd name="T23" fmla="*/ 77660 h 298"/>
              <a:gd name="T24" fmla="*/ 6105982 w 298"/>
              <a:gd name="T25" fmla="*/ 0 h 298"/>
              <a:gd name="T26" fmla="*/ 5286332 w 298"/>
              <a:gd name="T27" fmla="*/ 77660 h 298"/>
              <a:gd name="T28" fmla="*/ 4548667 w 298"/>
              <a:gd name="T29" fmla="*/ 194348 h 298"/>
              <a:gd name="T30" fmla="*/ 3811002 w 298"/>
              <a:gd name="T31" fmla="*/ 466159 h 298"/>
              <a:gd name="T32" fmla="*/ 3073336 w 298"/>
              <a:gd name="T33" fmla="*/ 815828 h 298"/>
              <a:gd name="T34" fmla="*/ 2417858 w 298"/>
              <a:gd name="T35" fmla="*/ 1204326 h 298"/>
              <a:gd name="T36" fmla="*/ 1803070 w 298"/>
              <a:gd name="T37" fmla="*/ 1709512 h 298"/>
              <a:gd name="T38" fmla="*/ 1311360 w 298"/>
              <a:gd name="T39" fmla="*/ 2253331 h 298"/>
              <a:gd name="T40" fmla="*/ 860542 w 298"/>
              <a:gd name="T41" fmla="*/ 2913838 h 298"/>
              <a:gd name="T42" fmla="*/ 491709 w 298"/>
              <a:gd name="T43" fmla="*/ 3574345 h 298"/>
              <a:gd name="T44" fmla="*/ 245956 w 298"/>
              <a:gd name="T45" fmla="*/ 4273682 h 298"/>
              <a:gd name="T46" fmla="*/ 40891 w 298"/>
              <a:gd name="T47" fmla="*/ 5050679 h 298"/>
              <a:gd name="T48" fmla="*/ 0 w 298"/>
              <a:gd name="T49" fmla="*/ 5788846 h 298"/>
              <a:gd name="T50" fmla="*/ 40891 w 298"/>
              <a:gd name="T51" fmla="*/ 6527014 h 298"/>
              <a:gd name="T52" fmla="*/ 245956 w 298"/>
              <a:gd name="T53" fmla="*/ 7265181 h 298"/>
              <a:gd name="T54" fmla="*/ 491709 w 298"/>
              <a:gd name="T55" fmla="*/ 8003348 h 298"/>
              <a:gd name="T56" fmla="*/ 860542 w 298"/>
              <a:gd name="T57" fmla="*/ 8663855 h 298"/>
              <a:gd name="T58" fmla="*/ 1311360 w 298"/>
              <a:gd name="T59" fmla="*/ 9285531 h 298"/>
              <a:gd name="T60" fmla="*/ 1803070 w 298"/>
              <a:gd name="T61" fmla="*/ 9829350 h 298"/>
              <a:gd name="T62" fmla="*/ 2417858 w 298"/>
              <a:gd name="T63" fmla="*/ 10334536 h 298"/>
              <a:gd name="T64" fmla="*/ 3073336 w 298"/>
              <a:gd name="T65" fmla="*/ 10761865 h 298"/>
              <a:gd name="T66" fmla="*/ 3811002 w 298"/>
              <a:gd name="T67" fmla="*/ 11111533 h 298"/>
              <a:gd name="T68" fmla="*/ 4548667 w 298"/>
              <a:gd name="T69" fmla="*/ 11344514 h 298"/>
              <a:gd name="T70" fmla="*/ 5286332 w 298"/>
              <a:gd name="T71" fmla="*/ 11500031 h 298"/>
              <a:gd name="T72" fmla="*/ 6105982 w 298"/>
              <a:gd name="T73" fmla="*/ 11577692 h 298"/>
              <a:gd name="T74" fmla="*/ 6884540 w 298"/>
              <a:gd name="T75" fmla="*/ 11500031 h 298"/>
              <a:gd name="T76" fmla="*/ 7703988 w 298"/>
              <a:gd name="T77" fmla="*/ 11344514 h 298"/>
              <a:gd name="T78" fmla="*/ 8441653 w 298"/>
              <a:gd name="T79" fmla="*/ 11111533 h 298"/>
              <a:gd name="T80" fmla="*/ 9179319 w 298"/>
              <a:gd name="T81" fmla="*/ 10761865 h 298"/>
              <a:gd name="T82" fmla="*/ 9834998 w 298"/>
              <a:gd name="T83" fmla="*/ 10334536 h 298"/>
              <a:gd name="T84" fmla="*/ 10408693 w 298"/>
              <a:gd name="T85" fmla="*/ 9829350 h 298"/>
              <a:gd name="T86" fmla="*/ 10941496 w 298"/>
              <a:gd name="T87" fmla="*/ 9285531 h 298"/>
              <a:gd name="T88" fmla="*/ 11392112 w 298"/>
              <a:gd name="T89" fmla="*/ 8663855 h 298"/>
              <a:gd name="T90" fmla="*/ 11760944 w 298"/>
              <a:gd name="T91" fmla="*/ 8003348 h 298"/>
              <a:gd name="T92" fmla="*/ 12006900 w 298"/>
              <a:gd name="T93" fmla="*/ 7265181 h 298"/>
              <a:gd name="T94" fmla="*/ 12129777 w 298"/>
              <a:gd name="T95" fmla="*/ 6527014 h 2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98"/>
              <a:gd name="T145" fmla="*/ 0 h 298"/>
              <a:gd name="T146" fmla="*/ 298 w 298"/>
              <a:gd name="T147" fmla="*/ 298 h 2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98" h="298">
                <a:moveTo>
                  <a:pt x="298" y="158"/>
                </a:moveTo>
                <a:lnTo>
                  <a:pt x="298" y="149"/>
                </a:lnTo>
                <a:lnTo>
                  <a:pt x="298" y="140"/>
                </a:lnTo>
                <a:lnTo>
                  <a:pt x="296" y="130"/>
                </a:lnTo>
                <a:lnTo>
                  <a:pt x="295" y="120"/>
                </a:lnTo>
                <a:lnTo>
                  <a:pt x="293" y="110"/>
                </a:lnTo>
                <a:lnTo>
                  <a:pt x="290" y="101"/>
                </a:lnTo>
                <a:lnTo>
                  <a:pt x="287" y="92"/>
                </a:lnTo>
                <a:lnTo>
                  <a:pt x="282" y="83"/>
                </a:lnTo>
                <a:lnTo>
                  <a:pt x="278" y="75"/>
                </a:lnTo>
                <a:lnTo>
                  <a:pt x="273" y="66"/>
                </a:lnTo>
                <a:lnTo>
                  <a:pt x="267" y="58"/>
                </a:lnTo>
                <a:lnTo>
                  <a:pt x="261" y="51"/>
                </a:lnTo>
                <a:lnTo>
                  <a:pt x="254" y="44"/>
                </a:lnTo>
                <a:lnTo>
                  <a:pt x="248" y="37"/>
                </a:lnTo>
                <a:lnTo>
                  <a:pt x="240" y="31"/>
                </a:lnTo>
                <a:lnTo>
                  <a:pt x="232" y="26"/>
                </a:lnTo>
                <a:lnTo>
                  <a:pt x="224" y="21"/>
                </a:lnTo>
                <a:lnTo>
                  <a:pt x="215" y="16"/>
                </a:lnTo>
                <a:lnTo>
                  <a:pt x="206" y="12"/>
                </a:lnTo>
                <a:lnTo>
                  <a:pt x="197" y="9"/>
                </a:lnTo>
                <a:lnTo>
                  <a:pt x="188" y="5"/>
                </a:lnTo>
                <a:lnTo>
                  <a:pt x="178" y="3"/>
                </a:lnTo>
                <a:lnTo>
                  <a:pt x="168" y="2"/>
                </a:lnTo>
                <a:lnTo>
                  <a:pt x="159" y="1"/>
                </a:lnTo>
                <a:lnTo>
                  <a:pt x="149" y="0"/>
                </a:lnTo>
                <a:lnTo>
                  <a:pt x="139" y="1"/>
                </a:lnTo>
                <a:lnTo>
                  <a:pt x="129" y="2"/>
                </a:lnTo>
                <a:lnTo>
                  <a:pt x="121" y="3"/>
                </a:lnTo>
                <a:lnTo>
                  <a:pt x="111" y="5"/>
                </a:lnTo>
                <a:lnTo>
                  <a:pt x="101" y="9"/>
                </a:lnTo>
                <a:lnTo>
                  <a:pt x="93" y="12"/>
                </a:lnTo>
                <a:lnTo>
                  <a:pt x="84" y="16"/>
                </a:lnTo>
                <a:lnTo>
                  <a:pt x="75" y="21"/>
                </a:lnTo>
                <a:lnTo>
                  <a:pt x="67" y="26"/>
                </a:lnTo>
                <a:lnTo>
                  <a:pt x="59" y="31"/>
                </a:lnTo>
                <a:lnTo>
                  <a:pt x="51" y="37"/>
                </a:lnTo>
                <a:lnTo>
                  <a:pt x="44" y="44"/>
                </a:lnTo>
                <a:lnTo>
                  <a:pt x="37" y="51"/>
                </a:lnTo>
                <a:lnTo>
                  <a:pt x="32" y="58"/>
                </a:lnTo>
                <a:lnTo>
                  <a:pt x="25" y="66"/>
                </a:lnTo>
                <a:lnTo>
                  <a:pt x="21" y="75"/>
                </a:lnTo>
                <a:lnTo>
                  <a:pt x="16" y="83"/>
                </a:lnTo>
                <a:lnTo>
                  <a:pt x="12" y="92"/>
                </a:lnTo>
                <a:lnTo>
                  <a:pt x="9" y="101"/>
                </a:lnTo>
                <a:lnTo>
                  <a:pt x="6" y="110"/>
                </a:lnTo>
                <a:lnTo>
                  <a:pt x="4" y="120"/>
                </a:lnTo>
                <a:lnTo>
                  <a:pt x="1" y="130"/>
                </a:lnTo>
                <a:lnTo>
                  <a:pt x="1" y="140"/>
                </a:lnTo>
                <a:lnTo>
                  <a:pt x="0" y="149"/>
                </a:lnTo>
                <a:lnTo>
                  <a:pt x="1" y="158"/>
                </a:lnTo>
                <a:lnTo>
                  <a:pt x="1" y="168"/>
                </a:lnTo>
                <a:lnTo>
                  <a:pt x="4" y="178"/>
                </a:lnTo>
                <a:lnTo>
                  <a:pt x="6" y="187"/>
                </a:lnTo>
                <a:lnTo>
                  <a:pt x="9" y="197"/>
                </a:lnTo>
                <a:lnTo>
                  <a:pt x="12" y="206"/>
                </a:lnTo>
                <a:lnTo>
                  <a:pt x="16" y="214"/>
                </a:lnTo>
                <a:lnTo>
                  <a:pt x="21" y="223"/>
                </a:lnTo>
                <a:lnTo>
                  <a:pt x="25" y="232"/>
                </a:lnTo>
                <a:lnTo>
                  <a:pt x="32" y="239"/>
                </a:lnTo>
                <a:lnTo>
                  <a:pt x="37" y="247"/>
                </a:lnTo>
                <a:lnTo>
                  <a:pt x="44" y="253"/>
                </a:lnTo>
                <a:lnTo>
                  <a:pt x="51" y="261"/>
                </a:lnTo>
                <a:lnTo>
                  <a:pt x="59" y="266"/>
                </a:lnTo>
                <a:lnTo>
                  <a:pt x="67" y="273"/>
                </a:lnTo>
                <a:lnTo>
                  <a:pt x="75" y="277"/>
                </a:lnTo>
                <a:lnTo>
                  <a:pt x="84" y="282"/>
                </a:lnTo>
                <a:lnTo>
                  <a:pt x="93" y="286"/>
                </a:lnTo>
                <a:lnTo>
                  <a:pt x="101" y="289"/>
                </a:lnTo>
                <a:lnTo>
                  <a:pt x="111" y="292"/>
                </a:lnTo>
                <a:lnTo>
                  <a:pt x="121" y="295"/>
                </a:lnTo>
                <a:lnTo>
                  <a:pt x="129" y="296"/>
                </a:lnTo>
                <a:lnTo>
                  <a:pt x="139" y="297"/>
                </a:lnTo>
                <a:lnTo>
                  <a:pt x="149" y="298"/>
                </a:lnTo>
                <a:lnTo>
                  <a:pt x="159" y="297"/>
                </a:lnTo>
                <a:lnTo>
                  <a:pt x="168" y="296"/>
                </a:lnTo>
                <a:lnTo>
                  <a:pt x="178" y="295"/>
                </a:lnTo>
                <a:lnTo>
                  <a:pt x="188" y="292"/>
                </a:lnTo>
                <a:lnTo>
                  <a:pt x="197" y="289"/>
                </a:lnTo>
                <a:lnTo>
                  <a:pt x="206" y="286"/>
                </a:lnTo>
                <a:lnTo>
                  <a:pt x="215" y="282"/>
                </a:lnTo>
                <a:lnTo>
                  <a:pt x="224" y="277"/>
                </a:lnTo>
                <a:lnTo>
                  <a:pt x="232" y="273"/>
                </a:lnTo>
                <a:lnTo>
                  <a:pt x="240" y="266"/>
                </a:lnTo>
                <a:lnTo>
                  <a:pt x="248" y="261"/>
                </a:lnTo>
                <a:lnTo>
                  <a:pt x="254" y="253"/>
                </a:lnTo>
                <a:lnTo>
                  <a:pt x="261" y="247"/>
                </a:lnTo>
                <a:lnTo>
                  <a:pt x="267" y="239"/>
                </a:lnTo>
                <a:lnTo>
                  <a:pt x="273" y="232"/>
                </a:lnTo>
                <a:lnTo>
                  <a:pt x="278" y="223"/>
                </a:lnTo>
                <a:lnTo>
                  <a:pt x="282" y="214"/>
                </a:lnTo>
                <a:lnTo>
                  <a:pt x="287" y="206"/>
                </a:lnTo>
                <a:lnTo>
                  <a:pt x="290" y="197"/>
                </a:lnTo>
                <a:lnTo>
                  <a:pt x="293" y="187"/>
                </a:lnTo>
                <a:lnTo>
                  <a:pt x="295" y="178"/>
                </a:lnTo>
                <a:lnTo>
                  <a:pt x="296" y="168"/>
                </a:lnTo>
                <a:lnTo>
                  <a:pt x="298" y="15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5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836005" y="2836811"/>
            <a:ext cx="60325" cy="58738"/>
          </a:xfrm>
          <a:custGeom>
            <a:avLst/>
            <a:gdLst>
              <a:gd name="T0" fmla="*/ 13281405 w 274"/>
              <a:gd name="T1" fmla="*/ 5885119 h 275"/>
              <a:gd name="T2" fmla="*/ 13184533 w 274"/>
              <a:gd name="T3" fmla="*/ 5064069 h 275"/>
              <a:gd name="T4" fmla="*/ 12942132 w 274"/>
              <a:gd name="T5" fmla="*/ 4242806 h 275"/>
              <a:gd name="T6" fmla="*/ 12602859 w 274"/>
              <a:gd name="T7" fmla="*/ 3512960 h 275"/>
              <a:gd name="T8" fmla="*/ 12166494 w 274"/>
              <a:gd name="T9" fmla="*/ 2782899 h 275"/>
              <a:gd name="T10" fmla="*/ 11633256 w 274"/>
              <a:gd name="T11" fmla="*/ 2144257 h 275"/>
              <a:gd name="T12" fmla="*/ 11051583 w 274"/>
              <a:gd name="T13" fmla="*/ 1551110 h 275"/>
              <a:gd name="T14" fmla="*/ 10373037 w 274"/>
              <a:gd name="T15" fmla="*/ 1094876 h 275"/>
              <a:gd name="T16" fmla="*/ 9597619 w 274"/>
              <a:gd name="T17" fmla="*/ 684351 h 275"/>
              <a:gd name="T18" fmla="*/ 8773544 w 274"/>
              <a:gd name="T19" fmla="*/ 365030 h 275"/>
              <a:gd name="T20" fmla="*/ 7949470 w 274"/>
              <a:gd name="T21" fmla="*/ 136913 h 275"/>
              <a:gd name="T22" fmla="*/ 7076958 w 274"/>
              <a:gd name="T23" fmla="*/ 45709 h 275"/>
              <a:gd name="T24" fmla="*/ 6204447 w 274"/>
              <a:gd name="T25" fmla="*/ 45709 h 275"/>
              <a:gd name="T26" fmla="*/ 5380373 w 274"/>
              <a:gd name="T27" fmla="*/ 136913 h 275"/>
              <a:gd name="T28" fmla="*/ 4507862 w 274"/>
              <a:gd name="T29" fmla="*/ 365030 h 275"/>
              <a:gd name="T30" fmla="*/ 3732444 w 274"/>
              <a:gd name="T31" fmla="*/ 684351 h 275"/>
              <a:gd name="T32" fmla="*/ 2956805 w 274"/>
              <a:gd name="T33" fmla="*/ 1094876 h 275"/>
              <a:gd name="T34" fmla="*/ 2278259 w 274"/>
              <a:gd name="T35" fmla="*/ 1551110 h 275"/>
              <a:gd name="T36" fmla="*/ 1648149 w 274"/>
              <a:gd name="T37" fmla="*/ 2144257 h 275"/>
              <a:gd name="T38" fmla="*/ 1114912 w 274"/>
              <a:gd name="T39" fmla="*/ 2782899 h 275"/>
              <a:gd name="T40" fmla="*/ 678546 w 274"/>
              <a:gd name="T41" fmla="*/ 3512960 h 275"/>
              <a:gd name="T42" fmla="*/ 387709 w 274"/>
              <a:gd name="T43" fmla="*/ 4242806 h 275"/>
              <a:gd name="T44" fmla="*/ 145308 w 274"/>
              <a:gd name="T45" fmla="*/ 5064069 h 275"/>
              <a:gd name="T46" fmla="*/ 48436 w 274"/>
              <a:gd name="T47" fmla="*/ 5885119 h 275"/>
              <a:gd name="T48" fmla="*/ 48436 w 274"/>
              <a:gd name="T49" fmla="*/ 6660888 h 275"/>
              <a:gd name="T50" fmla="*/ 145308 w 274"/>
              <a:gd name="T51" fmla="*/ 7481940 h 275"/>
              <a:gd name="T52" fmla="*/ 387709 w 274"/>
              <a:gd name="T53" fmla="*/ 8303203 h 275"/>
              <a:gd name="T54" fmla="*/ 678546 w 274"/>
              <a:gd name="T55" fmla="*/ 9033049 h 275"/>
              <a:gd name="T56" fmla="*/ 1114912 w 274"/>
              <a:gd name="T57" fmla="*/ 9763109 h 275"/>
              <a:gd name="T58" fmla="*/ 1648149 w 274"/>
              <a:gd name="T59" fmla="*/ 10401751 h 275"/>
              <a:gd name="T60" fmla="*/ 2278259 w 274"/>
              <a:gd name="T61" fmla="*/ 10994898 h 275"/>
              <a:gd name="T62" fmla="*/ 2956805 w 274"/>
              <a:gd name="T63" fmla="*/ 11496627 h 275"/>
              <a:gd name="T64" fmla="*/ 3732444 w 274"/>
              <a:gd name="T65" fmla="*/ 11861657 h 275"/>
              <a:gd name="T66" fmla="*/ 4507862 w 274"/>
              <a:gd name="T67" fmla="*/ 12180978 h 275"/>
              <a:gd name="T68" fmla="*/ 5380373 w 274"/>
              <a:gd name="T69" fmla="*/ 12409095 h 275"/>
              <a:gd name="T70" fmla="*/ 6204447 w 274"/>
              <a:gd name="T71" fmla="*/ 12500299 h 275"/>
              <a:gd name="T72" fmla="*/ 7076958 w 274"/>
              <a:gd name="T73" fmla="*/ 12500299 h 275"/>
              <a:gd name="T74" fmla="*/ 7949470 w 274"/>
              <a:gd name="T75" fmla="*/ 12409095 h 275"/>
              <a:gd name="T76" fmla="*/ 8773544 w 274"/>
              <a:gd name="T77" fmla="*/ 12180978 h 275"/>
              <a:gd name="T78" fmla="*/ 9597619 w 274"/>
              <a:gd name="T79" fmla="*/ 11861657 h 275"/>
              <a:gd name="T80" fmla="*/ 10373037 w 274"/>
              <a:gd name="T81" fmla="*/ 11496627 h 275"/>
              <a:gd name="T82" fmla="*/ 11051583 w 274"/>
              <a:gd name="T83" fmla="*/ 10994898 h 275"/>
              <a:gd name="T84" fmla="*/ 11633256 w 274"/>
              <a:gd name="T85" fmla="*/ 10401751 h 275"/>
              <a:gd name="T86" fmla="*/ 12166494 w 274"/>
              <a:gd name="T87" fmla="*/ 9763109 h 275"/>
              <a:gd name="T88" fmla="*/ 12602859 w 274"/>
              <a:gd name="T89" fmla="*/ 9033049 h 275"/>
              <a:gd name="T90" fmla="*/ 12942132 w 274"/>
              <a:gd name="T91" fmla="*/ 8303203 h 275"/>
              <a:gd name="T92" fmla="*/ 13184533 w 274"/>
              <a:gd name="T93" fmla="*/ 7481940 h 275"/>
              <a:gd name="T94" fmla="*/ 13281405 w 274"/>
              <a:gd name="T95" fmla="*/ 6660888 h 27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74"/>
              <a:gd name="T145" fmla="*/ 0 h 275"/>
              <a:gd name="T146" fmla="*/ 274 w 274"/>
              <a:gd name="T147" fmla="*/ 275 h 27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74" h="275">
                <a:moveTo>
                  <a:pt x="274" y="138"/>
                </a:moveTo>
                <a:lnTo>
                  <a:pt x="274" y="129"/>
                </a:lnTo>
                <a:lnTo>
                  <a:pt x="273" y="120"/>
                </a:lnTo>
                <a:lnTo>
                  <a:pt x="272" y="111"/>
                </a:lnTo>
                <a:lnTo>
                  <a:pt x="270" y="102"/>
                </a:lnTo>
                <a:lnTo>
                  <a:pt x="267" y="93"/>
                </a:lnTo>
                <a:lnTo>
                  <a:pt x="264" y="85"/>
                </a:lnTo>
                <a:lnTo>
                  <a:pt x="260" y="77"/>
                </a:lnTo>
                <a:lnTo>
                  <a:pt x="256" y="69"/>
                </a:lnTo>
                <a:lnTo>
                  <a:pt x="251" y="61"/>
                </a:lnTo>
                <a:lnTo>
                  <a:pt x="246" y="54"/>
                </a:lnTo>
                <a:lnTo>
                  <a:pt x="240" y="47"/>
                </a:lnTo>
                <a:lnTo>
                  <a:pt x="234" y="41"/>
                </a:lnTo>
                <a:lnTo>
                  <a:pt x="228" y="34"/>
                </a:lnTo>
                <a:lnTo>
                  <a:pt x="221" y="29"/>
                </a:lnTo>
                <a:lnTo>
                  <a:pt x="214" y="24"/>
                </a:lnTo>
                <a:lnTo>
                  <a:pt x="206" y="19"/>
                </a:lnTo>
                <a:lnTo>
                  <a:pt x="198" y="15"/>
                </a:lnTo>
                <a:lnTo>
                  <a:pt x="190" y="11"/>
                </a:lnTo>
                <a:lnTo>
                  <a:pt x="181" y="8"/>
                </a:lnTo>
                <a:lnTo>
                  <a:pt x="173" y="5"/>
                </a:lnTo>
                <a:lnTo>
                  <a:pt x="164" y="3"/>
                </a:lnTo>
                <a:lnTo>
                  <a:pt x="155" y="2"/>
                </a:lnTo>
                <a:lnTo>
                  <a:pt x="146" y="1"/>
                </a:lnTo>
                <a:lnTo>
                  <a:pt x="137" y="0"/>
                </a:lnTo>
                <a:lnTo>
                  <a:pt x="128" y="1"/>
                </a:lnTo>
                <a:lnTo>
                  <a:pt x="119" y="2"/>
                </a:lnTo>
                <a:lnTo>
                  <a:pt x="111" y="3"/>
                </a:lnTo>
                <a:lnTo>
                  <a:pt x="102" y="5"/>
                </a:lnTo>
                <a:lnTo>
                  <a:pt x="93" y="8"/>
                </a:lnTo>
                <a:lnTo>
                  <a:pt x="85" y="11"/>
                </a:lnTo>
                <a:lnTo>
                  <a:pt x="77" y="15"/>
                </a:lnTo>
                <a:lnTo>
                  <a:pt x="69" y="19"/>
                </a:lnTo>
                <a:lnTo>
                  <a:pt x="61" y="24"/>
                </a:lnTo>
                <a:lnTo>
                  <a:pt x="54" y="29"/>
                </a:lnTo>
                <a:lnTo>
                  <a:pt x="47" y="34"/>
                </a:lnTo>
                <a:lnTo>
                  <a:pt x="40" y="41"/>
                </a:lnTo>
                <a:lnTo>
                  <a:pt x="34" y="47"/>
                </a:lnTo>
                <a:lnTo>
                  <a:pt x="29" y="54"/>
                </a:lnTo>
                <a:lnTo>
                  <a:pt x="23" y="61"/>
                </a:lnTo>
                <a:lnTo>
                  <a:pt x="19" y="69"/>
                </a:lnTo>
                <a:lnTo>
                  <a:pt x="14" y="77"/>
                </a:lnTo>
                <a:lnTo>
                  <a:pt x="11" y="85"/>
                </a:lnTo>
                <a:lnTo>
                  <a:pt x="8" y="93"/>
                </a:lnTo>
                <a:lnTo>
                  <a:pt x="5" y="102"/>
                </a:lnTo>
                <a:lnTo>
                  <a:pt x="3" y="111"/>
                </a:lnTo>
                <a:lnTo>
                  <a:pt x="1" y="120"/>
                </a:lnTo>
                <a:lnTo>
                  <a:pt x="1" y="129"/>
                </a:lnTo>
                <a:lnTo>
                  <a:pt x="0" y="138"/>
                </a:lnTo>
                <a:lnTo>
                  <a:pt x="1" y="146"/>
                </a:lnTo>
                <a:lnTo>
                  <a:pt x="1" y="155"/>
                </a:lnTo>
                <a:lnTo>
                  <a:pt x="3" y="164"/>
                </a:lnTo>
                <a:lnTo>
                  <a:pt x="5" y="173"/>
                </a:lnTo>
                <a:lnTo>
                  <a:pt x="8" y="182"/>
                </a:lnTo>
                <a:lnTo>
                  <a:pt x="11" y="190"/>
                </a:lnTo>
                <a:lnTo>
                  <a:pt x="14" y="198"/>
                </a:lnTo>
                <a:lnTo>
                  <a:pt x="19" y="206"/>
                </a:lnTo>
                <a:lnTo>
                  <a:pt x="23" y="214"/>
                </a:lnTo>
                <a:lnTo>
                  <a:pt x="29" y="221"/>
                </a:lnTo>
                <a:lnTo>
                  <a:pt x="34" y="228"/>
                </a:lnTo>
                <a:lnTo>
                  <a:pt x="40" y="234"/>
                </a:lnTo>
                <a:lnTo>
                  <a:pt x="47" y="241"/>
                </a:lnTo>
                <a:lnTo>
                  <a:pt x="54" y="246"/>
                </a:lnTo>
                <a:lnTo>
                  <a:pt x="61" y="252"/>
                </a:lnTo>
                <a:lnTo>
                  <a:pt x="69" y="256"/>
                </a:lnTo>
                <a:lnTo>
                  <a:pt x="77" y="260"/>
                </a:lnTo>
                <a:lnTo>
                  <a:pt x="85" y="264"/>
                </a:lnTo>
                <a:lnTo>
                  <a:pt x="93" y="267"/>
                </a:lnTo>
                <a:lnTo>
                  <a:pt x="102" y="270"/>
                </a:lnTo>
                <a:lnTo>
                  <a:pt x="111" y="272"/>
                </a:lnTo>
                <a:lnTo>
                  <a:pt x="119" y="273"/>
                </a:lnTo>
                <a:lnTo>
                  <a:pt x="128" y="274"/>
                </a:lnTo>
                <a:lnTo>
                  <a:pt x="137" y="275"/>
                </a:lnTo>
                <a:lnTo>
                  <a:pt x="146" y="274"/>
                </a:lnTo>
                <a:lnTo>
                  <a:pt x="155" y="273"/>
                </a:lnTo>
                <a:lnTo>
                  <a:pt x="164" y="272"/>
                </a:lnTo>
                <a:lnTo>
                  <a:pt x="173" y="270"/>
                </a:lnTo>
                <a:lnTo>
                  <a:pt x="181" y="267"/>
                </a:lnTo>
                <a:lnTo>
                  <a:pt x="190" y="264"/>
                </a:lnTo>
                <a:lnTo>
                  <a:pt x="198" y="260"/>
                </a:lnTo>
                <a:lnTo>
                  <a:pt x="206" y="256"/>
                </a:lnTo>
                <a:lnTo>
                  <a:pt x="214" y="252"/>
                </a:lnTo>
                <a:lnTo>
                  <a:pt x="221" y="246"/>
                </a:lnTo>
                <a:lnTo>
                  <a:pt x="228" y="241"/>
                </a:lnTo>
                <a:lnTo>
                  <a:pt x="234" y="234"/>
                </a:lnTo>
                <a:lnTo>
                  <a:pt x="240" y="228"/>
                </a:lnTo>
                <a:lnTo>
                  <a:pt x="246" y="221"/>
                </a:lnTo>
                <a:lnTo>
                  <a:pt x="251" y="214"/>
                </a:lnTo>
                <a:lnTo>
                  <a:pt x="256" y="206"/>
                </a:lnTo>
                <a:lnTo>
                  <a:pt x="260" y="198"/>
                </a:lnTo>
                <a:lnTo>
                  <a:pt x="264" y="190"/>
                </a:lnTo>
                <a:lnTo>
                  <a:pt x="267" y="182"/>
                </a:lnTo>
                <a:lnTo>
                  <a:pt x="270" y="173"/>
                </a:lnTo>
                <a:lnTo>
                  <a:pt x="272" y="164"/>
                </a:lnTo>
                <a:lnTo>
                  <a:pt x="273" y="155"/>
                </a:lnTo>
                <a:lnTo>
                  <a:pt x="274" y="146"/>
                </a:lnTo>
                <a:lnTo>
                  <a:pt x="274" y="13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5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090130" y="2006549"/>
            <a:ext cx="58737" cy="57150"/>
          </a:xfrm>
          <a:custGeom>
            <a:avLst/>
            <a:gdLst>
              <a:gd name="T0" fmla="*/ 12591367 w 274"/>
              <a:gd name="T1" fmla="*/ 6233071 h 261"/>
              <a:gd name="T2" fmla="*/ 11396477 w 274"/>
              <a:gd name="T3" fmla="*/ 2397234 h 261"/>
              <a:gd name="T4" fmla="*/ 8225752 w 274"/>
              <a:gd name="T5" fmla="*/ 0 h 261"/>
              <a:gd name="T6" fmla="*/ 4365617 w 274"/>
              <a:gd name="T7" fmla="*/ 0 h 261"/>
              <a:gd name="T8" fmla="*/ 1194891 w 274"/>
              <a:gd name="T9" fmla="*/ 2397234 h 261"/>
              <a:gd name="T10" fmla="*/ 0 w 274"/>
              <a:gd name="T11" fmla="*/ 6233071 h 261"/>
              <a:gd name="T12" fmla="*/ 1194891 w 274"/>
              <a:gd name="T13" fmla="*/ 10116644 h 261"/>
              <a:gd name="T14" fmla="*/ 4365617 w 274"/>
              <a:gd name="T15" fmla="*/ 12513877 h 261"/>
              <a:gd name="T16" fmla="*/ 8225752 w 274"/>
              <a:gd name="T17" fmla="*/ 12513877 h 261"/>
              <a:gd name="T18" fmla="*/ 11396477 w 274"/>
              <a:gd name="T19" fmla="*/ 10116644 h 261"/>
              <a:gd name="T20" fmla="*/ 12591367 w 274"/>
              <a:gd name="T21" fmla="*/ 6233071 h 26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74"/>
              <a:gd name="T34" fmla="*/ 0 h 261"/>
              <a:gd name="T35" fmla="*/ 274 w 274"/>
              <a:gd name="T36" fmla="*/ 261 h 26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74" h="261">
                <a:moveTo>
                  <a:pt x="274" y="130"/>
                </a:moveTo>
                <a:lnTo>
                  <a:pt x="248" y="50"/>
                </a:lnTo>
                <a:lnTo>
                  <a:pt x="179" y="0"/>
                </a:lnTo>
                <a:lnTo>
                  <a:pt x="95" y="0"/>
                </a:lnTo>
                <a:lnTo>
                  <a:pt x="26" y="50"/>
                </a:lnTo>
                <a:lnTo>
                  <a:pt x="0" y="130"/>
                </a:lnTo>
                <a:lnTo>
                  <a:pt x="26" y="211"/>
                </a:lnTo>
                <a:lnTo>
                  <a:pt x="95" y="261"/>
                </a:lnTo>
                <a:lnTo>
                  <a:pt x="179" y="261"/>
                </a:lnTo>
                <a:lnTo>
                  <a:pt x="248" y="211"/>
                </a:lnTo>
                <a:lnTo>
                  <a:pt x="274" y="130"/>
                </a:lnTo>
              </a:path>
            </a:pathLst>
          </a:custGeom>
          <a:noFill/>
          <a:ln w="31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5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32980" y="1736309"/>
            <a:ext cx="23336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b="0" dirty="0">
                <a:solidFill>
                  <a:srgbClr val="FF0000"/>
                </a:solidFill>
              </a:rPr>
              <a:t>C</a:t>
            </a:r>
            <a:endParaRPr lang="en-US" b="0" dirty="0">
              <a:latin typeface="Comic Sans MS" pitchFamily="66" charset="0"/>
            </a:endParaRPr>
          </a:p>
        </p:txBody>
      </p:sp>
      <p:sp>
        <p:nvSpPr>
          <p:cNvPr id="15" name="Line 5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886440" y="2056744"/>
            <a:ext cx="1205227" cy="791258"/>
          </a:xfrm>
          <a:prstGeom prst="line">
            <a:avLst/>
          </a:prstGeom>
          <a:noFill/>
          <a:ln w="9525">
            <a:solidFill>
              <a:srgbClr val="FF33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ounded Rectangle 10"/>
          <p:cNvSpPr/>
          <p:nvPr>
            <p:custDataLst>
              <p:tags r:id="rId8"/>
            </p:custDataLst>
          </p:nvPr>
        </p:nvSpPr>
        <p:spPr>
          <a:xfrm>
            <a:off x="2358844" y="5036425"/>
            <a:ext cx="378069" cy="29014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>
            <p:custDataLst>
              <p:tags r:id="rId9"/>
            </p:custDataLst>
          </p:nvPr>
        </p:nvSpPr>
        <p:spPr>
          <a:xfrm>
            <a:off x="2352988" y="5378946"/>
            <a:ext cx="378069" cy="29014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841" name="Object 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728193920"/>
              </p:ext>
            </p:extLst>
          </p:nvPr>
        </p:nvGraphicFramePr>
        <p:xfrm>
          <a:off x="1354887" y="4932841"/>
          <a:ext cx="2549525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460160" imgH="393480" progId="Equation.DSMT4">
                  <p:embed/>
                </p:oleObj>
              </mc:Choice>
              <mc:Fallback>
                <p:oleObj name="Equation" r:id="rId19" imgW="1460160" imgH="393480" progId="Equation.DSMT4">
                  <p:embed/>
                  <p:pic>
                    <p:nvPicPr>
                      <p:cNvPr id="3584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887" y="4932841"/>
                        <a:ext cx="2549525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5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58205" y="2779661"/>
            <a:ext cx="4969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b="0" dirty="0">
                <a:solidFill>
                  <a:srgbClr val="000000"/>
                </a:solidFill>
                <a:latin typeface="+mn-lt"/>
              </a:rPr>
              <a:t>A</a:t>
            </a:r>
          </a:p>
          <a:p>
            <a:r>
              <a:rPr lang="en-US" sz="1700" b="0" dirty="0">
                <a:solidFill>
                  <a:srgbClr val="000000"/>
                </a:solidFill>
                <a:latin typeface="+mn-lt"/>
              </a:rPr>
              <a:t>(N,E)</a:t>
            </a:r>
            <a:endParaRPr lang="en-US" b="0" dirty="0">
              <a:latin typeface="+mn-lt"/>
            </a:endParaRPr>
          </a:p>
        </p:txBody>
      </p:sp>
      <p:sp>
        <p:nvSpPr>
          <p:cNvPr id="22" name="Rounded Rectangle 21"/>
          <p:cNvSpPr/>
          <p:nvPr>
            <p:custDataLst>
              <p:tags r:id="rId12"/>
            </p:custDataLst>
          </p:nvPr>
        </p:nvSpPr>
        <p:spPr>
          <a:xfrm>
            <a:off x="6687888" y="5027459"/>
            <a:ext cx="497253" cy="29014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>
            <p:custDataLst>
              <p:tags r:id="rId13"/>
            </p:custDataLst>
          </p:nvPr>
        </p:nvSpPr>
        <p:spPr>
          <a:xfrm>
            <a:off x="6636071" y="5369980"/>
            <a:ext cx="497253" cy="29014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Object 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624151138"/>
              </p:ext>
            </p:extLst>
          </p:nvPr>
        </p:nvGraphicFramePr>
        <p:xfrm>
          <a:off x="4755759" y="4924273"/>
          <a:ext cx="252730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447560" imgH="393480" progId="Equation.DSMT4">
                  <p:embed/>
                </p:oleObj>
              </mc:Choice>
              <mc:Fallback>
                <p:oleObj name="Equation" r:id="rId21" imgW="1447560" imgH="393480" progId="Equation.DSMT4">
                  <p:embed/>
                  <p:pic>
                    <p:nvPicPr>
                      <p:cNvPr id="2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5759" y="4924273"/>
                        <a:ext cx="2527300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5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860192" y="2913011"/>
            <a:ext cx="4969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b="0" dirty="0">
                <a:solidFill>
                  <a:srgbClr val="000000"/>
                </a:solidFill>
                <a:latin typeface="+mn-lt"/>
              </a:rPr>
              <a:t>B</a:t>
            </a:r>
          </a:p>
          <a:p>
            <a:r>
              <a:rPr lang="en-US" sz="1700" b="0" dirty="0">
                <a:solidFill>
                  <a:srgbClr val="000000"/>
                </a:solidFill>
                <a:latin typeface="+mn-lt"/>
              </a:rPr>
              <a:t>(N,E)</a:t>
            </a:r>
            <a:endParaRPr lang="en-US" b="0" dirty="0">
              <a:latin typeface="+mn-lt"/>
            </a:endParaRPr>
          </a:p>
        </p:txBody>
      </p:sp>
      <p:sp>
        <p:nvSpPr>
          <p:cNvPr id="26" name="Line 60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 flipV="1">
            <a:off x="3121880" y="2033536"/>
            <a:ext cx="1636713" cy="990600"/>
          </a:xfrm>
          <a:prstGeom prst="line">
            <a:avLst/>
          </a:prstGeom>
          <a:noFill/>
          <a:ln w="9525">
            <a:solidFill>
              <a:srgbClr val="FF33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7" name="Freeform 54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4714142" y="2987624"/>
            <a:ext cx="58738" cy="58737"/>
          </a:xfrm>
          <a:custGeom>
            <a:avLst/>
            <a:gdLst>
              <a:gd name="T0" fmla="*/ 12591796 w 274"/>
              <a:gd name="T1" fmla="*/ 5882059 h 274"/>
              <a:gd name="T2" fmla="*/ 12499830 w 274"/>
              <a:gd name="T3" fmla="*/ 5055026 h 274"/>
              <a:gd name="T4" fmla="*/ 12270023 w 274"/>
              <a:gd name="T5" fmla="*/ 4273652 h 274"/>
              <a:gd name="T6" fmla="*/ 11948465 w 274"/>
              <a:gd name="T7" fmla="*/ 3538368 h 274"/>
              <a:gd name="T8" fmla="*/ 11534727 w 274"/>
              <a:gd name="T9" fmla="*/ 2803084 h 274"/>
              <a:gd name="T10" fmla="*/ 11029237 w 274"/>
              <a:gd name="T11" fmla="*/ 2159764 h 274"/>
              <a:gd name="T12" fmla="*/ 10431782 w 274"/>
              <a:gd name="T13" fmla="*/ 1562533 h 274"/>
              <a:gd name="T14" fmla="*/ 9788451 w 274"/>
              <a:gd name="T15" fmla="*/ 1056837 h 274"/>
              <a:gd name="T16" fmla="*/ 9099244 w 274"/>
              <a:gd name="T17" fmla="*/ 643320 h 274"/>
              <a:gd name="T18" fmla="*/ 8317858 w 274"/>
              <a:gd name="T19" fmla="*/ 321767 h 274"/>
              <a:gd name="T20" fmla="*/ 7536686 w 274"/>
              <a:gd name="T21" fmla="*/ 137839 h 274"/>
              <a:gd name="T22" fmla="*/ 6709422 w 274"/>
              <a:gd name="T23" fmla="*/ 0 h 274"/>
              <a:gd name="T24" fmla="*/ 5882374 w 274"/>
              <a:gd name="T25" fmla="*/ 0 h 274"/>
              <a:gd name="T26" fmla="*/ 5055112 w 274"/>
              <a:gd name="T27" fmla="*/ 137839 h 274"/>
              <a:gd name="T28" fmla="*/ 4273940 w 274"/>
              <a:gd name="T29" fmla="*/ 321767 h 274"/>
              <a:gd name="T30" fmla="*/ 3492552 w 274"/>
              <a:gd name="T31" fmla="*/ 643320 h 274"/>
              <a:gd name="T32" fmla="*/ 2803346 w 274"/>
              <a:gd name="T33" fmla="*/ 1056837 h 274"/>
              <a:gd name="T34" fmla="*/ 2159800 w 274"/>
              <a:gd name="T35" fmla="*/ 1562533 h 274"/>
              <a:gd name="T36" fmla="*/ 1562559 w 274"/>
              <a:gd name="T37" fmla="*/ 2159764 h 274"/>
              <a:gd name="T38" fmla="*/ 1057070 w 274"/>
              <a:gd name="T39" fmla="*/ 2803084 h 274"/>
              <a:gd name="T40" fmla="*/ 643331 w 274"/>
              <a:gd name="T41" fmla="*/ 3538368 h 274"/>
              <a:gd name="T42" fmla="*/ 321773 w 274"/>
              <a:gd name="T43" fmla="*/ 4273652 h 274"/>
              <a:gd name="T44" fmla="*/ 137841 w 274"/>
              <a:gd name="T45" fmla="*/ 5055026 h 274"/>
              <a:gd name="T46" fmla="*/ 0 w 274"/>
              <a:gd name="T47" fmla="*/ 5882059 h 274"/>
              <a:gd name="T48" fmla="*/ 0 w 274"/>
              <a:gd name="T49" fmla="*/ 6709308 h 274"/>
              <a:gd name="T50" fmla="*/ 137841 w 274"/>
              <a:gd name="T51" fmla="*/ 7536343 h 274"/>
              <a:gd name="T52" fmla="*/ 321773 w 274"/>
              <a:gd name="T53" fmla="*/ 8317716 h 274"/>
              <a:gd name="T54" fmla="*/ 643331 w 274"/>
              <a:gd name="T55" fmla="*/ 9098875 h 274"/>
              <a:gd name="T56" fmla="*/ 1057070 w 274"/>
              <a:gd name="T57" fmla="*/ 9788284 h 274"/>
              <a:gd name="T58" fmla="*/ 1562559 w 274"/>
              <a:gd name="T59" fmla="*/ 10477479 h 274"/>
              <a:gd name="T60" fmla="*/ 2159800 w 274"/>
              <a:gd name="T61" fmla="*/ 11028835 h 274"/>
              <a:gd name="T62" fmla="*/ 2803346 w 274"/>
              <a:gd name="T63" fmla="*/ 11534530 h 274"/>
              <a:gd name="T64" fmla="*/ 3492552 w 274"/>
              <a:gd name="T65" fmla="*/ 11948047 h 274"/>
              <a:gd name="T66" fmla="*/ 4273940 w 274"/>
              <a:gd name="T67" fmla="*/ 12269600 h 274"/>
              <a:gd name="T68" fmla="*/ 5055112 w 274"/>
              <a:gd name="T69" fmla="*/ 12499403 h 274"/>
              <a:gd name="T70" fmla="*/ 5882374 w 274"/>
              <a:gd name="T71" fmla="*/ 12591367 h 274"/>
              <a:gd name="T72" fmla="*/ 6709422 w 274"/>
              <a:gd name="T73" fmla="*/ 12591367 h 274"/>
              <a:gd name="T74" fmla="*/ 7536686 w 274"/>
              <a:gd name="T75" fmla="*/ 12499403 h 274"/>
              <a:gd name="T76" fmla="*/ 8317858 w 274"/>
              <a:gd name="T77" fmla="*/ 12269600 h 274"/>
              <a:gd name="T78" fmla="*/ 9099244 w 274"/>
              <a:gd name="T79" fmla="*/ 11948047 h 274"/>
              <a:gd name="T80" fmla="*/ 9788451 w 274"/>
              <a:gd name="T81" fmla="*/ 11534530 h 274"/>
              <a:gd name="T82" fmla="*/ 10431782 w 274"/>
              <a:gd name="T83" fmla="*/ 11028835 h 274"/>
              <a:gd name="T84" fmla="*/ 11029237 w 274"/>
              <a:gd name="T85" fmla="*/ 10477479 h 274"/>
              <a:gd name="T86" fmla="*/ 11534727 w 274"/>
              <a:gd name="T87" fmla="*/ 9788284 h 274"/>
              <a:gd name="T88" fmla="*/ 11948465 w 274"/>
              <a:gd name="T89" fmla="*/ 9098875 h 274"/>
              <a:gd name="T90" fmla="*/ 12270023 w 274"/>
              <a:gd name="T91" fmla="*/ 8317716 h 274"/>
              <a:gd name="T92" fmla="*/ 12499830 w 274"/>
              <a:gd name="T93" fmla="*/ 7536343 h 274"/>
              <a:gd name="T94" fmla="*/ 12591796 w 274"/>
              <a:gd name="T95" fmla="*/ 6709308 h 27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74"/>
              <a:gd name="T145" fmla="*/ 0 h 274"/>
              <a:gd name="T146" fmla="*/ 274 w 274"/>
              <a:gd name="T147" fmla="*/ 274 h 27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74" h="274">
                <a:moveTo>
                  <a:pt x="274" y="137"/>
                </a:moveTo>
                <a:lnTo>
                  <a:pt x="274" y="128"/>
                </a:lnTo>
                <a:lnTo>
                  <a:pt x="273" y="119"/>
                </a:lnTo>
                <a:lnTo>
                  <a:pt x="272" y="110"/>
                </a:lnTo>
                <a:lnTo>
                  <a:pt x="269" y="102"/>
                </a:lnTo>
                <a:lnTo>
                  <a:pt x="267" y="93"/>
                </a:lnTo>
                <a:lnTo>
                  <a:pt x="264" y="85"/>
                </a:lnTo>
                <a:lnTo>
                  <a:pt x="260" y="77"/>
                </a:lnTo>
                <a:lnTo>
                  <a:pt x="256" y="69"/>
                </a:lnTo>
                <a:lnTo>
                  <a:pt x="251" y="61"/>
                </a:lnTo>
                <a:lnTo>
                  <a:pt x="246" y="54"/>
                </a:lnTo>
                <a:lnTo>
                  <a:pt x="240" y="47"/>
                </a:lnTo>
                <a:lnTo>
                  <a:pt x="234" y="40"/>
                </a:lnTo>
                <a:lnTo>
                  <a:pt x="227" y="34"/>
                </a:lnTo>
                <a:lnTo>
                  <a:pt x="221" y="28"/>
                </a:lnTo>
                <a:lnTo>
                  <a:pt x="213" y="23"/>
                </a:lnTo>
                <a:lnTo>
                  <a:pt x="206" y="18"/>
                </a:lnTo>
                <a:lnTo>
                  <a:pt x="198" y="14"/>
                </a:lnTo>
                <a:lnTo>
                  <a:pt x="190" y="11"/>
                </a:lnTo>
                <a:lnTo>
                  <a:pt x="181" y="7"/>
                </a:lnTo>
                <a:lnTo>
                  <a:pt x="173" y="5"/>
                </a:lnTo>
                <a:lnTo>
                  <a:pt x="164" y="3"/>
                </a:lnTo>
                <a:lnTo>
                  <a:pt x="155" y="1"/>
                </a:lnTo>
                <a:lnTo>
                  <a:pt x="146" y="0"/>
                </a:lnTo>
                <a:lnTo>
                  <a:pt x="137" y="0"/>
                </a:lnTo>
                <a:lnTo>
                  <a:pt x="128" y="0"/>
                </a:lnTo>
                <a:lnTo>
                  <a:pt x="119" y="1"/>
                </a:lnTo>
                <a:lnTo>
                  <a:pt x="110" y="3"/>
                </a:lnTo>
                <a:lnTo>
                  <a:pt x="102" y="5"/>
                </a:lnTo>
                <a:lnTo>
                  <a:pt x="93" y="7"/>
                </a:lnTo>
                <a:lnTo>
                  <a:pt x="85" y="11"/>
                </a:lnTo>
                <a:lnTo>
                  <a:pt x="76" y="14"/>
                </a:lnTo>
                <a:lnTo>
                  <a:pt x="69" y="18"/>
                </a:lnTo>
                <a:lnTo>
                  <a:pt x="61" y="23"/>
                </a:lnTo>
                <a:lnTo>
                  <a:pt x="54" y="28"/>
                </a:lnTo>
                <a:lnTo>
                  <a:pt x="47" y="34"/>
                </a:lnTo>
                <a:lnTo>
                  <a:pt x="40" y="40"/>
                </a:lnTo>
                <a:lnTo>
                  <a:pt x="34" y="47"/>
                </a:lnTo>
                <a:lnTo>
                  <a:pt x="28" y="54"/>
                </a:lnTo>
                <a:lnTo>
                  <a:pt x="23" y="61"/>
                </a:lnTo>
                <a:lnTo>
                  <a:pt x="18" y="69"/>
                </a:lnTo>
                <a:lnTo>
                  <a:pt x="14" y="77"/>
                </a:lnTo>
                <a:lnTo>
                  <a:pt x="10" y="85"/>
                </a:lnTo>
                <a:lnTo>
                  <a:pt x="7" y="93"/>
                </a:lnTo>
                <a:lnTo>
                  <a:pt x="5" y="102"/>
                </a:lnTo>
                <a:lnTo>
                  <a:pt x="3" y="110"/>
                </a:lnTo>
                <a:lnTo>
                  <a:pt x="1" y="119"/>
                </a:lnTo>
                <a:lnTo>
                  <a:pt x="0" y="128"/>
                </a:lnTo>
                <a:lnTo>
                  <a:pt x="0" y="137"/>
                </a:lnTo>
                <a:lnTo>
                  <a:pt x="0" y="146"/>
                </a:lnTo>
                <a:lnTo>
                  <a:pt x="1" y="155"/>
                </a:lnTo>
                <a:lnTo>
                  <a:pt x="3" y="164"/>
                </a:lnTo>
                <a:lnTo>
                  <a:pt x="5" y="173"/>
                </a:lnTo>
                <a:lnTo>
                  <a:pt x="7" y="181"/>
                </a:lnTo>
                <a:lnTo>
                  <a:pt x="10" y="190"/>
                </a:lnTo>
                <a:lnTo>
                  <a:pt x="14" y="198"/>
                </a:lnTo>
                <a:lnTo>
                  <a:pt x="18" y="206"/>
                </a:lnTo>
                <a:lnTo>
                  <a:pt x="23" y="213"/>
                </a:lnTo>
                <a:lnTo>
                  <a:pt x="28" y="221"/>
                </a:lnTo>
                <a:lnTo>
                  <a:pt x="34" y="228"/>
                </a:lnTo>
                <a:lnTo>
                  <a:pt x="40" y="234"/>
                </a:lnTo>
                <a:lnTo>
                  <a:pt x="47" y="240"/>
                </a:lnTo>
                <a:lnTo>
                  <a:pt x="54" y="246"/>
                </a:lnTo>
                <a:lnTo>
                  <a:pt x="61" y="251"/>
                </a:lnTo>
                <a:lnTo>
                  <a:pt x="69" y="256"/>
                </a:lnTo>
                <a:lnTo>
                  <a:pt x="76" y="260"/>
                </a:lnTo>
                <a:lnTo>
                  <a:pt x="85" y="264"/>
                </a:lnTo>
                <a:lnTo>
                  <a:pt x="93" y="267"/>
                </a:lnTo>
                <a:lnTo>
                  <a:pt x="102" y="270"/>
                </a:lnTo>
                <a:lnTo>
                  <a:pt x="110" y="272"/>
                </a:lnTo>
                <a:lnTo>
                  <a:pt x="119" y="273"/>
                </a:lnTo>
                <a:lnTo>
                  <a:pt x="128" y="274"/>
                </a:lnTo>
                <a:lnTo>
                  <a:pt x="137" y="274"/>
                </a:lnTo>
                <a:lnTo>
                  <a:pt x="146" y="274"/>
                </a:lnTo>
                <a:lnTo>
                  <a:pt x="155" y="273"/>
                </a:lnTo>
                <a:lnTo>
                  <a:pt x="164" y="272"/>
                </a:lnTo>
                <a:lnTo>
                  <a:pt x="173" y="270"/>
                </a:lnTo>
                <a:lnTo>
                  <a:pt x="181" y="267"/>
                </a:lnTo>
                <a:lnTo>
                  <a:pt x="190" y="264"/>
                </a:lnTo>
                <a:lnTo>
                  <a:pt x="198" y="260"/>
                </a:lnTo>
                <a:lnTo>
                  <a:pt x="206" y="256"/>
                </a:lnTo>
                <a:lnTo>
                  <a:pt x="213" y="251"/>
                </a:lnTo>
                <a:lnTo>
                  <a:pt x="221" y="246"/>
                </a:lnTo>
                <a:lnTo>
                  <a:pt x="227" y="240"/>
                </a:lnTo>
                <a:lnTo>
                  <a:pt x="234" y="234"/>
                </a:lnTo>
                <a:lnTo>
                  <a:pt x="240" y="228"/>
                </a:lnTo>
                <a:lnTo>
                  <a:pt x="246" y="221"/>
                </a:lnTo>
                <a:lnTo>
                  <a:pt x="251" y="213"/>
                </a:lnTo>
                <a:lnTo>
                  <a:pt x="256" y="206"/>
                </a:lnTo>
                <a:lnTo>
                  <a:pt x="260" y="198"/>
                </a:lnTo>
                <a:lnTo>
                  <a:pt x="264" y="190"/>
                </a:lnTo>
                <a:lnTo>
                  <a:pt x="267" y="181"/>
                </a:lnTo>
                <a:lnTo>
                  <a:pt x="269" y="173"/>
                </a:lnTo>
                <a:lnTo>
                  <a:pt x="272" y="164"/>
                </a:lnTo>
                <a:lnTo>
                  <a:pt x="273" y="155"/>
                </a:lnTo>
                <a:lnTo>
                  <a:pt x="274" y="146"/>
                </a:lnTo>
                <a:lnTo>
                  <a:pt x="274" y="137"/>
                </a:lnTo>
              </a:path>
            </a:pathLst>
          </a:custGeom>
          <a:solidFill>
            <a:schemeClr val="tx1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91416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3915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3. Example 1</a:t>
            </a:r>
            <a:endParaRPr lang="en-US" b="0" i="1" dirty="0"/>
          </a:p>
        </p:txBody>
      </p:sp>
      <p:sp>
        <p:nvSpPr>
          <p:cNvPr id="45082" name="Text Box 5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6575" y="914400"/>
            <a:ext cx="3675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What are the coordinates of G?</a:t>
            </a:r>
          </a:p>
          <a:p>
            <a:pPr lvl="1" eaLnBrk="1" hangingPunct="1"/>
            <a:r>
              <a:rPr lang="en-US" sz="1600" dirty="0"/>
              <a:t>Forward comp from T</a:t>
            </a:r>
          </a:p>
        </p:txBody>
      </p:sp>
      <p:grpSp>
        <p:nvGrpSpPr>
          <p:cNvPr id="45080" name="Group 45079"/>
          <p:cNvGrpSpPr>
            <a:grpSpLocks noChangeAspect="1"/>
          </p:cNvGrpSpPr>
          <p:nvPr/>
        </p:nvGrpSpPr>
        <p:grpSpPr>
          <a:xfrm>
            <a:off x="4374641" y="1863854"/>
            <a:ext cx="3969068" cy="2826544"/>
            <a:chOff x="3143250" y="2400301"/>
            <a:chExt cx="2940050" cy="209373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168650" y="4044951"/>
              <a:ext cx="100930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155950" y="4171951"/>
              <a:ext cx="669925" cy="1889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518.68' N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143250" y="4311651"/>
              <a:ext cx="636452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221.12' E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413375" y="3171826"/>
              <a:ext cx="92618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5413375" y="3324226"/>
              <a:ext cx="669925" cy="1889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689.98' N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400675" y="3475038"/>
              <a:ext cx="625147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611.58' E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673475" y="3462338"/>
              <a:ext cx="648326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58°20'00"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403725" y="2640013"/>
              <a:ext cx="492775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ED1B23"/>
                  </a:solidFill>
                  <a:effectLst/>
                  <a:latin typeface="Arial" panose="020B0604020202020204" pitchFamily="34" charset="0"/>
                </a:rPr>
                <a:t>375.00'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421063" y="2400301"/>
              <a:ext cx="118741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G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3816841" y="3798608"/>
              <a:ext cx="60325" cy="42863"/>
            </a:xfrm>
            <a:custGeom>
              <a:avLst/>
              <a:gdLst>
                <a:gd name="T0" fmla="*/ 38 w 38"/>
                <a:gd name="T1" fmla="*/ 24 h 27"/>
                <a:gd name="T2" fmla="*/ 32 w 38"/>
                <a:gd name="T3" fmla="*/ 27 h 27"/>
                <a:gd name="T4" fmla="*/ 0 w 38"/>
                <a:gd name="T5" fmla="*/ 6 h 27"/>
                <a:gd name="T6" fmla="*/ 5 w 38"/>
                <a:gd name="T7" fmla="*/ 0 h 27"/>
                <a:gd name="T8" fmla="*/ 36 w 38"/>
                <a:gd name="T9" fmla="*/ 20 h 27"/>
                <a:gd name="T10" fmla="*/ 30 w 38"/>
                <a:gd name="T11" fmla="*/ 23 h 27"/>
                <a:gd name="T12" fmla="*/ 38 w 38"/>
                <a:gd name="T1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7">
                  <a:moveTo>
                    <a:pt x="38" y="24"/>
                  </a:moveTo>
                  <a:lnTo>
                    <a:pt x="32" y="27"/>
                  </a:lnTo>
                  <a:lnTo>
                    <a:pt x="0" y="6"/>
                  </a:lnTo>
                  <a:lnTo>
                    <a:pt x="5" y="0"/>
                  </a:lnTo>
                  <a:lnTo>
                    <a:pt x="36" y="20"/>
                  </a:lnTo>
                  <a:lnTo>
                    <a:pt x="30" y="23"/>
                  </a:lnTo>
                  <a:lnTo>
                    <a:pt x="38" y="24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867641" y="3836708"/>
              <a:ext cx="9525" cy="11113"/>
            </a:xfrm>
            <a:custGeom>
              <a:avLst/>
              <a:gdLst>
                <a:gd name="T0" fmla="*/ 6 w 6"/>
                <a:gd name="T1" fmla="*/ 0 h 7"/>
                <a:gd name="T2" fmla="*/ 5 w 6"/>
                <a:gd name="T3" fmla="*/ 7 h 7"/>
                <a:gd name="T4" fmla="*/ 0 w 6"/>
                <a:gd name="T5" fmla="*/ 3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5" y="7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864466" y="3774795"/>
              <a:ext cx="22225" cy="61913"/>
            </a:xfrm>
            <a:custGeom>
              <a:avLst/>
              <a:gdLst>
                <a:gd name="T0" fmla="*/ 10 w 14"/>
                <a:gd name="T1" fmla="*/ 1 h 39"/>
                <a:gd name="T2" fmla="*/ 14 w 14"/>
                <a:gd name="T3" fmla="*/ 2 h 39"/>
                <a:gd name="T4" fmla="*/ 8 w 14"/>
                <a:gd name="T5" fmla="*/ 39 h 39"/>
                <a:gd name="T6" fmla="*/ 0 w 14"/>
                <a:gd name="T7" fmla="*/ 38 h 39"/>
                <a:gd name="T8" fmla="*/ 6 w 14"/>
                <a:gd name="T9" fmla="*/ 0 h 39"/>
                <a:gd name="T10" fmla="*/ 10 w 14"/>
                <a:gd name="T11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9">
                  <a:moveTo>
                    <a:pt x="10" y="1"/>
                  </a:moveTo>
                  <a:lnTo>
                    <a:pt x="14" y="2"/>
                  </a:lnTo>
                  <a:lnTo>
                    <a:pt x="8" y="39"/>
                  </a:lnTo>
                  <a:lnTo>
                    <a:pt x="0" y="38"/>
                  </a:lnTo>
                  <a:lnTo>
                    <a:pt x="6" y="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507278" y="3550958"/>
              <a:ext cx="360363" cy="276225"/>
            </a:xfrm>
            <a:custGeom>
              <a:avLst/>
              <a:gdLst>
                <a:gd name="T0" fmla="*/ 7 w 227"/>
                <a:gd name="T1" fmla="*/ 3 h 174"/>
                <a:gd name="T2" fmla="*/ 16 w 227"/>
                <a:gd name="T3" fmla="*/ 4 h 174"/>
                <a:gd name="T4" fmla="*/ 25 w 227"/>
                <a:gd name="T5" fmla="*/ 6 h 174"/>
                <a:gd name="T6" fmla="*/ 35 w 227"/>
                <a:gd name="T7" fmla="*/ 8 h 174"/>
                <a:gd name="T8" fmla="*/ 43 w 227"/>
                <a:gd name="T9" fmla="*/ 11 h 174"/>
                <a:gd name="T10" fmla="*/ 52 w 227"/>
                <a:gd name="T11" fmla="*/ 14 h 174"/>
                <a:gd name="T12" fmla="*/ 61 w 227"/>
                <a:gd name="T13" fmla="*/ 17 h 174"/>
                <a:gd name="T14" fmla="*/ 70 w 227"/>
                <a:gd name="T15" fmla="*/ 21 h 174"/>
                <a:gd name="T16" fmla="*/ 78 w 227"/>
                <a:gd name="T17" fmla="*/ 24 h 174"/>
                <a:gd name="T18" fmla="*/ 86 w 227"/>
                <a:gd name="T19" fmla="*/ 28 h 174"/>
                <a:gd name="T20" fmla="*/ 95 w 227"/>
                <a:gd name="T21" fmla="*/ 32 h 174"/>
                <a:gd name="T22" fmla="*/ 109 w 227"/>
                <a:gd name="T23" fmla="*/ 40 h 174"/>
                <a:gd name="T24" fmla="*/ 124 w 227"/>
                <a:gd name="T25" fmla="*/ 50 h 174"/>
                <a:gd name="T26" fmla="*/ 139 w 227"/>
                <a:gd name="T27" fmla="*/ 61 h 174"/>
                <a:gd name="T28" fmla="*/ 153 w 227"/>
                <a:gd name="T29" fmla="*/ 73 h 174"/>
                <a:gd name="T30" fmla="*/ 166 w 227"/>
                <a:gd name="T31" fmla="*/ 86 h 174"/>
                <a:gd name="T32" fmla="*/ 174 w 227"/>
                <a:gd name="T33" fmla="*/ 94 h 174"/>
                <a:gd name="T34" fmla="*/ 180 w 227"/>
                <a:gd name="T35" fmla="*/ 101 h 174"/>
                <a:gd name="T36" fmla="*/ 186 w 227"/>
                <a:gd name="T37" fmla="*/ 108 h 174"/>
                <a:gd name="T38" fmla="*/ 192 w 227"/>
                <a:gd name="T39" fmla="*/ 116 h 174"/>
                <a:gd name="T40" fmla="*/ 198 w 227"/>
                <a:gd name="T41" fmla="*/ 123 h 174"/>
                <a:gd name="T42" fmla="*/ 203 w 227"/>
                <a:gd name="T43" fmla="*/ 131 h 174"/>
                <a:gd name="T44" fmla="*/ 208 w 227"/>
                <a:gd name="T45" fmla="*/ 139 h 174"/>
                <a:gd name="T46" fmla="*/ 213 w 227"/>
                <a:gd name="T47" fmla="*/ 147 h 174"/>
                <a:gd name="T48" fmla="*/ 217 w 227"/>
                <a:gd name="T49" fmla="*/ 155 h 174"/>
                <a:gd name="T50" fmla="*/ 221 w 227"/>
                <a:gd name="T51" fmla="*/ 163 h 174"/>
                <a:gd name="T52" fmla="*/ 225 w 227"/>
                <a:gd name="T53" fmla="*/ 172 h 174"/>
                <a:gd name="T54" fmla="*/ 225 w 227"/>
                <a:gd name="T55" fmla="*/ 169 h 174"/>
                <a:gd name="T56" fmla="*/ 221 w 227"/>
                <a:gd name="T57" fmla="*/ 161 h 174"/>
                <a:gd name="T58" fmla="*/ 217 w 227"/>
                <a:gd name="T59" fmla="*/ 152 h 174"/>
                <a:gd name="T60" fmla="*/ 212 w 227"/>
                <a:gd name="T61" fmla="*/ 144 h 174"/>
                <a:gd name="T62" fmla="*/ 207 w 227"/>
                <a:gd name="T63" fmla="*/ 136 h 174"/>
                <a:gd name="T64" fmla="*/ 202 w 227"/>
                <a:gd name="T65" fmla="*/ 128 h 174"/>
                <a:gd name="T66" fmla="*/ 197 w 227"/>
                <a:gd name="T67" fmla="*/ 121 h 174"/>
                <a:gd name="T68" fmla="*/ 191 w 227"/>
                <a:gd name="T69" fmla="*/ 113 h 174"/>
                <a:gd name="T70" fmla="*/ 186 w 227"/>
                <a:gd name="T71" fmla="*/ 106 h 174"/>
                <a:gd name="T72" fmla="*/ 180 w 227"/>
                <a:gd name="T73" fmla="*/ 98 h 174"/>
                <a:gd name="T74" fmla="*/ 174 w 227"/>
                <a:gd name="T75" fmla="*/ 92 h 174"/>
                <a:gd name="T76" fmla="*/ 164 w 227"/>
                <a:gd name="T77" fmla="*/ 82 h 174"/>
                <a:gd name="T78" fmla="*/ 150 w 227"/>
                <a:gd name="T79" fmla="*/ 69 h 174"/>
                <a:gd name="T80" fmla="*/ 136 w 227"/>
                <a:gd name="T81" fmla="*/ 58 h 174"/>
                <a:gd name="T82" fmla="*/ 121 w 227"/>
                <a:gd name="T83" fmla="*/ 47 h 174"/>
                <a:gd name="T84" fmla="*/ 105 w 227"/>
                <a:gd name="T85" fmla="*/ 37 h 174"/>
                <a:gd name="T86" fmla="*/ 93 w 227"/>
                <a:gd name="T87" fmla="*/ 30 h 174"/>
                <a:gd name="T88" fmla="*/ 85 w 227"/>
                <a:gd name="T89" fmla="*/ 26 h 174"/>
                <a:gd name="T90" fmla="*/ 76 w 227"/>
                <a:gd name="T91" fmla="*/ 22 h 174"/>
                <a:gd name="T92" fmla="*/ 68 w 227"/>
                <a:gd name="T93" fmla="*/ 19 h 174"/>
                <a:gd name="T94" fmla="*/ 59 w 227"/>
                <a:gd name="T95" fmla="*/ 15 h 174"/>
                <a:gd name="T96" fmla="*/ 50 w 227"/>
                <a:gd name="T97" fmla="*/ 12 h 174"/>
                <a:gd name="T98" fmla="*/ 42 w 227"/>
                <a:gd name="T99" fmla="*/ 9 h 174"/>
                <a:gd name="T100" fmla="*/ 32 w 227"/>
                <a:gd name="T101" fmla="*/ 7 h 174"/>
                <a:gd name="T102" fmla="*/ 23 w 227"/>
                <a:gd name="T103" fmla="*/ 5 h 174"/>
                <a:gd name="T104" fmla="*/ 14 w 227"/>
                <a:gd name="T105" fmla="*/ 3 h 174"/>
                <a:gd name="T106" fmla="*/ 5 w 227"/>
                <a:gd name="T107" fmla="*/ 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" h="174">
                  <a:moveTo>
                    <a:pt x="0" y="1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7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5" y="8"/>
                  </a:lnTo>
                  <a:lnTo>
                    <a:pt x="37" y="9"/>
                  </a:lnTo>
                  <a:lnTo>
                    <a:pt x="39" y="10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6" y="12"/>
                  </a:lnTo>
                  <a:lnTo>
                    <a:pt x="48" y="13"/>
                  </a:lnTo>
                  <a:lnTo>
                    <a:pt x="50" y="13"/>
                  </a:lnTo>
                  <a:lnTo>
                    <a:pt x="52" y="14"/>
                  </a:lnTo>
                  <a:lnTo>
                    <a:pt x="54" y="15"/>
                  </a:lnTo>
                  <a:lnTo>
                    <a:pt x="57" y="16"/>
                  </a:lnTo>
                  <a:lnTo>
                    <a:pt x="59" y="16"/>
                  </a:lnTo>
                  <a:lnTo>
                    <a:pt x="61" y="17"/>
                  </a:lnTo>
                  <a:lnTo>
                    <a:pt x="63" y="18"/>
                  </a:lnTo>
                  <a:lnTo>
                    <a:pt x="65" y="19"/>
                  </a:lnTo>
                  <a:lnTo>
                    <a:pt x="67" y="20"/>
                  </a:lnTo>
                  <a:lnTo>
                    <a:pt x="70" y="21"/>
                  </a:lnTo>
                  <a:lnTo>
                    <a:pt x="72" y="22"/>
                  </a:lnTo>
                  <a:lnTo>
                    <a:pt x="74" y="22"/>
                  </a:lnTo>
                  <a:lnTo>
                    <a:pt x="76" y="23"/>
                  </a:lnTo>
                  <a:lnTo>
                    <a:pt x="78" y="24"/>
                  </a:lnTo>
                  <a:lnTo>
                    <a:pt x="80" y="25"/>
                  </a:lnTo>
                  <a:lnTo>
                    <a:pt x="82" y="26"/>
                  </a:lnTo>
                  <a:lnTo>
                    <a:pt x="84" y="27"/>
                  </a:lnTo>
                  <a:lnTo>
                    <a:pt x="86" y="28"/>
                  </a:lnTo>
                  <a:lnTo>
                    <a:pt x="89" y="29"/>
                  </a:lnTo>
                  <a:lnTo>
                    <a:pt x="91" y="30"/>
                  </a:lnTo>
                  <a:lnTo>
                    <a:pt x="93" y="31"/>
                  </a:lnTo>
                  <a:lnTo>
                    <a:pt x="95" y="32"/>
                  </a:lnTo>
                  <a:lnTo>
                    <a:pt x="97" y="33"/>
                  </a:lnTo>
                  <a:lnTo>
                    <a:pt x="101" y="36"/>
                  </a:lnTo>
                  <a:lnTo>
                    <a:pt x="105" y="38"/>
                  </a:lnTo>
                  <a:lnTo>
                    <a:pt x="109" y="40"/>
                  </a:lnTo>
                  <a:lnTo>
                    <a:pt x="113" y="43"/>
                  </a:lnTo>
                  <a:lnTo>
                    <a:pt x="117" y="45"/>
                  </a:lnTo>
                  <a:lnTo>
                    <a:pt x="121" y="48"/>
                  </a:lnTo>
                  <a:lnTo>
                    <a:pt x="124" y="50"/>
                  </a:lnTo>
                  <a:lnTo>
                    <a:pt x="128" y="53"/>
                  </a:lnTo>
                  <a:lnTo>
                    <a:pt x="132" y="56"/>
                  </a:lnTo>
                  <a:lnTo>
                    <a:pt x="135" y="58"/>
                  </a:lnTo>
                  <a:lnTo>
                    <a:pt x="139" y="61"/>
                  </a:lnTo>
                  <a:lnTo>
                    <a:pt x="143" y="64"/>
                  </a:lnTo>
                  <a:lnTo>
                    <a:pt x="146" y="67"/>
                  </a:lnTo>
                  <a:lnTo>
                    <a:pt x="150" y="70"/>
                  </a:lnTo>
                  <a:lnTo>
                    <a:pt x="153" y="73"/>
                  </a:lnTo>
                  <a:lnTo>
                    <a:pt x="157" y="76"/>
                  </a:lnTo>
                  <a:lnTo>
                    <a:pt x="160" y="79"/>
                  </a:lnTo>
                  <a:lnTo>
                    <a:pt x="163" y="83"/>
                  </a:lnTo>
                  <a:lnTo>
                    <a:pt x="166" y="86"/>
                  </a:lnTo>
                  <a:lnTo>
                    <a:pt x="170" y="89"/>
                  </a:lnTo>
                  <a:lnTo>
                    <a:pt x="171" y="91"/>
                  </a:lnTo>
                  <a:lnTo>
                    <a:pt x="173" y="92"/>
                  </a:lnTo>
                  <a:lnTo>
                    <a:pt x="174" y="94"/>
                  </a:lnTo>
                  <a:lnTo>
                    <a:pt x="176" y="96"/>
                  </a:lnTo>
                  <a:lnTo>
                    <a:pt x="177" y="98"/>
                  </a:lnTo>
                  <a:lnTo>
                    <a:pt x="179" y="99"/>
                  </a:lnTo>
                  <a:lnTo>
                    <a:pt x="180" y="101"/>
                  </a:lnTo>
                  <a:lnTo>
                    <a:pt x="182" y="103"/>
                  </a:lnTo>
                  <a:lnTo>
                    <a:pt x="184" y="105"/>
                  </a:lnTo>
                  <a:lnTo>
                    <a:pt x="185" y="106"/>
                  </a:lnTo>
                  <a:lnTo>
                    <a:pt x="186" y="108"/>
                  </a:lnTo>
                  <a:lnTo>
                    <a:pt x="188" y="110"/>
                  </a:lnTo>
                  <a:lnTo>
                    <a:pt x="189" y="112"/>
                  </a:lnTo>
                  <a:lnTo>
                    <a:pt x="190" y="114"/>
                  </a:lnTo>
                  <a:lnTo>
                    <a:pt x="192" y="116"/>
                  </a:lnTo>
                  <a:lnTo>
                    <a:pt x="193" y="118"/>
                  </a:lnTo>
                  <a:lnTo>
                    <a:pt x="195" y="119"/>
                  </a:lnTo>
                  <a:lnTo>
                    <a:pt x="196" y="121"/>
                  </a:lnTo>
                  <a:lnTo>
                    <a:pt x="198" y="123"/>
                  </a:lnTo>
                  <a:lnTo>
                    <a:pt x="199" y="125"/>
                  </a:lnTo>
                  <a:lnTo>
                    <a:pt x="200" y="127"/>
                  </a:lnTo>
                  <a:lnTo>
                    <a:pt x="202" y="129"/>
                  </a:lnTo>
                  <a:lnTo>
                    <a:pt x="203" y="131"/>
                  </a:lnTo>
                  <a:lnTo>
                    <a:pt x="204" y="133"/>
                  </a:lnTo>
                  <a:lnTo>
                    <a:pt x="205" y="135"/>
                  </a:lnTo>
                  <a:lnTo>
                    <a:pt x="206" y="137"/>
                  </a:lnTo>
                  <a:lnTo>
                    <a:pt x="208" y="139"/>
                  </a:lnTo>
                  <a:lnTo>
                    <a:pt x="209" y="141"/>
                  </a:lnTo>
                  <a:lnTo>
                    <a:pt x="210" y="143"/>
                  </a:lnTo>
                  <a:lnTo>
                    <a:pt x="211" y="145"/>
                  </a:lnTo>
                  <a:lnTo>
                    <a:pt x="213" y="147"/>
                  </a:lnTo>
                  <a:lnTo>
                    <a:pt x="214" y="149"/>
                  </a:lnTo>
                  <a:lnTo>
                    <a:pt x="215" y="151"/>
                  </a:lnTo>
                  <a:lnTo>
                    <a:pt x="216" y="153"/>
                  </a:lnTo>
                  <a:lnTo>
                    <a:pt x="217" y="155"/>
                  </a:lnTo>
                  <a:lnTo>
                    <a:pt x="218" y="157"/>
                  </a:lnTo>
                  <a:lnTo>
                    <a:pt x="219" y="159"/>
                  </a:lnTo>
                  <a:lnTo>
                    <a:pt x="220" y="161"/>
                  </a:lnTo>
                  <a:lnTo>
                    <a:pt x="221" y="163"/>
                  </a:lnTo>
                  <a:lnTo>
                    <a:pt x="222" y="165"/>
                  </a:lnTo>
                  <a:lnTo>
                    <a:pt x="223" y="168"/>
                  </a:lnTo>
                  <a:lnTo>
                    <a:pt x="224" y="170"/>
                  </a:lnTo>
                  <a:lnTo>
                    <a:pt x="225" y="172"/>
                  </a:lnTo>
                  <a:lnTo>
                    <a:pt x="226" y="174"/>
                  </a:lnTo>
                  <a:lnTo>
                    <a:pt x="227" y="174"/>
                  </a:lnTo>
                  <a:lnTo>
                    <a:pt x="226" y="172"/>
                  </a:lnTo>
                  <a:lnTo>
                    <a:pt x="225" y="169"/>
                  </a:lnTo>
                  <a:lnTo>
                    <a:pt x="224" y="167"/>
                  </a:lnTo>
                  <a:lnTo>
                    <a:pt x="223" y="165"/>
                  </a:lnTo>
                  <a:lnTo>
                    <a:pt x="222" y="163"/>
                  </a:lnTo>
                  <a:lnTo>
                    <a:pt x="221" y="161"/>
                  </a:lnTo>
                  <a:lnTo>
                    <a:pt x="220" y="159"/>
                  </a:lnTo>
                  <a:lnTo>
                    <a:pt x="219" y="157"/>
                  </a:lnTo>
                  <a:lnTo>
                    <a:pt x="218" y="155"/>
                  </a:lnTo>
                  <a:lnTo>
                    <a:pt x="217" y="152"/>
                  </a:lnTo>
                  <a:lnTo>
                    <a:pt x="216" y="150"/>
                  </a:lnTo>
                  <a:lnTo>
                    <a:pt x="215" y="148"/>
                  </a:lnTo>
                  <a:lnTo>
                    <a:pt x="213" y="146"/>
                  </a:lnTo>
                  <a:lnTo>
                    <a:pt x="212" y="144"/>
                  </a:lnTo>
                  <a:lnTo>
                    <a:pt x="211" y="142"/>
                  </a:lnTo>
                  <a:lnTo>
                    <a:pt x="210" y="140"/>
                  </a:lnTo>
                  <a:lnTo>
                    <a:pt x="209" y="138"/>
                  </a:lnTo>
                  <a:lnTo>
                    <a:pt x="207" y="136"/>
                  </a:lnTo>
                  <a:lnTo>
                    <a:pt x="206" y="134"/>
                  </a:lnTo>
                  <a:lnTo>
                    <a:pt x="205" y="132"/>
                  </a:lnTo>
                  <a:lnTo>
                    <a:pt x="204" y="130"/>
                  </a:lnTo>
                  <a:lnTo>
                    <a:pt x="202" y="128"/>
                  </a:lnTo>
                  <a:lnTo>
                    <a:pt x="201" y="126"/>
                  </a:lnTo>
                  <a:lnTo>
                    <a:pt x="200" y="124"/>
                  </a:lnTo>
                  <a:lnTo>
                    <a:pt x="198" y="122"/>
                  </a:lnTo>
                  <a:lnTo>
                    <a:pt x="197" y="121"/>
                  </a:lnTo>
                  <a:lnTo>
                    <a:pt x="196" y="119"/>
                  </a:lnTo>
                  <a:lnTo>
                    <a:pt x="194" y="117"/>
                  </a:lnTo>
                  <a:lnTo>
                    <a:pt x="193" y="115"/>
                  </a:lnTo>
                  <a:lnTo>
                    <a:pt x="191" y="113"/>
                  </a:lnTo>
                  <a:lnTo>
                    <a:pt x="190" y="111"/>
                  </a:lnTo>
                  <a:lnTo>
                    <a:pt x="189" y="109"/>
                  </a:lnTo>
                  <a:lnTo>
                    <a:pt x="187" y="107"/>
                  </a:lnTo>
                  <a:lnTo>
                    <a:pt x="186" y="106"/>
                  </a:lnTo>
                  <a:lnTo>
                    <a:pt x="184" y="104"/>
                  </a:lnTo>
                  <a:lnTo>
                    <a:pt x="183" y="102"/>
                  </a:lnTo>
                  <a:lnTo>
                    <a:pt x="181" y="100"/>
                  </a:lnTo>
                  <a:lnTo>
                    <a:pt x="180" y="98"/>
                  </a:lnTo>
                  <a:lnTo>
                    <a:pt x="178" y="97"/>
                  </a:lnTo>
                  <a:lnTo>
                    <a:pt x="177" y="95"/>
                  </a:lnTo>
                  <a:lnTo>
                    <a:pt x="175" y="93"/>
                  </a:lnTo>
                  <a:lnTo>
                    <a:pt x="174" y="92"/>
                  </a:lnTo>
                  <a:lnTo>
                    <a:pt x="172" y="90"/>
                  </a:lnTo>
                  <a:lnTo>
                    <a:pt x="170" y="88"/>
                  </a:lnTo>
                  <a:lnTo>
                    <a:pt x="167" y="85"/>
                  </a:lnTo>
                  <a:lnTo>
                    <a:pt x="164" y="82"/>
                  </a:lnTo>
                  <a:lnTo>
                    <a:pt x="161" y="79"/>
                  </a:lnTo>
                  <a:lnTo>
                    <a:pt x="157" y="75"/>
                  </a:lnTo>
                  <a:lnTo>
                    <a:pt x="154" y="72"/>
                  </a:lnTo>
                  <a:lnTo>
                    <a:pt x="150" y="69"/>
                  </a:lnTo>
                  <a:lnTo>
                    <a:pt x="147" y="66"/>
                  </a:lnTo>
                  <a:lnTo>
                    <a:pt x="143" y="63"/>
                  </a:lnTo>
                  <a:lnTo>
                    <a:pt x="140" y="60"/>
                  </a:lnTo>
                  <a:lnTo>
                    <a:pt x="136" y="58"/>
                  </a:lnTo>
                  <a:lnTo>
                    <a:pt x="132" y="55"/>
                  </a:lnTo>
                  <a:lnTo>
                    <a:pt x="129" y="52"/>
                  </a:lnTo>
                  <a:lnTo>
                    <a:pt x="125" y="49"/>
                  </a:lnTo>
                  <a:lnTo>
                    <a:pt x="121" y="47"/>
                  </a:lnTo>
                  <a:lnTo>
                    <a:pt x="117" y="44"/>
                  </a:lnTo>
                  <a:lnTo>
                    <a:pt x="113" y="42"/>
                  </a:lnTo>
                  <a:lnTo>
                    <a:pt x="109" y="39"/>
                  </a:lnTo>
                  <a:lnTo>
                    <a:pt x="105" y="37"/>
                  </a:lnTo>
                  <a:lnTo>
                    <a:pt x="101" y="35"/>
                  </a:lnTo>
                  <a:lnTo>
                    <a:pt x="97" y="32"/>
                  </a:lnTo>
                  <a:lnTo>
                    <a:pt x="95" y="31"/>
                  </a:lnTo>
                  <a:lnTo>
                    <a:pt x="93" y="30"/>
                  </a:lnTo>
                  <a:lnTo>
                    <a:pt x="91" y="29"/>
                  </a:lnTo>
                  <a:lnTo>
                    <a:pt x="89" y="28"/>
                  </a:lnTo>
                  <a:lnTo>
                    <a:pt x="87" y="27"/>
                  </a:lnTo>
                  <a:lnTo>
                    <a:pt x="85" y="26"/>
                  </a:lnTo>
                  <a:lnTo>
                    <a:pt x="83" y="25"/>
                  </a:lnTo>
                  <a:lnTo>
                    <a:pt x="81" y="24"/>
                  </a:lnTo>
                  <a:lnTo>
                    <a:pt x="78" y="23"/>
                  </a:lnTo>
                  <a:lnTo>
                    <a:pt x="76" y="22"/>
                  </a:lnTo>
                  <a:lnTo>
                    <a:pt x="74" y="21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68" y="19"/>
                  </a:lnTo>
                  <a:lnTo>
                    <a:pt x="66" y="18"/>
                  </a:lnTo>
                  <a:lnTo>
                    <a:pt x="64" y="17"/>
                  </a:lnTo>
                  <a:lnTo>
                    <a:pt x="62" y="16"/>
                  </a:lnTo>
                  <a:lnTo>
                    <a:pt x="59" y="15"/>
                  </a:lnTo>
                  <a:lnTo>
                    <a:pt x="57" y="15"/>
                  </a:lnTo>
                  <a:lnTo>
                    <a:pt x="55" y="14"/>
                  </a:lnTo>
                  <a:lnTo>
                    <a:pt x="53" y="13"/>
                  </a:lnTo>
                  <a:lnTo>
                    <a:pt x="50" y="12"/>
                  </a:lnTo>
                  <a:lnTo>
                    <a:pt x="48" y="12"/>
                  </a:lnTo>
                  <a:lnTo>
                    <a:pt x="46" y="11"/>
                  </a:lnTo>
                  <a:lnTo>
                    <a:pt x="44" y="10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2" y="7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1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492991" y="3544608"/>
              <a:ext cx="53975" cy="50800"/>
            </a:xfrm>
            <a:custGeom>
              <a:avLst/>
              <a:gdLst>
                <a:gd name="T0" fmla="*/ 1 w 34"/>
                <a:gd name="T1" fmla="*/ 0 h 32"/>
                <a:gd name="T2" fmla="*/ 0 w 34"/>
                <a:gd name="T3" fmla="*/ 7 h 32"/>
                <a:gd name="T4" fmla="*/ 29 w 34"/>
                <a:gd name="T5" fmla="*/ 32 h 32"/>
                <a:gd name="T6" fmla="*/ 34 w 34"/>
                <a:gd name="T7" fmla="*/ 26 h 32"/>
                <a:gd name="T8" fmla="*/ 5 w 34"/>
                <a:gd name="T9" fmla="*/ 1 h 32"/>
                <a:gd name="T10" fmla="*/ 4 w 34"/>
                <a:gd name="T11" fmla="*/ 8 h 32"/>
                <a:gd name="T12" fmla="*/ 1 w 3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2">
                  <a:moveTo>
                    <a:pt x="1" y="0"/>
                  </a:moveTo>
                  <a:lnTo>
                    <a:pt x="0" y="7"/>
                  </a:lnTo>
                  <a:lnTo>
                    <a:pt x="29" y="32"/>
                  </a:lnTo>
                  <a:lnTo>
                    <a:pt x="34" y="26"/>
                  </a:lnTo>
                  <a:lnTo>
                    <a:pt x="5" y="1"/>
                  </a:lnTo>
                  <a:lnTo>
                    <a:pt x="4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494578" y="3529200"/>
              <a:ext cx="60325" cy="38100"/>
            </a:xfrm>
            <a:custGeom>
              <a:avLst/>
              <a:gdLst>
                <a:gd name="T0" fmla="*/ 36 w 38"/>
                <a:gd name="T1" fmla="*/ 4 h 24"/>
                <a:gd name="T2" fmla="*/ 34 w 38"/>
                <a:gd name="T3" fmla="*/ 0 h 24"/>
                <a:gd name="T4" fmla="*/ 0 w 38"/>
                <a:gd name="T5" fmla="*/ 16 h 24"/>
                <a:gd name="T6" fmla="*/ 3 w 38"/>
                <a:gd name="T7" fmla="*/ 24 h 24"/>
                <a:gd name="T8" fmla="*/ 38 w 38"/>
                <a:gd name="T9" fmla="*/ 8 h 24"/>
                <a:gd name="T10" fmla="*/ 36 w 38"/>
                <a:gd name="T11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4">
                  <a:moveTo>
                    <a:pt x="36" y="4"/>
                  </a:moveTo>
                  <a:lnTo>
                    <a:pt x="34" y="0"/>
                  </a:lnTo>
                  <a:lnTo>
                    <a:pt x="0" y="16"/>
                  </a:lnTo>
                  <a:lnTo>
                    <a:pt x="3" y="24"/>
                  </a:lnTo>
                  <a:lnTo>
                    <a:pt x="38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cxnSp>
          <p:nvCxnSpPr>
            <p:cNvPr id="45063" name="Straight Connector 45062"/>
            <p:cNvCxnSpPr/>
            <p:nvPr/>
          </p:nvCxnSpPr>
          <p:spPr>
            <a:xfrm>
              <a:off x="3649069" y="2503977"/>
              <a:ext cx="1669055" cy="716088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69" name="Straight Connector 45068"/>
            <p:cNvCxnSpPr/>
            <p:nvPr/>
          </p:nvCxnSpPr>
          <p:spPr>
            <a:xfrm flipV="1">
              <a:off x="3442741" y="3235377"/>
              <a:ext cx="1873770" cy="79198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73" name="Straight Connector 45072"/>
            <p:cNvCxnSpPr>
              <a:stCxn id="45058" idx="4"/>
            </p:cNvCxnSpPr>
            <p:nvPr/>
          </p:nvCxnSpPr>
          <p:spPr>
            <a:xfrm flipH="1">
              <a:off x="3430250" y="2513014"/>
              <a:ext cx="201334" cy="1506848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  <a:headEnd type="arrow" w="med" len="med"/>
              <a:tailEnd type="none" w="med" len="med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58" name="Freeform 49"/>
            <p:cNvSpPr>
              <a:spLocks/>
            </p:cNvSpPr>
            <p:nvPr/>
          </p:nvSpPr>
          <p:spPr bwMode="auto">
            <a:xfrm>
              <a:off x="3613150" y="2476501"/>
              <a:ext cx="36513" cy="36513"/>
            </a:xfrm>
            <a:custGeom>
              <a:avLst/>
              <a:gdLst>
                <a:gd name="T0" fmla="*/ 52 w 103"/>
                <a:gd name="T1" fmla="*/ 0 h 102"/>
                <a:gd name="T2" fmla="*/ 52 w 103"/>
                <a:gd name="T3" fmla="*/ 0 h 102"/>
                <a:gd name="T4" fmla="*/ 0 w 103"/>
                <a:gd name="T5" fmla="*/ 52 h 102"/>
                <a:gd name="T6" fmla="*/ 0 w 103"/>
                <a:gd name="T7" fmla="*/ 52 h 102"/>
                <a:gd name="T8" fmla="*/ 52 w 103"/>
                <a:gd name="T9" fmla="*/ 102 h 102"/>
                <a:gd name="T10" fmla="*/ 52 w 103"/>
                <a:gd name="T11" fmla="*/ 102 h 102"/>
                <a:gd name="T12" fmla="*/ 103 w 103"/>
                <a:gd name="T13" fmla="*/ 52 h 102"/>
                <a:gd name="T14" fmla="*/ 103 w 103"/>
                <a:gd name="T15" fmla="*/ 52 h 102"/>
                <a:gd name="T16" fmla="*/ 52 w 103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2">
                  <a:moveTo>
                    <a:pt x="52" y="0"/>
                  </a:moveTo>
                  <a:lnTo>
                    <a:pt x="52" y="0"/>
                  </a:lnTo>
                  <a:cubicBezTo>
                    <a:pt x="24" y="0"/>
                    <a:pt x="0" y="23"/>
                    <a:pt x="0" y="52"/>
                  </a:cubicBezTo>
                  <a:lnTo>
                    <a:pt x="0" y="52"/>
                  </a:lnTo>
                  <a:cubicBezTo>
                    <a:pt x="0" y="80"/>
                    <a:pt x="24" y="102"/>
                    <a:pt x="52" y="102"/>
                  </a:cubicBezTo>
                  <a:lnTo>
                    <a:pt x="52" y="102"/>
                  </a:lnTo>
                  <a:cubicBezTo>
                    <a:pt x="80" y="102"/>
                    <a:pt x="103" y="80"/>
                    <a:pt x="103" y="52"/>
                  </a:cubicBezTo>
                  <a:lnTo>
                    <a:pt x="103" y="52"/>
                  </a:lnTo>
                  <a:cubicBezTo>
                    <a:pt x="103" y="23"/>
                    <a:pt x="80" y="0"/>
                    <a:pt x="52" y="0"/>
                  </a:cubicBez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059" name="Freeform 50"/>
            <p:cNvSpPr>
              <a:spLocks/>
            </p:cNvSpPr>
            <p:nvPr/>
          </p:nvSpPr>
          <p:spPr bwMode="auto">
            <a:xfrm>
              <a:off x="3415651" y="4014528"/>
              <a:ext cx="34925" cy="36513"/>
            </a:xfrm>
            <a:custGeom>
              <a:avLst/>
              <a:gdLst>
                <a:gd name="T0" fmla="*/ 52 w 102"/>
                <a:gd name="T1" fmla="*/ 0 h 101"/>
                <a:gd name="T2" fmla="*/ 52 w 102"/>
                <a:gd name="T3" fmla="*/ 0 h 101"/>
                <a:gd name="T4" fmla="*/ 0 w 102"/>
                <a:gd name="T5" fmla="*/ 51 h 101"/>
                <a:gd name="T6" fmla="*/ 0 w 102"/>
                <a:gd name="T7" fmla="*/ 51 h 101"/>
                <a:gd name="T8" fmla="*/ 52 w 102"/>
                <a:gd name="T9" fmla="*/ 101 h 101"/>
                <a:gd name="T10" fmla="*/ 52 w 102"/>
                <a:gd name="T11" fmla="*/ 101 h 101"/>
                <a:gd name="T12" fmla="*/ 102 w 102"/>
                <a:gd name="T13" fmla="*/ 51 h 101"/>
                <a:gd name="T14" fmla="*/ 102 w 102"/>
                <a:gd name="T15" fmla="*/ 51 h 101"/>
                <a:gd name="T16" fmla="*/ 52 w 102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1">
                  <a:moveTo>
                    <a:pt x="52" y="0"/>
                  </a:moveTo>
                  <a:lnTo>
                    <a:pt x="52" y="0"/>
                  </a:lnTo>
                  <a:cubicBezTo>
                    <a:pt x="23" y="0"/>
                    <a:pt x="0" y="23"/>
                    <a:pt x="0" y="51"/>
                  </a:cubicBezTo>
                  <a:lnTo>
                    <a:pt x="0" y="51"/>
                  </a:lnTo>
                  <a:cubicBezTo>
                    <a:pt x="0" y="79"/>
                    <a:pt x="23" y="101"/>
                    <a:pt x="52" y="101"/>
                  </a:cubicBezTo>
                  <a:lnTo>
                    <a:pt x="52" y="101"/>
                  </a:lnTo>
                  <a:cubicBezTo>
                    <a:pt x="80" y="101"/>
                    <a:pt x="102" y="79"/>
                    <a:pt x="102" y="51"/>
                  </a:cubicBezTo>
                  <a:lnTo>
                    <a:pt x="102" y="51"/>
                  </a:lnTo>
                  <a:cubicBezTo>
                    <a:pt x="102" y="23"/>
                    <a:pt x="80" y="0"/>
                    <a:pt x="52" y="0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060" name="Freeform 51"/>
            <p:cNvSpPr>
              <a:spLocks/>
            </p:cNvSpPr>
            <p:nvPr/>
          </p:nvSpPr>
          <p:spPr bwMode="auto">
            <a:xfrm>
              <a:off x="5313128" y="3206985"/>
              <a:ext cx="36513" cy="36513"/>
            </a:xfrm>
            <a:custGeom>
              <a:avLst/>
              <a:gdLst>
                <a:gd name="T0" fmla="*/ 51 w 102"/>
                <a:gd name="T1" fmla="*/ 0 h 103"/>
                <a:gd name="T2" fmla="*/ 51 w 102"/>
                <a:gd name="T3" fmla="*/ 0 h 103"/>
                <a:gd name="T4" fmla="*/ 0 w 102"/>
                <a:gd name="T5" fmla="*/ 51 h 103"/>
                <a:gd name="T6" fmla="*/ 0 w 102"/>
                <a:gd name="T7" fmla="*/ 51 h 103"/>
                <a:gd name="T8" fmla="*/ 51 w 102"/>
                <a:gd name="T9" fmla="*/ 103 h 103"/>
                <a:gd name="T10" fmla="*/ 51 w 102"/>
                <a:gd name="T11" fmla="*/ 103 h 103"/>
                <a:gd name="T12" fmla="*/ 102 w 102"/>
                <a:gd name="T13" fmla="*/ 51 h 103"/>
                <a:gd name="T14" fmla="*/ 102 w 102"/>
                <a:gd name="T15" fmla="*/ 51 h 103"/>
                <a:gd name="T16" fmla="*/ 51 w 102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3">
                  <a:moveTo>
                    <a:pt x="51" y="0"/>
                  </a:moveTo>
                  <a:lnTo>
                    <a:pt x="51" y="0"/>
                  </a:lnTo>
                  <a:cubicBezTo>
                    <a:pt x="23" y="0"/>
                    <a:pt x="0" y="23"/>
                    <a:pt x="0" y="51"/>
                  </a:cubicBezTo>
                  <a:lnTo>
                    <a:pt x="0" y="51"/>
                  </a:lnTo>
                  <a:cubicBezTo>
                    <a:pt x="0" y="79"/>
                    <a:pt x="23" y="103"/>
                    <a:pt x="51" y="103"/>
                  </a:cubicBezTo>
                  <a:lnTo>
                    <a:pt x="51" y="103"/>
                  </a:lnTo>
                  <a:cubicBezTo>
                    <a:pt x="79" y="103"/>
                    <a:pt x="102" y="79"/>
                    <a:pt x="102" y="51"/>
                  </a:cubicBezTo>
                  <a:lnTo>
                    <a:pt x="102" y="51"/>
                  </a:lnTo>
                  <a:cubicBezTo>
                    <a:pt x="102" y="23"/>
                    <a:pt x="79" y="0"/>
                    <a:pt x="51" y="0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791200" y="3706368"/>
            <a:ext cx="1473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</a:rPr>
              <a:t>426.383</a:t>
            </a:r>
          </a:p>
          <a:p>
            <a:r>
              <a:rPr lang="en-US" sz="1600" b="0" dirty="0" err="1">
                <a:solidFill>
                  <a:srgbClr val="0000FF"/>
                </a:solidFill>
              </a:rPr>
              <a:t>Az</a:t>
            </a:r>
            <a:r>
              <a:rPr lang="en-US" sz="1600" b="0" dirty="0">
                <a:solidFill>
                  <a:srgbClr val="0000FF"/>
                </a:solidFill>
              </a:rPr>
              <a:t> 246°18’44”</a:t>
            </a:r>
          </a:p>
        </p:txBody>
      </p:sp>
      <p:sp>
        <p:nvSpPr>
          <p:cNvPr id="3" name="Arc 2"/>
          <p:cNvSpPr/>
          <p:nvPr/>
        </p:nvSpPr>
        <p:spPr>
          <a:xfrm>
            <a:off x="4608576" y="1548384"/>
            <a:ext cx="914400" cy="914400"/>
          </a:xfrm>
          <a:prstGeom prst="arc">
            <a:avLst>
              <a:gd name="adj1" fmla="val 1372420"/>
              <a:gd name="adj2" fmla="val 6033109"/>
            </a:avLst>
          </a:prstGeom>
          <a:ln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TextBox 21"/>
          <p:cNvSpPr txBox="1"/>
          <p:nvPr/>
        </p:nvSpPr>
        <p:spPr>
          <a:xfrm>
            <a:off x="5145024" y="2450592"/>
            <a:ext cx="1063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</a:rPr>
              <a:t>75°24’23”</a:t>
            </a:r>
          </a:p>
        </p:txBody>
      </p:sp>
      <p:sp>
        <p:nvSpPr>
          <p:cNvPr id="33" name="Arc 32"/>
          <p:cNvSpPr/>
          <p:nvPr/>
        </p:nvSpPr>
        <p:spPr>
          <a:xfrm>
            <a:off x="6821424" y="2542032"/>
            <a:ext cx="914400" cy="914400"/>
          </a:xfrm>
          <a:prstGeom prst="arc">
            <a:avLst>
              <a:gd name="adj1" fmla="val 9458329"/>
              <a:gd name="adj2" fmla="val 12658568"/>
            </a:avLst>
          </a:prstGeom>
          <a:ln>
            <a:solidFill>
              <a:srgbClr val="0000FF"/>
            </a:solidFill>
            <a:headEnd type="arrow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4" name="TextBox 33"/>
          <p:cNvSpPr txBox="1"/>
          <p:nvPr/>
        </p:nvSpPr>
        <p:spPr>
          <a:xfrm>
            <a:off x="5809488" y="2810256"/>
            <a:ext cx="1063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</a:rPr>
              <a:t>46°15’37”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73952" y="2353056"/>
            <a:ext cx="1462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</a:rPr>
              <a:t>292°34’21” </a:t>
            </a:r>
            <a:r>
              <a:rPr lang="en-US" sz="1600" b="0" dirty="0" err="1">
                <a:solidFill>
                  <a:srgbClr val="0000FF"/>
                </a:solidFill>
              </a:rPr>
              <a:t>Az</a:t>
            </a:r>
            <a:endParaRPr lang="en-US" sz="1600" b="0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24272" y="1517904"/>
            <a:ext cx="105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</a:rPr>
              <a:t>833.92’ N</a:t>
            </a:r>
          </a:p>
          <a:p>
            <a:r>
              <a:rPr lang="en-US" sz="1600" b="0" dirty="0">
                <a:solidFill>
                  <a:srgbClr val="0000FF"/>
                </a:solidFill>
              </a:rPr>
              <a:t>265.31’ 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5216" y="1371600"/>
            <a:ext cx="37962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a. Inverse TS</a:t>
            </a:r>
          </a:p>
          <a:p>
            <a:endParaRPr lang="en-US" b="0" dirty="0"/>
          </a:p>
          <a:p>
            <a:r>
              <a:rPr lang="en-US" b="0" dirty="0"/>
              <a:t>b. Compute angle G</a:t>
            </a:r>
          </a:p>
          <a:p>
            <a:pPr lvl="1"/>
            <a:r>
              <a:rPr lang="en-US" b="0" dirty="0"/>
              <a:t>Law of Sines</a:t>
            </a:r>
          </a:p>
          <a:p>
            <a:pPr lvl="1"/>
            <a:endParaRPr lang="en-US" b="0" dirty="0"/>
          </a:p>
          <a:p>
            <a:r>
              <a:rPr lang="en-US" b="0" dirty="0"/>
              <a:t>c. Compute angle T</a:t>
            </a:r>
          </a:p>
          <a:p>
            <a:pPr lvl="1"/>
            <a:r>
              <a:rPr lang="en-US" b="0" dirty="0"/>
              <a:t>Angle condition</a:t>
            </a:r>
          </a:p>
          <a:p>
            <a:pPr lvl="1"/>
            <a:endParaRPr lang="en-US" b="0" dirty="0"/>
          </a:p>
          <a:p>
            <a:r>
              <a:rPr lang="en-US" b="0" dirty="0"/>
              <a:t>d. Compute </a:t>
            </a:r>
            <a:r>
              <a:rPr lang="en-US" b="0" dirty="0" err="1"/>
              <a:t>Az</a:t>
            </a:r>
            <a:r>
              <a:rPr lang="en-US" b="0" baseline="-25000" dirty="0" err="1"/>
              <a:t>TG</a:t>
            </a:r>
            <a:endParaRPr lang="en-US" b="0" dirty="0"/>
          </a:p>
          <a:p>
            <a:endParaRPr lang="en-US" b="0" dirty="0"/>
          </a:p>
          <a:p>
            <a:r>
              <a:rPr lang="en-US" b="0" dirty="0"/>
              <a:t>e. Compute </a:t>
            </a:r>
            <a:r>
              <a:rPr lang="en-US" b="0" dirty="0" err="1"/>
              <a:t>coords</a:t>
            </a:r>
            <a:r>
              <a:rPr lang="en-US" b="0" dirty="0"/>
              <a:t> of G from T</a:t>
            </a:r>
          </a:p>
          <a:p>
            <a:pPr lvl="1"/>
            <a:r>
              <a:rPr lang="en-US" b="0" dirty="0"/>
              <a:t>Forward Comp</a:t>
            </a:r>
          </a:p>
          <a:p>
            <a:endParaRPr lang="en-US" b="0" dirty="0"/>
          </a:p>
          <a:p>
            <a:r>
              <a:rPr lang="en-US" b="0" dirty="0"/>
              <a:t>f. Math check – Compute:</a:t>
            </a:r>
          </a:p>
          <a:p>
            <a:pPr lvl="1"/>
            <a:r>
              <a:rPr lang="en-US" b="0" dirty="0"/>
              <a:t>SG by Law of Sines</a:t>
            </a:r>
          </a:p>
          <a:p>
            <a:pPr lvl="1"/>
            <a:r>
              <a:rPr lang="en-US" b="0" dirty="0" err="1"/>
              <a:t>Az</a:t>
            </a:r>
            <a:r>
              <a:rPr lang="en-US" b="0" baseline="-25000" dirty="0" err="1"/>
              <a:t>SG</a:t>
            </a:r>
            <a:r>
              <a:rPr lang="en-US" b="0" dirty="0"/>
              <a:t> using </a:t>
            </a:r>
            <a:r>
              <a:rPr lang="en-US" b="0" dirty="0" err="1"/>
              <a:t>Az</a:t>
            </a:r>
            <a:r>
              <a:rPr lang="en-US" b="0" baseline="-25000" dirty="0" err="1"/>
              <a:t>TS</a:t>
            </a:r>
            <a:r>
              <a:rPr lang="en-US" b="0" dirty="0"/>
              <a:t> &amp; angle S</a:t>
            </a:r>
          </a:p>
          <a:p>
            <a:pPr lvl="1"/>
            <a:r>
              <a:rPr lang="en-US" b="0" dirty="0" err="1"/>
              <a:t>Coords</a:t>
            </a:r>
            <a:r>
              <a:rPr lang="en-US" b="0" dirty="0"/>
              <a:t> of G from S</a:t>
            </a:r>
          </a:p>
          <a:p>
            <a:endParaRPr lang="en-US" b="0" dirty="0"/>
          </a:p>
          <a:p>
            <a:endParaRPr lang="en-US" b="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4761992" y="2753868"/>
            <a:ext cx="0" cy="148742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>
            <a:spLocks noChangeAspect="1"/>
          </p:cNvSpPr>
          <p:nvPr/>
        </p:nvSpPr>
        <p:spPr>
          <a:xfrm>
            <a:off x="3849116" y="3116580"/>
            <a:ext cx="1828800" cy="1828800"/>
          </a:xfrm>
          <a:prstGeom prst="arc">
            <a:avLst>
              <a:gd name="adj1" fmla="val 16200000"/>
              <a:gd name="adj2" fmla="val 16718119"/>
            </a:avLst>
          </a:prstGeom>
          <a:ln>
            <a:solidFill>
              <a:srgbClr val="0000FF"/>
            </a:solidFill>
            <a:headEnd type="none" w="sm" len="med"/>
            <a:tailEnd type="arrow" w="sm" len="sm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57321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3915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4. Example 2</a:t>
            </a:r>
            <a:endParaRPr lang="en-US" b="0" i="1" dirty="0"/>
          </a:p>
        </p:txBody>
      </p:sp>
      <p:sp>
        <p:nvSpPr>
          <p:cNvPr id="45082" name="Text Box 5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6575" y="914400"/>
            <a:ext cx="3675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What are the coordinates of 101?</a:t>
            </a:r>
          </a:p>
          <a:p>
            <a:pPr lvl="1" eaLnBrk="1" hangingPunct="1"/>
            <a:r>
              <a:rPr lang="en-US" sz="1600" dirty="0">
                <a:solidFill>
                  <a:srgbClr val="0000FF"/>
                </a:solidFill>
              </a:rPr>
              <a:t>Forward comp from 30</a:t>
            </a:r>
          </a:p>
        </p:txBody>
      </p:sp>
      <p:sp>
        <p:nvSpPr>
          <p:cNvPr id="5734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095875" y="1935163"/>
            <a:ext cx="3359150" cy="1862138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095875" y="1935163"/>
            <a:ext cx="382588" cy="1960563"/>
          </a:xfrm>
          <a:prstGeom prst="line">
            <a:avLst/>
          </a:prstGeom>
          <a:noFill/>
          <a:ln w="4763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5478463" y="3797301"/>
            <a:ext cx="2976563" cy="98425"/>
          </a:xfrm>
          <a:prstGeom prst="line">
            <a:avLst/>
          </a:prstGeom>
          <a:noFill/>
          <a:ln w="4763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2" name="Freeform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070475" y="1909763"/>
            <a:ext cx="50800" cy="50800"/>
          </a:xfrm>
          <a:custGeom>
            <a:avLst/>
            <a:gdLst/>
            <a:ahLst/>
            <a:cxnLst>
              <a:cxn ang="0">
                <a:pos x="32" y="16"/>
              </a:cxn>
              <a:cxn ang="0">
                <a:pos x="32" y="14"/>
              </a:cxn>
              <a:cxn ang="0">
                <a:pos x="31" y="12"/>
              </a:cxn>
              <a:cxn ang="0">
                <a:pos x="31" y="10"/>
              </a:cxn>
              <a:cxn ang="0">
                <a:pos x="30" y="8"/>
              </a:cxn>
              <a:cxn ang="0">
                <a:pos x="29" y="7"/>
              </a:cxn>
              <a:cxn ang="0">
                <a:pos x="27" y="5"/>
              </a:cxn>
              <a:cxn ang="0">
                <a:pos x="26" y="3"/>
              </a:cxn>
              <a:cxn ang="0">
                <a:pos x="24" y="2"/>
              </a:cxn>
              <a:cxn ang="0">
                <a:pos x="22" y="1"/>
              </a:cxn>
              <a:cxn ang="0">
                <a:pos x="20" y="1"/>
              </a:cxn>
              <a:cxn ang="0">
                <a:pos x="18" y="0"/>
              </a:cxn>
              <a:cxn ang="0">
                <a:pos x="16" y="0"/>
              </a:cxn>
              <a:cxn ang="0">
                <a:pos x="14" y="0"/>
              </a:cxn>
              <a:cxn ang="0">
                <a:pos x="12" y="1"/>
              </a:cxn>
              <a:cxn ang="0">
                <a:pos x="10" y="1"/>
              </a:cxn>
              <a:cxn ang="0">
                <a:pos x="8" y="2"/>
              </a:cxn>
              <a:cxn ang="0">
                <a:pos x="6" y="3"/>
              </a:cxn>
              <a:cxn ang="0">
                <a:pos x="5" y="5"/>
              </a:cxn>
              <a:cxn ang="0">
                <a:pos x="3" y="7"/>
              </a:cxn>
              <a:cxn ang="0">
                <a:pos x="2" y="8"/>
              </a:cxn>
              <a:cxn ang="0">
                <a:pos x="1" y="10"/>
              </a:cxn>
              <a:cxn ang="0">
                <a:pos x="1" y="12"/>
              </a:cxn>
              <a:cxn ang="0">
                <a:pos x="0" y="14"/>
              </a:cxn>
              <a:cxn ang="0">
                <a:pos x="0" y="16"/>
              </a:cxn>
              <a:cxn ang="0">
                <a:pos x="0" y="18"/>
              </a:cxn>
              <a:cxn ang="0">
                <a:pos x="1" y="20"/>
              </a:cxn>
              <a:cxn ang="0">
                <a:pos x="1" y="22"/>
              </a:cxn>
              <a:cxn ang="0">
                <a:pos x="2" y="24"/>
              </a:cxn>
              <a:cxn ang="0">
                <a:pos x="3" y="26"/>
              </a:cxn>
              <a:cxn ang="0">
                <a:pos x="5" y="28"/>
              </a:cxn>
              <a:cxn ang="0">
                <a:pos x="6" y="29"/>
              </a:cxn>
              <a:cxn ang="0">
                <a:pos x="8" y="30"/>
              </a:cxn>
              <a:cxn ang="0">
                <a:pos x="10" y="31"/>
              </a:cxn>
              <a:cxn ang="0">
                <a:pos x="12" y="32"/>
              </a:cxn>
              <a:cxn ang="0">
                <a:pos x="14" y="32"/>
              </a:cxn>
              <a:cxn ang="0">
                <a:pos x="16" y="32"/>
              </a:cxn>
              <a:cxn ang="0">
                <a:pos x="18" y="32"/>
              </a:cxn>
              <a:cxn ang="0">
                <a:pos x="20" y="32"/>
              </a:cxn>
              <a:cxn ang="0">
                <a:pos x="22" y="31"/>
              </a:cxn>
              <a:cxn ang="0">
                <a:pos x="24" y="30"/>
              </a:cxn>
              <a:cxn ang="0">
                <a:pos x="26" y="29"/>
              </a:cxn>
              <a:cxn ang="0">
                <a:pos x="27" y="28"/>
              </a:cxn>
              <a:cxn ang="0">
                <a:pos x="29" y="26"/>
              </a:cxn>
              <a:cxn ang="0">
                <a:pos x="30" y="24"/>
              </a:cxn>
              <a:cxn ang="0">
                <a:pos x="31" y="22"/>
              </a:cxn>
              <a:cxn ang="0">
                <a:pos x="31" y="20"/>
              </a:cxn>
              <a:cxn ang="0">
                <a:pos x="32" y="18"/>
              </a:cxn>
            </a:cxnLst>
            <a:rect l="0" t="0" r="r" b="b"/>
            <a:pathLst>
              <a:path w="32" h="32">
                <a:moveTo>
                  <a:pt x="32" y="17"/>
                </a:moveTo>
                <a:lnTo>
                  <a:pt x="32" y="16"/>
                </a:lnTo>
                <a:lnTo>
                  <a:pt x="32" y="15"/>
                </a:lnTo>
                <a:lnTo>
                  <a:pt x="32" y="14"/>
                </a:lnTo>
                <a:lnTo>
                  <a:pt x="32" y="13"/>
                </a:lnTo>
                <a:lnTo>
                  <a:pt x="31" y="12"/>
                </a:lnTo>
                <a:lnTo>
                  <a:pt x="31" y="11"/>
                </a:lnTo>
                <a:lnTo>
                  <a:pt x="31" y="10"/>
                </a:lnTo>
                <a:lnTo>
                  <a:pt x="30" y="9"/>
                </a:lnTo>
                <a:lnTo>
                  <a:pt x="30" y="8"/>
                </a:lnTo>
                <a:lnTo>
                  <a:pt x="29" y="7"/>
                </a:lnTo>
                <a:lnTo>
                  <a:pt x="29" y="7"/>
                </a:lnTo>
                <a:lnTo>
                  <a:pt x="28" y="6"/>
                </a:lnTo>
                <a:lnTo>
                  <a:pt x="27" y="5"/>
                </a:lnTo>
                <a:lnTo>
                  <a:pt x="27" y="4"/>
                </a:lnTo>
                <a:lnTo>
                  <a:pt x="26" y="3"/>
                </a:lnTo>
                <a:lnTo>
                  <a:pt x="25" y="3"/>
                </a:lnTo>
                <a:lnTo>
                  <a:pt x="24" y="2"/>
                </a:lnTo>
                <a:lnTo>
                  <a:pt x="23" y="2"/>
                </a:lnTo>
                <a:lnTo>
                  <a:pt x="22" y="1"/>
                </a:lnTo>
                <a:lnTo>
                  <a:pt x="21" y="1"/>
                </a:lnTo>
                <a:lnTo>
                  <a:pt x="20" y="1"/>
                </a:lnTo>
                <a:lnTo>
                  <a:pt x="19" y="1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3" y="1"/>
                </a:lnTo>
                <a:lnTo>
                  <a:pt x="12" y="1"/>
                </a:lnTo>
                <a:lnTo>
                  <a:pt x="11" y="1"/>
                </a:lnTo>
                <a:lnTo>
                  <a:pt x="10" y="1"/>
                </a:lnTo>
                <a:lnTo>
                  <a:pt x="9" y="2"/>
                </a:lnTo>
                <a:lnTo>
                  <a:pt x="8" y="2"/>
                </a:lnTo>
                <a:lnTo>
                  <a:pt x="7" y="3"/>
                </a:lnTo>
                <a:lnTo>
                  <a:pt x="6" y="3"/>
                </a:lnTo>
                <a:lnTo>
                  <a:pt x="6" y="4"/>
                </a:lnTo>
                <a:lnTo>
                  <a:pt x="5" y="5"/>
                </a:lnTo>
                <a:lnTo>
                  <a:pt x="4" y="6"/>
                </a:lnTo>
                <a:lnTo>
                  <a:pt x="3" y="7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2" y="23"/>
                </a:lnTo>
                <a:lnTo>
                  <a:pt x="2" y="24"/>
                </a:lnTo>
                <a:lnTo>
                  <a:pt x="3" y="25"/>
                </a:lnTo>
                <a:lnTo>
                  <a:pt x="3" y="26"/>
                </a:lnTo>
                <a:lnTo>
                  <a:pt x="4" y="27"/>
                </a:lnTo>
                <a:lnTo>
                  <a:pt x="5" y="28"/>
                </a:lnTo>
                <a:lnTo>
                  <a:pt x="6" y="28"/>
                </a:lnTo>
                <a:lnTo>
                  <a:pt x="6" y="29"/>
                </a:lnTo>
                <a:lnTo>
                  <a:pt x="7" y="30"/>
                </a:lnTo>
                <a:lnTo>
                  <a:pt x="8" y="30"/>
                </a:lnTo>
                <a:lnTo>
                  <a:pt x="9" y="31"/>
                </a:lnTo>
                <a:lnTo>
                  <a:pt x="10" y="31"/>
                </a:lnTo>
                <a:lnTo>
                  <a:pt x="11" y="32"/>
                </a:lnTo>
                <a:lnTo>
                  <a:pt x="12" y="32"/>
                </a:lnTo>
                <a:lnTo>
                  <a:pt x="13" y="32"/>
                </a:lnTo>
                <a:lnTo>
                  <a:pt x="14" y="32"/>
                </a:lnTo>
                <a:lnTo>
                  <a:pt x="15" y="32"/>
                </a:lnTo>
                <a:lnTo>
                  <a:pt x="16" y="32"/>
                </a:lnTo>
                <a:lnTo>
                  <a:pt x="17" y="32"/>
                </a:lnTo>
                <a:lnTo>
                  <a:pt x="18" y="32"/>
                </a:lnTo>
                <a:lnTo>
                  <a:pt x="19" y="32"/>
                </a:lnTo>
                <a:lnTo>
                  <a:pt x="20" y="32"/>
                </a:lnTo>
                <a:lnTo>
                  <a:pt x="21" y="32"/>
                </a:lnTo>
                <a:lnTo>
                  <a:pt x="22" y="31"/>
                </a:lnTo>
                <a:lnTo>
                  <a:pt x="23" y="31"/>
                </a:lnTo>
                <a:lnTo>
                  <a:pt x="24" y="30"/>
                </a:lnTo>
                <a:lnTo>
                  <a:pt x="25" y="30"/>
                </a:lnTo>
                <a:lnTo>
                  <a:pt x="26" y="29"/>
                </a:lnTo>
                <a:lnTo>
                  <a:pt x="27" y="28"/>
                </a:lnTo>
                <a:lnTo>
                  <a:pt x="27" y="28"/>
                </a:lnTo>
                <a:lnTo>
                  <a:pt x="28" y="27"/>
                </a:lnTo>
                <a:lnTo>
                  <a:pt x="29" y="26"/>
                </a:lnTo>
                <a:lnTo>
                  <a:pt x="29" y="25"/>
                </a:lnTo>
                <a:lnTo>
                  <a:pt x="30" y="24"/>
                </a:lnTo>
                <a:lnTo>
                  <a:pt x="30" y="23"/>
                </a:lnTo>
                <a:lnTo>
                  <a:pt x="31" y="22"/>
                </a:lnTo>
                <a:lnTo>
                  <a:pt x="31" y="21"/>
                </a:lnTo>
                <a:lnTo>
                  <a:pt x="31" y="20"/>
                </a:lnTo>
                <a:lnTo>
                  <a:pt x="32" y="19"/>
                </a:lnTo>
                <a:lnTo>
                  <a:pt x="32" y="18"/>
                </a:lnTo>
                <a:lnTo>
                  <a:pt x="32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3" name="Freeform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070475" y="1909763"/>
            <a:ext cx="50800" cy="50800"/>
          </a:xfrm>
          <a:custGeom>
            <a:avLst/>
            <a:gdLst/>
            <a:ahLst/>
            <a:cxnLst>
              <a:cxn ang="0">
                <a:pos x="189" y="88"/>
              </a:cxn>
              <a:cxn ang="0">
                <a:pos x="187" y="76"/>
              </a:cxn>
              <a:cxn ang="0">
                <a:pos x="184" y="64"/>
              </a:cxn>
              <a:cxn ang="0">
                <a:pos x="180" y="52"/>
              </a:cxn>
              <a:cxn ang="0">
                <a:pos x="173" y="42"/>
              </a:cxn>
              <a:cxn ang="0">
                <a:pos x="166" y="32"/>
              </a:cxn>
              <a:cxn ang="0">
                <a:pos x="157" y="23"/>
              </a:cxn>
              <a:cxn ang="0">
                <a:pos x="147" y="16"/>
              </a:cxn>
              <a:cxn ang="0">
                <a:pos x="137" y="9"/>
              </a:cxn>
              <a:cxn ang="0">
                <a:pos x="125" y="5"/>
              </a:cxn>
              <a:cxn ang="0">
                <a:pos x="113" y="2"/>
              </a:cxn>
              <a:cxn ang="0">
                <a:pos x="101" y="0"/>
              </a:cxn>
              <a:cxn ang="0">
                <a:pos x="89" y="0"/>
              </a:cxn>
              <a:cxn ang="0">
                <a:pos x="76" y="2"/>
              </a:cxn>
              <a:cxn ang="0">
                <a:pos x="65" y="5"/>
              </a:cxn>
              <a:cxn ang="0">
                <a:pos x="53" y="9"/>
              </a:cxn>
              <a:cxn ang="0">
                <a:pos x="42" y="16"/>
              </a:cxn>
              <a:cxn ang="0">
                <a:pos x="33" y="23"/>
              </a:cxn>
              <a:cxn ang="0">
                <a:pos x="24" y="32"/>
              </a:cxn>
              <a:cxn ang="0">
                <a:pos x="16" y="42"/>
              </a:cxn>
              <a:cxn ang="0">
                <a:pos x="10" y="52"/>
              </a:cxn>
              <a:cxn ang="0">
                <a:pos x="5" y="64"/>
              </a:cxn>
              <a:cxn ang="0">
                <a:pos x="2" y="76"/>
              </a:cxn>
              <a:cxn ang="0">
                <a:pos x="1" y="88"/>
              </a:cxn>
              <a:cxn ang="0">
                <a:pos x="1" y="100"/>
              </a:cxn>
              <a:cxn ang="0">
                <a:pos x="2" y="113"/>
              </a:cxn>
              <a:cxn ang="0">
                <a:pos x="5" y="124"/>
              </a:cxn>
              <a:cxn ang="0">
                <a:pos x="10" y="136"/>
              </a:cxn>
              <a:cxn ang="0">
                <a:pos x="16" y="147"/>
              </a:cxn>
              <a:cxn ang="0">
                <a:pos x="24" y="156"/>
              </a:cxn>
              <a:cxn ang="0">
                <a:pos x="33" y="165"/>
              </a:cxn>
              <a:cxn ang="0">
                <a:pos x="42" y="173"/>
              </a:cxn>
              <a:cxn ang="0">
                <a:pos x="53" y="179"/>
              </a:cxn>
              <a:cxn ang="0">
                <a:pos x="65" y="184"/>
              </a:cxn>
              <a:cxn ang="0">
                <a:pos x="76" y="187"/>
              </a:cxn>
              <a:cxn ang="0">
                <a:pos x="89" y="188"/>
              </a:cxn>
              <a:cxn ang="0">
                <a:pos x="101" y="188"/>
              </a:cxn>
              <a:cxn ang="0">
                <a:pos x="113" y="187"/>
              </a:cxn>
              <a:cxn ang="0">
                <a:pos x="125" y="184"/>
              </a:cxn>
              <a:cxn ang="0">
                <a:pos x="137" y="179"/>
              </a:cxn>
              <a:cxn ang="0">
                <a:pos x="147" y="173"/>
              </a:cxn>
              <a:cxn ang="0">
                <a:pos x="157" y="165"/>
              </a:cxn>
              <a:cxn ang="0">
                <a:pos x="166" y="156"/>
              </a:cxn>
              <a:cxn ang="0">
                <a:pos x="173" y="147"/>
              </a:cxn>
              <a:cxn ang="0">
                <a:pos x="180" y="136"/>
              </a:cxn>
              <a:cxn ang="0">
                <a:pos x="184" y="124"/>
              </a:cxn>
              <a:cxn ang="0">
                <a:pos x="187" y="113"/>
              </a:cxn>
              <a:cxn ang="0">
                <a:pos x="189" y="100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89" y="88"/>
                </a:lnTo>
                <a:lnTo>
                  <a:pt x="188" y="82"/>
                </a:lnTo>
                <a:lnTo>
                  <a:pt x="187" y="76"/>
                </a:lnTo>
                <a:lnTo>
                  <a:pt x="186" y="70"/>
                </a:lnTo>
                <a:lnTo>
                  <a:pt x="184" y="64"/>
                </a:lnTo>
                <a:lnTo>
                  <a:pt x="182" y="58"/>
                </a:lnTo>
                <a:lnTo>
                  <a:pt x="180" y="52"/>
                </a:lnTo>
                <a:lnTo>
                  <a:pt x="177" y="47"/>
                </a:lnTo>
                <a:lnTo>
                  <a:pt x="173" y="42"/>
                </a:lnTo>
                <a:lnTo>
                  <a:pt x="170" y="37"/>
                </a:lnTo>
                <a:lnTo>
                  <a:pt x="166" y="32"/>
                </a:lnTo>
                <a:lnTo>
                  <a:pt x="162" y="27"/>
                </a:lnTo>
                <a:lnTo>
                  <a:pt x="157" y="23"/>
                </a:lnTo>
                <a:lnTo>
                  <a:pt x="152" y="19"/>
                </a:lnTo>
                <a:lnTo>
                  <a:pt x="147" y="16"/>
                </a:lnTo>
                <a:lnTo>
                  <a:pt x="142" y="12"/>
                </a:lnTo>
                <a:lnTo>
                  <a:pt x="137" y="9"/>
                </a:lnTo>
                <a:lnTo>
                  <a:pt x="131" y="7"/>
                </a:lnTo>
                <a:lnTo>
                  <a:pt x="125" y="5"/>
                </a:lnTo>
                <a:lnTo>
                  <a:pt x="119" y="3"/>
                </a:lnTo>
                <a:lnTo>
                  <a:pt x="113" y="2"/>
                </a:lnTo>
                <a:lnTo>
                  <a:pt x="107" y="1"/>
                </a:lnTo>
                <a:lnTo>
                  <a:pt x="101" y="0"/>
                </a:lnTo>
                <a:lnTo>
                  <a:pt x="95" y="0"/>
                </a:lnTo>
                <a:lnTo>
                  <a:pt x="89" y="0"/>
                </a:lnTo>
                <a:lnTo>
                  <a:pt x="83" y="1"/>
                </a:lnTo>
                <a:lnTo>
                  <a:pt x="76" y="2"/>
                </a:lnTo>
                <a:lnTo>
                  <a:pt x="70" y="3"/>
                </a:lnTo>
                <a:lnTo>
                  <a:pt x="65" y="5"/>
                </a:lnTo>
                <a:lnTo>
                  <a:pt x="59" y="7"/>
                </a:lnTo>
                <a:lnTo>
                  <a:pt x="53" y="9"/>
                </a:lnTo>
                <a:lnTo>
                  <a:pt x="48" y="12"/>
                </a:lnTo>
                <a:lnTo>
                  <a:pt x="42" y="16"/>
                </a:lnTo>
                <a:lnTo>
                  <a:pt x="37" y="19"/>
                </a:lnTo>
                <a:lnTo>
                  <a:pt x="33" y="23"/>
                </a:lnTo>
                <a:lnTo>
                  <a:pt x="28" y="27"/>
                </a:lnTo>
                <a:lnTo>
                  <a:pt x="24" y="32"/>
                </a:lnTo>
                <a:lnTo>
                  <a:pt x="20" y="37"/>
                </a:lnTo>
                <a:lnTo>
                  <a:pt x="16" y="42"/>
                </a:lnTo>
                <a:lnTo>
                  <a:pt x="13" y="47"/>
                </a:lnTo>
                <a:lnTo>
                  <a:pt x="10" y="52"/>
                </a:lnTo>
                <a:lnTo>
                  <a:pt x="8" y="58"/>
                </a:lnTo>
                <a:lnTo>
                  <a:pt x="5" y="64"/>
                </a:lnTo>
                <a:lnTo>
                  <a:pt x="4" y="70"/>
                </a:lnTo>
                <a:lnTo>
                  <a:pt x="2" y="76"/>
                </a:lnTo>
                <a:lnTo>
                  <a:pt x="1" y="82"/>
                </a:lnTo>
                <a:lnTo>
                  <a:pt x="1" y="88"/>
                </a:lnTo>
                <a:lnTo>
                  <a:pt x="0" y="94"/>
                </a:lnTo>
                <a:lnTo>
                  <a:pt x="1" y="100"/>
                </a:lnTo>
                <a:lnTo>
                  <a:pt x="1" y="106"/>
                </a:lnTo>
                <a:lnTo>
                  <a:pt x="2" y="113"/>
                </a:lnTo>
                <a:lnTo>
                  <a:pt x="4" y="119"/>
                </a:lnTo>
                <a:lnTo>
                  <a:pt x="5" y="124"/>
                </a:lnTo>
                <a:lnTo>
                  <a:pt x="8" y="130"/>
                </a:lnTo>
                <a:lnTo>
                  <a:pt x="10" y="136"/>
                </a:lnTo>
                <a:lnTo>
                  <a:pt x="13" y="141"/>
                </a:lnTo>
                <a:lnTo>
                  <a:pt x="16" y="147"/>
                </a:lnTo>
                <a:lnTo>
                  <a:pt x="20" y="152"/>
                </a:lnTo>
                <a:lnTo>
                  <a:pt x="24" y="156"/>
                </a:lnTo>
                <a:lnTo>
                  <a:pt x="28" y="161"/>
                </a:lnTo>
                <a:lnTo>
                  <a:pt x="33" y="165"/>
                </a:lnTo>
                <a:lnTo>
                  <a:pt x="37" y="169"/>
                </a:lnTo>
                <a:lnTo>
                  <a:pt x="42" y="173"/>
                </a:lnTo>
                <a:lnTo>
                  <a:pt x="48" y="176"/>
                </a:lnTo>
                <a:lnTo>
                  <a:pt x="53" y="179"/>
                </a:lnTo>
                <a:lnTo>
                  <a:pt x="59" y="181"/>
                </a:lnTo>
                <a:lnTo>
                  <a:pt x="65" y="184"/>
                </a:lnTo>
                <a:lnTo>
                  <a:pt x="70" y="185"/>
                </a:lnTo>
                <a:lnTo>
                  <a:pt x="76" y="187"/>
                </a:lnTo>
                <a:lnTo>
                  <a:pt x="83" y="188"/>
                </a:lnTo>
                <a:lnTo>
                  <a:pt x="89" y="188"/>
                </a:lnTo>
                <a:lnTo>
                  <a:pt x="95" y="189"/>
                </a:lnTo>
                <a:lnTo>
                  <a:pt x="101" y="188"/>
                </a:lnTo>
                <a:lnTo>
                  <a:pt x="107" y="188"/>
                </a:lnTo>
                <a:lnTo>
                  <a:pt x="113" y="187"/>
                </a:lnTo>
                <a:lnTo>
                  <a:pt x="119" y="185"/>
                </a:lnTo>
                <a:lnTo>
                  <a:pt x="125" y="184"/>
                </a:lnTo>
                <a:lnTo>
                  <a:pt x="131" y="181"/>
                </a:lnTo>
                <a:lnTo>
                  <a:pt x="137" y="179"/>
                </a:lnTo>
                <a:lnTo>
                  <a:pt x="142" y="176"/>
                </a:lnTo>
                <a:lnTo>
                  <a:pt x="147" y="173"/>
                </a:lnTo>
                <a:lnTo>
                  <a:pt x="152" y="169"/>
                </a:lnTo>
                <a:lnTo>
                  <a:pt x="157" y="165"/>
                </a:lnTo>
                <a:lnTo>
                  <a:pt x="162" y="161"/>
                </a:lnTo>
                <a:lnTo>
                  <a:pt x="166" y="156"/>
                </a:lnTo>
                <a:lnTo>
                  <a:pt x="170" y="152"/>
                </a:lnTo>
                <a:lnTo>
                  <a:pt x="173" y="147"/>
                </a:lnTo>
                <a:lnTo>
                  <a:pt x="177" y="141"/>
                </a:lnTo>
                <a:lnTo>
                  <a:pt x="180" y="136"/>
                </a:lnTo>
                <a:lnTo>
                  <a:pt x="182" y="130"/>
                </a:lnTo>
                <a:lnTo>
                  <a:pt x="184" y="124"/>
                </a:lnTo>
                <a:lnTo>
                  <a:pt x="186" y="119"/>
                </a:lnTo>
                <a:lnTo>
                  <a:pt x="187" y="113"/>
                </a:lnTo>
                <a:lnTo>
                  <a:pt x="188" y="106"/>
                </a:lnTo>
                <a:lnTo>
                  <a:pt x="189" y="100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4" name="Freeform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8429625" y="3771901"/>
            <a:ext cx="50800" cy="50800"/>
          </a:xfrm>
          <a:custGeom>
            <a:avLst/>
            <a:gdLst/>
            <a:ahLst/>
            <a:cxnLst>
              <a:cxn ang="0">
                <a:pos x="32" y="16"/>
              </a:cxn>
              <a:cxn ang="0">
                <a:pos x="32" y="14"/>
              </a:cxn>
              <a:cxn ang="0">
                <a:pos x="31" y="12"/>
              </a:cxn>
              <a:cxn ang="0">
                <a:pos x="31" y="10"/>
              </a:cxn>
              <a:cxn ang="0">
                <a:pos x="30" y="8"/>
              </a:cxn>
              <a:cxn ang="0">
                <a:pos x="29" y="6"/>
              </a:cxn>
              <a:cxn ang="0">
                <a:pos x="27" y="4"/>
              </a:cxn>
              <a:cxn ang="0">
                <a:pos x="26" y="3"/>
              </a:cxn>
              <a:cxn ang="0">
                <a:pos x="24" y="2"/>
              </a:cxn>
              <a:cxn ang="0">
                <a:pos x="22" y="1"/>
              </a:cxn>
              <a:cxn ang="0">
                <a:pos x="20" y="0"/>
              </a:cxn>
              <a:cxn ang="0">
                <a:pos x="18" y="0"/>
              </a:cxn>
              <a:cxn ang="0">
                <a:pos x="16" y="0"/>
              </a:cxn>
              <a:cxn ang="0">
                <a:pos x="14" y="0"/>
              </a:cxn>
              <a:cxn ang="0">
                <a:pos x="12" y="0"/>
              </a:cxn>
              <a:cxn ang="0">
                <a:pos x="10" y="1"/>
              </a:cxn>
              <a:cxn ang="0">
                <a:pos x="8" y="2"/>
              </a:cxn>
              <a:cxn ang="0">
                <a:pos x="6" y="3"/>
              </a:cxn>
              <a:cxn ang="0">
                <a:pos x="5" y="4"/>
              </a:cxn>
              <a:cxn ang="0">
                <a:pos x="3" y="6"/>
              </a:cxn>
              <a:cxn ang="0">
                <a:pos x="2" y="8"/>
              </a:cxn>
              <a:cxn ang="0">
                <a:pos x="1" y="10"/>
              </a:cxn>
              <a:cxn ang="0">
                <a:pos x="1" y="12"/>
              </a:cxn>
              <a:cxn ang="0">
                <a:pos x="0" y="14"/>
              </a:cxn>
              <a:cxn ang="0">
                <a:pos x="0" y="16"/>
              </a:cxn>
              <a:cxn ang="0">
                <a:pos x="0" y="18"/>
              </a:cxn>
              <a:cxn ang="0">
                <a:pos x="1" y="20"/>
              </a:cxn>
              <a:cxn ang="0">
                <a:pos x="1" y="22"/>
              </a:cxn>
              <a:cxn ang="0">
                <a:pos x="2" y="24"/>
              </a:cxn>
              <a:cxn ang="0">
                <a:pos x="3" y="26"/>
              </a:cxn>
              <a:cxn ang="0">
                <a:pos x="5" y="27"/>
              </a:cxn>
              <a:cxn ang="0">
                <a:pos x="6" y="28"/>
              </a:cxn>
              <a:cxn ang="0">
                <a:pos x="8" y="30"/>
              </a:cxn>
              <a:cxn ang="0">
                <a:pos x="10" y="31"/>
              </a:cxn>
              <a:cxn ang="0">
                <a:pos x="12" y="31"/>
              </a:cxn>
              <a:cxn ang="0">
                <a:pos x="14" y="32"/>
              </a:cxn>
              <a:cxn ang="0">
                <a:pos x="16" y="32"/>
              </a:cxn>
              <a:cxn ang="0">
                <a:pos x="18" y="32"/>
              </a:cxn>
              <a:cxn ang="0">
                <a:pos x="20" y="31"/>
              </a:cxn>
              <a:cxn ang="0">
                <a:pos x="22" y="31"/>
              </a:cxn>
              <a:cxn ang="0">
                <a:pos x="24" y="30"/>
              </a:cxn>
              <a:cxn ang="0">
                <a:pos x="26" y="28"/>
              </a:cxn>
              <a:cxn ang="0">
                <a:pos x="27" y="27"/>
              </a:cxn>
              <a:cxn ang="0">
                <a:pos x="29" y="26"/>
              </a:cxn>
              <a:cxn ang="0">
                <a:pos x="30" y="24"/>
              </a:cxn>
              <a:cxn ang="0">
                <a:pos x="31" y="22"/>
              </a:cxn>
              <a:cxn ang="0">
                <a:pos x="31" y="20"/>
              </a:cxn>
              <a:cxn ang="0">
                <a:pos x="32" y="18"/>
              </a:cxn>
            </a:cxnLst>
            <a:rect l="0" t="0" r="r" b="b"/>
            <a:pathLst>
              <a:path w="32" h="32">
                <a:moveTo>
                  <a:pt x="32" y="17"/>
                </a:moveTo>
                <a:lnTo>
                  <a:pt x="32" y="16"/>
                </a:lnTo>
                <a:lnTo>
                  <a:pt x="32" y="15"/>
                </a:lnTo>
                <a:lnTo>
                  <a:pt x="32" y="14"/>
                </a:lnTo>
                <a:lnTo>
                  <a:pt x="32" y="13"/>
                </a:lnTo>
                <a:lnTo>
                  <a:pt x="31" y="12"/>
                </a:lnTo>
                <a:lnTo>
                  <a:pt x="31" y="11"/>
                </a:lnTo>
                <a:lnTo>
                  <a:pt x="31" y="10"/>
                </a:lnTo>
                <a:lnTo>
                  <a:pt x="30" y="9"/>
                </a:lnTo>
                <a:lnTo>
                  <a:pt x="30" y="8"/>
                </a:lnTo>
                <a:lnTo>
                  <a:pt x="29" y="7"/>
                </a:lnTo>
                <a:lnTo>
                  <a:pt x="29" y="6"/>
                </a:lnTo>
                <a:lnTo>
                  <a:pt x="28" y="5"/>
                </a:lnTo>
                <a:lnTo>
                  <a:pt x="27" y="4"/>
                </a:lnTo>
                <a:lnTo>
                  <a:pt x="26" y="4"/>
                </a:lnTo>
                <a:lnTo>
                  <a:pt x="26" y="3"/>
                </a:lnTo>
                <a:lnTo>
                  <a:pt x="25" y="2"/>
                </a:lnTo>
                <a:lnTo>
                  <a:pt x="24" y="2"/>
                </a:lnTo>
                <a:lnTo>
                  <a:pt x="23" y="1"/>
                </a:lnTo>
                <a:lnTo>
                  <a:pt x="22" y="1"/>
                </a:lnTo>
                <a:lnTo>
                  <a:pt x="21" y="1"/>
                </a:lnTo>
                <a:lnTo>
                  <a:pt x="20" y="0"/>
                </a:lnTo>
                <a:lnTo>
                  <a:pt x="19" y="0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3" y="0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9" y="1"/>
                </a:lnTo>
                <a:lnTo>
                  <a:pt x="8" y="2"/>
                </a:lnTo>
                <a:lnTo>
                  <a:pt x="7" y="2"/>
                </a:lnTo>
                <a:lnTo>
                  <a:pt x="6" y="3"/>
                </a:lnTo>
                <a:lnTo>
                  <a:pt x="5" y="4"/>
                </a:lnTo>
                <a:lnTo>
                  <a:pt x="5" y="4"/>
                </a:lnTo>
                <a:lnTo>
                  <a:pt x="4" y="5"/>
                </a:lnTo>
                <a:lnTo>
                  <a:pt x="3" y="6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2" y="23"/>
                </a:lnTo>
                <a:lnTo>
                  <a:pt x="2" y="24"/>
                </a:lnTo>
                <a:lnTo>
                  <a:pt x="3" y="25"/>
                </a:lnTo>
                <a:lnTo>
                  <a:pt x="3" y="26"/>
                </a:lnTo>
                <a:lnTo>
                  <a:pt x="4" y="26"/>
                </a:lnTo>
                <a:lnTo>
                  <a:pt x="5" y="27"/>
                </a:lnTo>
                <a:lnTo>
                  <a:pt x="5" y="28"/>
                </a:lnTo>
                <a:lnTo>
                  <a:pt x="6" y="28"/>
                </a:lnTo>
                <a:lnTo>
                  <a:pt x="7" y="29"/>
                </a:lnTo>
                <a:lnTo>
                  <a:pt x="8" y="30"/>
                </a:lnTo>
                <a:lnTo>
                  <a:pt x="9" y="30"/>
                </a:lnTo>
                <a:lnTo>
                  <a:pt x="10" y="31"/>
                </a:lnTo>
                <a:lnTo>
                  <a:pt x="11" y="31"/>
                </a:lnTo>
                <a:lnTo>
                  <a:pt x="12" y="31"/>
                </a:lnTo>
                <a:lnTo>
                  <a:pt x="13" y="31"/>
                </a:lnTo>
                <a:lnTo>
                  <a:pt x="14" y="32"/>
                </a:lnTo>
                <a:lnTo>
                  <a:pt x="15" y="32"/>
                </a:lnTo>
                <a:lnTo>
                  <a:pt x="16" y="32"/>
                </a:lnTo>
                <a:lnTo>
                  <a:pt x="17" y="32"/>
                </a:lnTo>
                <a:lnTo>
                  <a:pt x="18" y="32"/>
                </a:lnTo>
                <a:lnTo>
                  <a:pt x="19" y="31"/>
                </a:lnTo>
                <a:lnTo>
                  <a:pt x="20" y="31"/>
                </a:lnTo>
                <a:lnTo>
                  <a:pt x="21" y="31"/>
                </a:lnTo>
                <a:lnTo>
                  <a:pt x="22" y="31"/>
                </a:lnTo>
                <a:lnTo>
                  <a:pt x="23" y="30"/>
                </a:lnTo>
                <a:lnTo>
                  <a:pt x="24" y="30"/>
                </a:lnTo>
                <a:lnTo>
                  <a:pt x="25" y="29"/>
                </a:lnTo>
                <a:lnTo>
                  <a:pt x="26" y="28"/>
                </a:lnTo>
                <a:lnTo>
                  <a:pt x="26" y="28"/>
                </a:lnTo>
                <a:lnTo>
                  <a:pt x="27" y="27"/>
                </a:lnTo>
                <a:lnTo>
                  <a:pt x="28" y="26"/>
                </a:lnTo>
                <a:lnTo>
                  <a:pt x="29" y="26"/>
                </a:lnTo>
                <a:lnTo>
                  <a:pt x="29" y="25"/>
                </a:lnTo>
                <a:lnTo>
                  <a:pt x="30" y="24"/>
                </a:lnTo>
                <a:lnTo>
                  <a:pt x="30" y="23"/>
                </a:lnTo>
                <a:lnTo>
                  <a:pt x="31" y="22"/>
                </a:lnTo>
                <a:lnTo>
                  <a:pt x="31" y="21"/>
                </a:lnTo>
                <a:lnTo>
                  <a:pt x="31" y="20"/>
                </a:lnTo>
                <a:lnTo>
                  <a:pt x="32" y="19"/>
                </a:lnTo>
                <a:lnTo>
                  <a:pt x="32" y="18"/>
                </a:lnTo>
                <a:lnTo>
                  <a:pt x="32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5" name="Freeform 1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8429625" y="3771901"/>
            <a:ext cx="50800" cy="50800"/>
          </a:xfrm>
          <a:custGeom>
            <a:avLst/>
            <a:gdLst/>
            <a:ahLst/>
            <a:cxnLst>
              <a:cxn ang="0">
                <a:pos x="189" y="88"/>
              </a:cxn>
              <a:cxn ang="0">
                <a:pos x="187" y="76"/>
              </a:cxn>
              <a:cxn ang="0">
                <a:pos x="184" y="64"/>
              </a:cxn>
              <a:cxn ang="0">
                <a:pos x="179" y="53"/>
              </a:cxn>
              <a:cxn ang="0">
                <a:pos x="173" y="42"/>
              </a:cxn>
              <a:cxn ang="0">
                <a:pos x="166" y="32"/>
              </a:cxn>
              <a:cxn ang="0">
                <a:pos x="157" y="23"/>
              </a:cxn>
              <a:cxn ang="0">
                <a:pos x="147" y="16"/>
              </a:cxn>
              <a:cxn ang="0">
                <a:pos x="137" y="10"/>
              </a:cxn>
              <a:cxn ang="0">
                <a:pos x="125" y="5"/>
              </a:cxn>
              <a:cxn ang="0">
                <a:pos x="113" y="2"/>
              </a:cxn>
              <a:cxn ang="0">
                <a:pos x="101" y="0"/>
              </a:cxn>
              <a:cxn ang="0">
                <a:pos x="89" y="0"/>
              </a:cxn>
              <a:cxn ang="0">
                <a:pos x="76" y="2"/>
              </a:cxn>
              <a:cxn ang="0">
                <a:pos x="64" y="5"/>
              </a:cxn>
              <a:cxn ang="0">
                <a:pos x="53" y="10"/>
              </a:cxn>
              <a:cxn ang="0">
                <a:pos x="42" y="16"/>
              </a:cxn>
              <a:cxn ang="0">
                <a:pos x="33" y="23"/>
              </a:cxn>
              <a:cxn ang="0">
                <a:pos x="24" y="32"/>
              </a:cxn>
              <a:cxn ang="0">
                <a:pos x="16" y="42"/>
              </a:cxn>
              <a:cxn ang="0">
                <a:pos x="10" y="53"/>
              </a:cxn>
              <a:cxn ang="0">
                <a:pos x="5" y="64"/>
              </a:cxn>
              <a:cxn ang="0">
                <a:pos x="2" y="76"/>
              </a:cxn>
              <a:cxn ang="0">
                <a:pos x="1" y="88"/>
              </a:cxn>
              <a:cxn ang="0">
                <a:pos x="1" y="100"/>
              </a:cxn>
              <a:cxn ang="0">
                <a:pos x="2" y="113"/>
              </a:cxn>
              <a:cxn ang="0">
                <a:pos x="5" y="125"/>
              </a:cxn>
              <a:cxn ang="0">
                <a:pos x="10" y="136"/>
              </a:cxn>
              <a:cxn ang="0">
                <a:pos x="16" y="147"/>
              </a:cxn>
              <a:cxn ang="0">
                <a:pos x="24" y="157"/>
              </a:cxn>
              <a:cxn ang="0">
                <a:pos x="33" y="165"/>
              </a:cxn>
              <a:cxn ang="0">
                <a:pos x="42" y="173"/>
              </a:cxn>
              <a:cxn ang="0">
                <a:pos x="53" y="179"/>
              </a:cxn>
              <a:cxn ang="0">
                <a:pos x="64" y="184"/>
              </a:cxn>
              <a:cxn ang="0">
                <a:pos x="76" y="187"/>
              </a:cxn>
              <a:cxn ang="0">
                <a:pos x="89" y="189"/>
              </a:cxn>
              <a:cxn ang="0">
                <a:pos x="101" y="189"/>
              </a:cxn>
              <a:cxn ang="0">
                <a:pos x="113" y="187"/>
              </a:cxn>
              <a:cxn ang="0">
                <a:pos x="125" y="184"/>
              </a:cxn>
              <a:cxn ang="0">
                <a:pos x="137" y="179"/>
              </a:cxn>
              <a:cxn ang="0">
                <a:pos x="147" y="173"/>
              </a:cxn>
              <a:cxn ang="0">
                <a:pos x="157" y="165"/>
              </a:cxn>
              <a:cxn ang="0">
                <a:pos x="166" y="157"/>
              </a:cxn>
              <a:cxn ang="0">
                <a:pos x="173" y="147"/>
              </a:cxn>
              <a:cxn ang="0">
                <a:pos x="179" y="136"/>
              </a:cxn>
              <a:cxn ang="0">
                <a:pos x="184" y="125"/>
              </a:cxn>
              <a:cxn ang="0">
                <a:pos x="187" y="113"/>
              </a:cxn>
              <a:cxn ang="0">
                <a:pos x="189" y="100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89" y="88"/>
                </a:lnTo>
                <a:lnTo>
                  <a:pt x="188" y="82"/>
                </a:lnTo>
                <a:lnTo>
                  <a:pt x="187" y="76"/>
                </a:lnTo>
                <a:lnTo>
                  <a:pt x="186" y="70"/>
                </a:lnTo>
                <a:lnTo>
                  <a:pt x="184" y="64"/>
                </a:lnTo>
                <a:lnTo>
                  <a:pt x="182" y="58"/>
                </a:lnTo>
                <a:lnTo>
                  <a:pt x="179" y="53"/>
                </a:lnTo>
                <a:lnTo>
                  <a:pt x="177" y="47"/>
                </a:lnTo>
                <a:lnTo>
                  <a:pt x="173" y="42"/>
                </a:lnTo>
                <a:lnTo>
                  <a:pt x="170" y="37"/>
                </a:lnTo>
                <a:lnTo>
                  <a:pt x="166" y="32"/>
                </a:lnTo>
                <a:lnTo>
                  <a:pt x="162" y="28"/>
                </a:lnTo>
                <a:lnTo>
                  <a:pt x="157" y="23"/>
                </a:lnTo>
                <a:lnTo>
                  <a:pt x="152" y="19"/>
                </a:lnTo>
                <a:lnTo>
                  <a:pt x="147" y="16"/>
                </a:lnTo>
                <a:lnTo>
                  <a:pt x="142" y="13"/>
                </a:lnTo>
                <a:lnTo>
                  <a:pt x="137" y="10"/>
                </a:lnTo>
                <a:lnTo>
                  <a:pt x="131" y="7"/>
                </a:lnTo>
                <a:lnTo>
                  <a:pt x="125" y="5"/>
                </a:lnTo>
                <a:lnTo>
                  <a:pt x="119" y="3"/>
                </a:lnTo>
                <a:lnTo>
                  <a:pt x="113" y="2"/>
                </a:lnTo>
                <a:lnTo>
                  <a:pt x="107" y="1"/>
                </a:lnTo>
                <a:lnTo>
                  <a:pt x="101" y="0"/>
                </a:lnTo>
                <a:lnTo>
                  <a:pt x="95" y="0"/>
                </a:lnTo>
                <a:lnTo>
                  <a:pt x="89" y="0"/>
                </a:lnTo>
                <a:lnTo>
                  <a:pt x="82" y="1"/>
                </a:lnTo>
                <a:lnTo>
                  <a:pt x="76" y="2"/>
                </a:lnTo>
                <a:lnTo>
                  <a:pt x="70" y="3"/>
                </a:lnTo>
                <a:lnTo>
                  <a:pt x="64" y="5"/>
                </a:lnTo>
                <a:lnTo>
                  <a:pt x="59" y="7"/>
                </a:lnTo>
                <a:lnTo>
                  <a:pt x="53" y="10"/>
                </a:lnTo>
                <a:lnTo>
                  <a:pt x="48" y="13"/>
                </a:lnTo>
                <a:lnTo>
                  <a:pt x="42" y="16"/>
                </a:lnTo>
                <a:lnTo>
                  <a:pt x="37" y="19"/>
                </a:lnTo>
                <a:lnTo>
                  <a:pt x="33" y="23"/>
                </a:lnTo>
                <a:lnTo>
                  <a:pt x="28" y="28"/>
                </a:lnTo>
                <a:lnTo>
                  <a:pt x="24" y="32"/>
                </a:lnTo>
                <a:lnTo>
                  <a:pt x="20" y="37"/>
                </a:lnTo>
                <a:lnTo>
                  <a:pt x="16" y="42"/>
                </a:lnTo>
                <a:lnTo>
                  <a:pt x="13" y="47"/>
                </a:lnTo>
                <a:lnTo>
                  <a:pt x="10" y="53"/>
                </a:lnTo>
                <a:lnTo>
                  <a:pt x="8" y="58"/>
                </a:lnTo>
                <a:lnTo>
                  <a:pt x="5" y="64"/>
                </a:lnTo>
                <a:lnTo>
                  <a:pt x="4" y="70"/>
                </a:lnTo>
                <a:lnTo>
                  <a:pt x="2" y="76"/>
                </a:lnTo>
                <a:lnTo>
                  <a:pt x="1" y="82"/>
                </a:lnTo>
                <a:lnTo>
                  <a:pt x="1" y="88"/>
                </a:lnTo>
                <a:lnTo>
                  <a:pt x="0" y="94"/>
                </a:lnTo>
                <a:lnTo>
                  <a:pt x="1" y="100"/>
                </a:lnTo>
                <a:lnTo>
                  <a:pt x="1" y="107"/>
                </a:lnTo>
                <a:lnTo>
                  <a:pt x="2" y="113"/>
                </a:lnTo>
                <a:lnTo>
                  <a:pt x="4" y="119"/>
                </a:lnTo>
                <a:lnTo>
                  <a:pt x="5" y="125"/>
                </a:lnTo>
                <a:lnTo>
                  <a:pt x="8" y="130"/>
                </a:lnTo>
                <a:lnTo>
                  <a:pt x="10" y="136"/>
                </a:lnTo>
                <a:lnTo>
                  <a:pt x="13" y="142"/>
                </a:lnTo>
                <a:lnTo>
                  <a:pt x="16" y="147"/>
                </a:lnTo>
                <a:lnTo>
                  <a:pt x="20" y="152"/>
                </a:lnTo>
                <a:lnTo>
                  <a:pt x="24" y="157"/>
                </a:lnTo>
                <a:lnTo>
                  <a:pt x="28" y="161"/>
                </a:lnTo>
                <a:lnTo>
                  <a:pt x="33" y="165"/>
                </a:lnTo>
                <a:lnTo>
                  <a:pt x="37" y="169"/>
                </a:lnTo>
                <a:lnTo>
                  <a:pt x="42" y="173"/>
                </a:lnTo>
                <a:lnTo>
                  <a:pt x="48" y="176"/>
                </a:lnTo>
                <a:lnTo>
                  <a:pt x="53" y="179"/>
                </a:lnTo>
                <a:lnTo>
                  <a:pt x="59" y="182"/>
                </a:lnTo>
                <a:lnTo>
                  <a:pt x="64" y="184"/>
                </a:lnTo>
                <a:lnTo>
                  <a:pt x="70" y="185"/>
                </a:lnTo>
                <a:lnTo>
                  <a:pt x="76" y="187"/>
                </a:lnTo>
                <a:lnTo>
                  <a:pt x="82" y="188"/>
                </a:lnTo>
                <a:lnTo>
                  <a:pt x="89" y="189"/>
                </a:lnTo>
                <a:lnTo>
                  <a:pt x="95" y="189"/>
                </a:lnTo>
                <a:lnTo>
                  <a:pt x="101" y="189"/>
                </a:lnTo>
                <a:lnTo>
                  <a:pt x="107" y="188"/>
                </a:lnTo>
                <a:lnTo>
                  <a:pt x="113" y="187"/>
                </a:lnTo>
                <a:lnTo>
                  <a:pt x="119" y="185"/>
                </a:lnTo>
                <a:lnTo>
                  <a:pt x="125" y="184"/>
                </a:lnTo>
                <a:lnTo>
                  <a:pt x="131" y="182"/>
                </a:lnTo>
                <a:lnTo>
                  <a:pt x="137" y="179"/>
                </a:lnTo>
                <a:lnTo>
                  <a:pt x="142" y="176"/>
                </a:lnTo>
                <a:lnTo>
                  <a:pt x="147" y="173"/>
                </a:lnTo>
                <a:lnTo>
                  <a:pt x="152" y="169"/>
                </a:lnTo>
                <a:lnTo>
                  <a:pt x="157" y="165"/>
                </a:lnTo>
                <a:lnTo>
                  <a:pt x="162" y="161"/>
                </a:lnTo>
                <a:lnTo>
                  <a:pt x="166" y="157"/>
                </a:lnTo>
                <a:lnTo>
                  <a:pt x="170" y="152"/>
                </a:lnTo>
                <a:lnTo>
                  <a:pt x="173" y="147"/>
                </a:lnTo>
                <a:lnTo>
                  <a:pt x="177" y="142"/>
                </a:lnTo>
                <a:lnTo>
                  <a:pt x="179" y="136"/>
                </a:lnTo>
                <a:lnTo>
                  <a:pt x="182" y="130"/>
                </a:lnTo>
                <a:lnTo>
                  <a:pt x="184" y="125"/>
                </a:lnTo>
                <a:lnTo>
                  <a:pt x="186" y="119"/>
                </a:lnTo>
                <a:lnTo>
                  <a:pt x="187" y="113"/>
                </a:lnTo>
                <a:lnTo>
                  <a:pt x="188" y="107"/>
                </a:lnTo>
                <a:lnTo>
                  <a:pt x="189" y="100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6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21480000">
            <a:off x="6499225" y="3854451"/>
            <a:ext cx="6413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559.83'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7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27077" y="3006726"/>
            <a:ext cx="6413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374.91'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8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68919" y="1726493"/>
            <a:ext cx="3175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9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90500" y="1627188"/>
            <a:ext cx="8636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4942.56'N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0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90500" y="1817688"/>
            <a:ext cx="8540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1014.02'E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1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71804" y="3886201"/>
            <a:ext cx="2698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2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140700" y="4078288"/>
            <a:ext cx="8636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4593.10'N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3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140700" y="4268788"/>
            <a:ext cx="8540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1645.48'E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4" name="Freeform 20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5453063" y="3870326"/>
            <a:ext cx="50800" cy="50800"/>
          </a:xfrm>
          <a:custGeom>
            <a:avLst/>
            <a:gdLst/>
            <a:ahLst/>
            <a:cxnLst>
              <a:cxn ang="0">
                <a:pos x="189" y="94"/>
              </a:cxn>
              <a:cxn ang="0">
                <a:pos x="161" y="27"/>
              </a:cxn>
              <a:cxn ang="0">
                <a:pos x="95" y="0"/>
              </a:cxn>
              <a:cxn ang="0">
                <a:pos x="28" y="27"/>
              </a:cxn>
              <a:cxn ang="0">
                <a:pos x="0" y="94"/>
              </a:cxn>
              <a:cxn ang="0">
                <a:pos x="28" y="161"/>
              </a:cxn>
              <a:cxn ang="0">
                <a:pos x="95" y="189"/>
              </a:cxn>
              <a:cxn ang="0">
                <a:pos x="161" y="161"/>
              </a:cxn>
              <a:cxn ang="0">
                <a:pos x="189" y="94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61" y="27"/>
                </a:lnTo>
                <a:lnTo>
                  <a:pt x="95" y="0"/>
                </a:lnTo>
                <a:lnTo>
                  <a:pt x="28" y="27"/>
                </a:lnTo>
                <a:lnTo>
                  <a:pt x="0" y="94"/>
                </a:lnTo>
                <a:lnTo>
                  <a:pt x="28" y="161"/>
                </a:lnTo>
                <a:lnTo>
                  <a:pt x="95" y="189"/>
                </a:lnTo>
                <a:lnTo>
                  <a:pt x="161" y="161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5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241925" y="3941763"/>
            <a:ext cx="36671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101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31836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2" y="912813"/>
            <a:ext cx="37044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4. Example 2</a:t>
            </a:r>
            <a:endParaRPr lang="en-US" b="0" i="1" dirty="0"/>
          </a:p>
        </p:txBody>
      </p:sp>
      <p:sp>
        <p:nvSpPr>
          <p:cNvPr id="57349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5095875" y="1935163"/>
            <a:ext cx="3359150" cy="1862138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 type="arrow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0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095875" y="1935163"/>
            <a:ext cx="382588" cy="1960563"/>
          </a:xfrm>
          <a:prstGeom prst="line">
            <a:avLst/>
          </a:prstGeom>
          <a:noFill/>
          <a:ln w="4763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5478463" y="3797301"/>
            <a:ext cx="2976563" cy="98425"/>
          </a:xfrm>
          <a:prstGeom prst="line">
            <a:avLst/>
          </a:prstGeom>
          <a:noFill/>
          <a:ln w="4763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2" name="Freeform 8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070475" y="1909763"/>
            <a:ext cx="50800" cy="50800"/>
          </a:xfrm>
          <a:custGeom>
            <a:avLst/>
            <a:gdLst/>
            <a:ahLst/>
            <a:cxnLst>
              <a:cxn ang="0">
                <a:pos x="32" y="16"/>
              </a:cxn>
              <a:cxn ang="0">
                <a:pos x="32" y="14"/>
              </a:cxn>
              <a:cxn ang="0">
                <a:pos x="31" y="12"/>
              </a:cxn>
              <a:cxn ang="0">
                <a:pos x="31" y="10"/>
              </a:cxn>
              <a:cxn ang="0">
                <a:pos x="30" y="8"/>
              </a:cxn>
              <a:cxn ang="0">
                <a:pos x="29" y="7"/>
              </a:cxn>
              <a:cxn ang="0">
                <a:pos x="27" y="5"/>
              </a:cxn>
              <a:cxn ang="0">
                <a:pos x="26" y="3"/>
              </a:cxn>
              <a:cxn ang="0">
                <a:pos x="24" y="2"/>
              </a:cxn>
              <a:cxn ang="0">
                <a:pos x="22" y="1"/>
              </a:cxn>
              <a:cxn ang="0">
                <a:pos x="20" y="1"/>
              </a:cxn>
              <a:cxn ang="0">
                <a:pos x="18" y="0"/>
              </a:cxn>
              <a:cxn ang="0">
                <a:pos x="16" y="0"/>
              </a:cxn>
              <a:cxn ang="0">
                <a:pos x="14" y="0"/>
              </a:cxn>
              <a:cxn ang="0">
                <a:pos x="12" y="1"/>
              </a:cxn>
              <a:cxn ang="0">
                <a:pos x="10" y="1"/>
              </a:cxn>
              <a:cxn ang="0">
                <a:pos x="8" y="2"/>
              </a:cxn>
              <a:cxn ang="0">
                <a:pos x="6" y="3"/>
              </a:cxn>
              <a:cxn ang="0">
                <a:pos x="5" y="5"/>
              </a:cxn>
              <a:cxn ang="0">
                <a:pos x="3" y="7"/>
              </a:cxn>
              <a:cxn ang="0">
                <a:pos x="2" y="8"/>
              </a:cxn>
              <a:cxn ang="0">
                <a:pos x="1" y="10"/>
              </a:cxn>
              <a:cxn ang="0">
                <a:pos x="1" y="12"/>
              </a:cxn>
              <a:cxn ang="0">
                <a:pos x="0" y="14"/>
              </a:cxn>
              <a:cxn ang="0">
                <a:pos x="0" y="16"/>
              </a:cxn>
              <a:cxn ang="0">
                <a:pos x="0" y="18"/>
              </a:cxn>
              <a:cxn ang="0">
                <a:pos x="1" y="20"/>
              </a:cxn>
              <a:cxn ang="0">
                <a:pos x="1" y="22"/>
              </a:cxn>
              <a:cxn ang="0">
                <a:pos x="2" y="24"/>
              </a:cxn>
              <a:cxn ang="0">
                <a:pos x="3" y="26"/>
              </a:cxn>
              <a:cxn ang="0">
                <a:pos x="5" y="28"/>
              </a:cxn>
              <a:cxn ang="0">
                <a:pos x="6" y="29"/>
              </a:cxn>
              <a:cxn ang="0">
                <a:pos x="8" y="30"/>
              </a:cxn>
              <a:cxn ang="0">
                <a:pos x="10" y="31"/>
              </a:cxn>
              <a:cxn ang="0">
                <a:pos x="12" y="32"/>
              </a:cxn>
              <a:cxn ang="0">
                <a:pos x="14" y="32"/>
              </a:cxn>
              <a:cxn ang="0">
                <a:pos x="16" y="32"/>
              </a:cxn>
              <a:cxn ang="0">
                <a:pos x="18" y="32"/>
              </a:cxn>
              <a:cxn ang="0">
                <a:pos x="20" y="32"/>
              </a:cxn>
              <a:cxn ang="0">
                <a:pos x="22" y="31"/>
              </a:cxn>
              <a:cxn ang="0">
                <a:pos x="24" y="30"/>
              </a:cxn>
              <a:cxn ang="0">
                <a:pos x="26" y="29"/>
              </a:cxn>
              <a:cxn ang="0">
                <a:pos x="27" y="28"/>
              </a:cxn>
              <a:cxn ang="0">
                <a:pos x="29" y="26"/>
              </a:cxn>
              <a:cxn ang="0">
                <a:pos x="30" y="24"/>
              </a:cxn>
              <a:cxn ang="0">
                <a:pos x="31" y="22"/>
              </a:cxn>
              <a:cxn ang="0">
                <a:pos x="31" y="20"/>
              </a:cxn>
              <a:cxn ang="0">
                <a:pos x="32" y="18"/>
              </a:cxn>
            </a:cxnLst>
            <a:rect l="0" t="0" r="r" b="b"/>
            <a:pathLst>
              <a:path w="32" h="32">
                <a:moveTo>
                  <a:pt x="32" y="17"/>
                </a:moveTo>
                <a:lnTo>
                  <a:pt x="32" y="16"/>
                </a:lnTo>
                <a:lnTo>
                  <a:pt x="32" y="15"/>
                </a:lnTo>
                <a:lnTo>
                  <a:pt x="32" y="14"/>
                </a:lnTo>
                <a:lnTo>
                  <a:pt x="32" y="13"/>
                </a:lnTo>
                <a:lnTo>
                  <a:pt x="31" y="12"/>
                </a:lnTo>
                <a:lnTo>
                  <a:pt x="31" y="11"/>
                </a:lnTo>
                <a:lnTo>
                  <a:pt x="31" y="10"/>
                </a:lnTo>
                <a:lnTo>
                  <a:pt x="30" y="9"/>
                </a:lnTo>
                <a:lnTo>
                  <a:pt x="30" y="8"/>
                </a:lnTo>
                <a:lnTo>
                  <a:pt x="29" y="7"/>
                </a:lnTo>
                <a:lnTo>
                  <a:pt x="29" y="7"/>
                </a:lnTo>
                <a:lnTo>
                  <a:pt x="28" y="6"/>
                </a:lnTo>
                <a:lnTo>
                  <a:pt x="27" y="5"/>
                </a:lnTo>
                <a:lnTo>
                  <a:pt x="27" y="4"/>
                </a:lnTo>
                <a:lnTo>
                  <a:pt x="26" y="3"/>
                </a:lnTo>
                <a:lnTo>
                  <a:pt x="25" y="3"/>
                </a:lnTo>
                <a:lnTo>
                  <a:pt x="24" y="2"/>
                </a:lnTo>
                <a:lnTo>
                  <a:pt x="23" y="2"/>
                </a:lnTo>
                <a:lnTo>
                  <a:pt x="22" y="1"/>
                </a:lnTo>
                <a:lnTo>
                  <a:pt x="21" y="1"/>
                </a:lnTo>
                <a:lnTo>
                  <a:pt x="20" y="1"/>
                </a:lnTo>
                <a:lnTo>
                  <a:pt x="19" y="1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3" y="1"/>
                </a:lnTo>
                <a:lnTo>
                  <a:pt x="12" y="1"/>
                </a:lnTo>
                <a:lnTo>
                  <a:pt x="11" y="1"/>
                </a:lnTo>
                <a:lnTo>
                  <a:pt x="10" y="1"/>
                </a:lnTo>
                <a:lnTo>
                  <a:pt x="9" y="2"/>
                </a:lnTo>
                <a:lnTo>
                  <a:pt x="8" y="2"/>
                </a:lnTo>
                <a:lnTo>
                  <a:pt x="7" y="3"/>
                </a:lnTo>
                <a:lnTo>
                  <a:pt x="6" y="3"/>
                </a:lnTo>
                <a:lnTo>
                  <a:pt x="6" y="4"/>
                </a:lnTo>
                <a:lnTo>
                  <a:pt x="5" y="5"/>
                </a:lnTo>
                <a:lnTo>
                  <a:pt x="4" y="6"/>
                </a:lnTo>
                <a:lnTo>
                  <a:pt x="3" y="7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2" y="23"/>
                </a:lnTo>
                <a:lnTo>
                  <a:pt x="2" y="24"/>
                </a:lnTo>
                <a:lnTo>
                  <a:pt x="3" y="25"/>
                </a:lnTo>
                <a:lnTo>
                  <a:pt x="3" y="26"/>
                </a:lnTo>
                <a:lnTo>
                  <a:pt x="4" y="27"/>
                </a:lnTo>
                <a:lnTo>
                  <a:pt x="5" y="28"/>
                </a:lnTo>
                <a:lnTo>
                  <a:pt x="6" y="28"/>
                </a:lnTo>
                <a:lnTo>
                  <a:pt x="6" y="29"/>
                </a:lnTo>
                <a:lnTo>
                  <a:pt x="7" y="30"/>
                </a:lnTo>
                <a:lnTo>
                  <a:pt x="8" y="30"/>
                </a:lnTo>
                <a:lnTo>
                  <a:pt x="9" y="31"/>
                </a:lnTo>
                <a:lnTo>
                  <a:pt x="10" y="31"/>
                </a:lnTo>
                <a:lnTo>
                  <a:pt x="11" y="32"/>
                </a:lnTo>
                <a:lnTo>
                  <a:pt x="12" y="32"/>
                </a:lnTo>
                <a:lnTo>
                  <a:pt x="13" y="32"/>
                </a:lnTo>
                <a:lnTo>
                  <a:pt x="14" y="32"/>
                </a:lnTo>
                <a:lnTo>
                  <a:pt x="15" y="32"/>
                </a:lnTo>
                <a:lnTo>
                  <a:pt x="16" y="32"/>
                </a:lnTo>
                <a:lnTo>
                  <a:pt x="17" y="32"/>
                </a:lnTo>
                <a:lnTo>
                  <a:pt x="18" y="32"/>
                </a:lnTo>
                <a:lnTo>
                  <a:pt x="19" y="32"/>
                </a:lnTo>
                <a:lnTo>
                  <a:pt x="20" y="32"/>
                </a:lnTo>
                <a:lnTo>
                  <a:pt x="21" y="32"/>
                </a:lnTo>
                <a:lnTo>
                  <a:pt x="22" y="31"/>
                </a:lnTo>
                <a:lnTo>
                  <a:pt x="23" y="31"/>
                </a:lnTo>
                <a:lnTo>
                  <a:pt x="24" y="30"/>
                </a:lnTo>
                <a:lnTo>
                  <a:pt x="25" y="30"/>
                </a:lnTo>
                <a:lnTo>
                  <a:pt x="26" y="29"/>
                </a:lnTo>
                <a:lnTo>
                  <a:pt x="27" y="28"/>
                </a:lnTo>
                <a:lnTo>
                  <a:pt x="27" y="28"/>
                </a:lnTo>
                <a:lnTo>
                  <a:pt x="28" y="27"/>
                </a:lnTo>
                <a:lnTo>
                  <a:pt x="29" y="26"/>
                </a:lnTo>
                <a:lnTo>
                  <a:pt x="29" y="25"/>
                </a:lnTo>
                <a:lnTo>
                  <a:pt x="30" y="24"/>
                </a:lnTo>
                <a:lnTo>
                  <a:pt x="30" y="23"/>
                </a:lnTo>
                <a:lnTo>
                  <a:pt x="31" y="22"/>
                </a:lnTo>
                <a:lnTo>
                  <a:pt x="31" y="21"/>
                </a:lnTo>
                <a:lnTo>
                  <a:pt x="31" y="20"/>
                </a:lnTo>
                <a:lnTo>
                  <a:pt x="32" y="19"/>
                </a:lnTo>
                <a:lnTo>
                  <a:pt x="32" y="18"/>
                </a:lnTo>
                <a:lnTo>
                  <a:pt x="32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3" name="Freeform 9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070475" y="1909763"/>
            <a:ext cx="50800" cy="50800"/>
          </a:xfrm>
          <a:custGeom>
            <a:avLst/>
            <a:gdLst/>
            <a:ahLst/>
            <a:cxnLst>
              <a:cxn ang="0">
                <a:pos x="189" y="88"/>
              </a:cxn>
              <a:cxn ang="0">
                <a:pos x="187" y="76"/>
              </a:cxn>
              <a:cxn ang="0">
                <a:pos x="184" y="64"/>
              </a:cxn>
              <a:cxn ang="0">
                <a:pos x="180" y="52"/>
              </a:cxn>
              <a:cxn ang="0">
                <a:pos x="173" y="42"/>
              </a:cxn>
              <a:cxn ang="0">
                <a:pos x="166" y="32"/>
              </a:cxn>
              <a:cxn ang="0">
                <a:pos x="157" y="23"/>
              </a:cxn>
              <a:cxn ang="0">
                <a:pos x="147" y="16"/>
              </a:cxn>
              <a:cxn ang="0">
                <a:pos x="137" y="9"/>
              </a:cxn>
              <a:cxn ang="0">
                <a:pos x="125" y="5"/>
              </a:cxn>
              <a:cxn ang="0">
                <a:pos x="113" y="2"/>
              </a:cxn>
              <a:cxn ang="0">
                <a:pos x="101" y="0"/>
              </a:cxn>
              <a:cxn ang="0">
                <a:pos x="89" y="0"/>
              </a:cxn>
              <a:cxn ang="0">
                <a:pos x="76" y="2"/>
              </a:cxn>
              <a:cxn ang="0">
                <a:pos x="65" y="5"/>
              </a:cxn>
              <a:cxn ang="0">
                <a:pos x="53" y="9"/>
              </a:cxn>
              <a:cxn ang="0">
                <a:pos x="42" y="16"/>
              </a:cxn>
              <a:cxn ang="0">
                <a:pos x="33" y="23"/>
              </a:cxn>
              <a:cxn ang="0">
                <a:pos x="24" y="32"/>
              </a:cxn>
              <a:cxn ang="0">
                <a:pos x="16" y="42"/>
              </a:cxn>
              <a:cxn ang="0">
                <a:pos x="10" y="52"/>
              </a:cxn>
              <a:cxn ang="0">
                <a:pos x="5" y="64"/>
              </a:cxn>
              <a:cxn ang="0">
                <a:pos x="2" y="76"/>
              </a:cxn>
              <a:cxn ang="0">
                <a:pos x="1" y="88"/>
              </a:cxn>
              <a:cxn ang="0">
                <a:pos x="1" y="100"/>
              </a:cxn>
              <a:cxn ang="0">
                <a:pos x="2" y="113"/>
              </a:cxn>
              <a:cxn ang="0">
                <a:pos x="5" y="124"/>
              </a:cxn>
              <a:cxn ang="0">
                <a:pos x="10" y="136"/>
              </a:cxn>
              <a:cxn ang="0">
                <a:pos x="16" y="147"/>
              </a:cxn>
              <a:cxn ang="0">
                <a:pos x="24" y="156"/>
              </a:cxn>
              <a:cxn ang="0">
                <a:pos x="33" y="165"/>
              </a:cxn>
              <a:cxn ang="0">
                <a:pos x="42" y="173"/>
              </a:cxn>
              <a:cxn ang="0">
                <a:pos x="53" y="179"/>
              </a:cxn>
              <a:cxn ang="0">
                <a:pos x="65" y="184"/>
              </a:cxn>
              <a:cxn ang="0">
                <a:pos x="76" y="187"/>
              </a:cxn>
              <a:cxn ang="0">
                <a:pos x="89" y="188"/>
              </a:cxn>
              <a:cxn ang="0">
                <a:pos x="101" y="188"/>
              </a:cxn>
              <a:cxn ang="0">
                <a:pos x="113" y="187"/>
              </a:cxn>
              <a:cxn ang="0">
                <a:pos x="125" y="184"/>
              </a:cxn>
              <a:cxn ang="0">
                <a:pos x="137" y="179"/>
              </a:cxn>
              <a:cxn ang="0">
                <a:pos x="147" y="173"/>
              </a:cxn>
              <a:cxn ang="0">
                <a:pos x="157" y="165"/>
              </a:cxn>
              <a:cxn ang="0">
                <a:pos x="166" y="156"/>
              </a:cxn>
              <a:cxn ang="0">
                <a:pos x="173" y="147"/>
              </a:cxn>
              <a:cxn ang="0">
                <a:pos x="180" y="136"/>
              </a:cxn>
              <a:cxn ang="0">
                <a:pos x="184" y="124"/>
              </a:cxn>
              <a:cxn ang="0">
                <a:pos x="187" y="113"/>
              </a:cxn>
              <a:cxn ang="0">
                <a:pos x="189" y="100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89" y="88"/>
                </a:lnTo>
                <a:lnTo>
                  <a:pt x="188" y="82"/>
                </a:lnTo>
                <a:lnTo>
                  <a:pt x="187" y="76"/>
                </a:lnTo>
                <a:lnTo>
                  <a:pt x="186" y="70"/>
                </a:lnTo>
                <a:lnTo>
                  <a:pt x="184" y="64"/>
                </a:lnTo>
                <a:lnTo>
                  <a:pt x="182" y="58"/>
                </a:lnTo>
                <a:lnTo>
                  <a:pt x="180" y="52"/>
                </a:lnTo>
                <a:lnTo>
                  <a:pt x="177" y="47"/>
                </a:lnTo>
                <a:lnTo>
                  <a:pt x="173" y="42"/>
                </a:lnTo>
                <a:lnTo>
                  <a:pt x="170" y="37"/>
                </a:lnTo>
                <a:lnTo>
                  <a:pt x="166" y="32"/>
                </a:lnTo>
                <a:lnTo>
                  <a:pt x="162" y="27"/>
                </a:lnTo>
                <a:lnTo>
                  <a:pt x="157" y="23"/>
                </a:lnTo>
                <a:lnTo>
                  <a:pt x="152" y="19"/>
                </a:lnTo>
                <a:lnTo>
                  <a:pt x="147" y="16"/>
                </a:lnTo>
                <a:lnTo>
                  <a:pt x="142" y="12"/>
                </a:lnTo>
                <a:lnTo>
                  <a:pt x="137" y="9"/>
                </a:lnTo>
                <a:lnTo>
                  <a:pt x="131" y="7"/>
                </a:lnTo>
                <a:lnTo>
                  <a:pt x="125" y="5"/>
                </a:lnTo>
                <a:lnTo>
                  <a:pt x="119" y="3"/>
                </a:lnTo>
                <a:lnTo>
                  <a:pt x="113" y="2"/>
                </a:lnTo>
                <a:lnTo>
                  <a:pt x="107" y="1"/>
                </a:lnTo>
                <a:lnTo>
                  <a:pt x="101" y="0"/>
                </a:lnTo>
                <a:lnTo>
                  <a:pt x="95" y="0"/>
                </a:lnTo>
                <a:lnTo>
                  <a:pt x="89" y="0"/>
                </a:lnTo>
                <a:lnTo>
                  <a:pt x="83" y="1"/>
                </a:lnTo>
                <a:lnTo>
                  <a:pt x="76" y="2"/>
                </a:lnTo>
                <a:lnTo>
                  <a:pt x="70" y="3"/>
                </a:lnTo>
                <a:lnTo>
                  <a:pt x="65" y="5"/>
                </a:lnTo>
                <a:lnTo>
                  <a:pt x="59" y="7"/>
                </a:lnTo>
                <a:lnTo>
                  <a:pt x="53" y="9"/>
                </a:lnTo>
                <a:lnTo>
                  <a:pt x="48" y="12"/>
                </a:lnTo>
                <a:lnTo>
                  <a:pt x="42" y="16"/>
                </a:lnTo>
                <a:lnTo>
                  <a:pt x="37" y="19"/>
                </a:lnTo>
                <a:lnTo>
                  <a:pt x="33" y="23"/>
                </a:lnTo>
                <a:lnTo>
                  <a:pt x="28" y="27"/>
                </a:lnTo>
                <a:lnTo>
                  <a:pt x="24" y="32"/>
                </a:lnTo>
                <a:lnTo>
                  <a:pt x="20" y="37"/>
                </a:lnTo>
                <a:lnTo>
                  <a:pt x="16" y="42"/>
                </a:lnTo>
                <a:lnTo>
                  <a:pt x="13" y="47"/>
                </a:lnTo>
                <a:lnTo>
                  <a:pt x="10" y="52"/>
                </a:lnTo>
                <a:lnTo>
                  <a:pt x="8" y="58"/>
                </a:lnTo>
                <a:lnTo>
                  <a:pt x="5" y="64"/>
                </a:lnTo>
                <a:lnTo>
                  <a:pt x="4" y="70"/>
                </a:lnTo>
                <a:lnTo>
                  <a:pt x="2" y="76"/>
                </a:lnTo>
                <a:lnTo>
                  <a:pt x="1" y="82"/>
                </a:lnTo>
                <a:lnTo>
                  <a:pt x="1" y="88"/>
                </a:lnTo>
                <a:lnTo>
                  <a:pt x="0" y="94"/>
                </a:lnTo>
                <a:lnTo>
                  <a:pt x="1" y="100"/>
                </a:lnTo>
                <a:lnTo>
                  <a:pt x="1" y="106"/>
                </a:lnTo>
                <a:lnTo>
                  <a:pt x="2" y="113"/>
                </a:lnTo>
                <a:lnTo>
                  <a:pt x="4" y="119"/>
                </a:lnTo>
                <a:lnTo>
                  <a:pt x="5" y="124"/>
                </a:lnTo>
                <a:lnTo>
                  <a:pt x="8" y="130"/>
                </a:lnTo>
                <a:lnTo>
                  <a:pt x="10" y="136"/>
                </a:lnTo>
                <a:lnTo>
                  <a:pt x="13" y="141"/>
                </a:lnTo>
                <a:lnTo>
                  <a:pt x="16" y="147"/>
                </a:lnTo>
                <a:lnTo>
                  <a:pt x="20" y="152"/>
                </a:lnTo>
                <a:lnTo>
                  <a:pt x="24" y="156"/>
                </a:lnTo>
                <a:lnTo>
                  <a:pt x="28" y="161"/>
                </a:lnTo>
                <a:lnTo>
                  <a:pt x="33" y="165"/>
                </a:lnTo>
                <a:lnTo>
                  <a:pt x="37" y="169"/>
                </a:lnTo>
                <a:lnTo>
                  <a:pt x="42" y="173"/>
                </a:lnTo>
                <a:lnTo>
                  <a:pt x="48" y="176"/>
                </a:lnTo>
                <a:lnTo>
                  <a:pt x="53" y="179"/>
                </a:lnTo>
                <a:lnTo>
                  <a:pt x="59" y="181"/>
                </a:lnTo>
                <a:lnTo>
                  <a:pt x="65" y="184"/>
                </a:lnTo>
                <a:lnTo>
                  <a:pt x="70" y="185"/>
                </a:lnTo>
                <a:lnTo>
                  <a:pt x="76" y="187"/>
                </a:lnTo>
                <a:lnTo>
                  <a:pt x="83" y="188"/>
                </a:lnTo>
                <a:lnTo>
                  <a:pt x="89" y="188"/>
                </a:lnTo>
                <a:lnTo>
                  <a:pt x="95" y="189"/>
                </a:lnTo>
                <a:lnTo>
                  <a:pt x="101" y="188"/>
                </a:lnTo>
                <a:lnTo>
                  <a:pt x="107" y="188"/>
                </a:lnTo>
                <a:lnTo>
                  <a:pt x="113" y="187"/>
                </a:lnTo>
                <a:lnTo>
                  <a:pt x="119" y="185"/>
                </a:lnTo>
                <a:lnTo>
                  <a:pt x="125" y="184"/>
                </a:lnTo>
                <a:lnTo>
                  <a:pt x="131" y="181"/>
                </a:lnTo>
                <a:lnTo>
                  <a:pt x="137" y="179"/>
                </a:lnTo>
                <a:lnTo>
                  <a:pt x="142" y="176"/>
                </a:lnTo>
                <a:lnTo>
                  <a:pt x="147" y="173"/>
                </a:lnTo>
                <a:lnTo>
                  <a:pt x="152" y="169"/>
                </a:lnTo>
                <a:lnTo>
                  <a:pt x="157" y="165"/>
                </a:lnTo>
                <a:lnTo>
                  <a:pt x="162" y="161"/>
                </a:lnTo>
                <a:lnTo>
                  <a:pt x="166" y="156"/>
                </a:lnTo>
                <a:lnTo>
                  <a:pt x="170" y="152"/>
                </a:lnTo>
                <a:lnTo>
                  <a:pt x="173" y="147"/>
                </a:lnTo>
                <a:lnTo>
                  <a:pt x="177" y="141"/>
                </a:lnTo>
                <a:lnTo>
                  <a:pt x="180" y="136"/>
                </a:lnTo>
                <a:lnTo>
                  <a:pt x="182" y="130"/>
                </a:lnTo>
                <a:lnTo>
                  <a:pt x="184" y="124"/>
                </a:lnTo>
                <a:lnTo>
                  <a:pt x="186" y="119"/>
                </a:lnTo>
                <a:lnTo>
                  <a:pt x="187" y="113"/>
                </a:lnTo>
                <a:lnTo>
                  <a:pt x="188" y="106"/>
                </a:lnTo>
                <a:lnTo>
                  <a:pt x="189" y="100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4" name="Freeform 10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8429625" y="3771901"/>
            <a:ext cx="50800" cy="50800"/>
          </a:xfrm>
          <a:custGeom>
            <a:avLst/>
            <a:gdLst/>
            <a:ahLst/>
            <a:cxnLst>
              <a:cxn ang="0">
                <a:pos x="32" y="16"/>
              </a:cxn>
              <a:cxn ang="0">
                <a:pos x="32" y="14"/>
              </a:cxn>
              <a:cxn ang="0">
                <a:pos x="31" y="12"/>
              </a:cxn>
              <a:cxn ang="0">
                <a:pos x="31" y="10"/>
              </a:cxn>
              <a:cxn ang="0">
                <a:pos x="30" y="8"/>
              </a:cxn>
              <a:cxn ang="0">
                <a:pos x="29" y="6"/>
              </a:cxn>
              <a:cxn ang="0">
                <a:pos x="27" y="4"/>
              </a:cxn>
              <a:cxn ang="0">
                <a:pos x="26" y="3"/>
              </a:cxn>
              <a:cxn ang="0">
                <a:pos x="24" y="2"/>
              </a:cxn>
              <a:cxn ang="0">
                <a:pos x="22" y="1"/>
              </a:cxn>
              <a:cxn ang="0">
                <a:pos x="20" y="0"/>
              </a:cxn>
              <a:cxn ang="0">
                <a:pos x="18" y="0"/>
              </a:cxn>
              <a:cxn ang="0">
                <a:pos x="16" y="0"/>
              </a:cxn>
              <a:cxn ang="0">
                <a:pos x="14" y="0"/>
              </a:cxn>
              <a:cxn ang="0">
                <a:pos x="12" y="0"/>
              </a:cxn>
              <a:cxn ang="0">
                <a:pos x="10" y="1"/>
              </a:cxn>
              <a:cxn ang="0">
                <a:pos x="8" y="2"/>
              </a:cxn>
              <a:cxn ang="0">
                <a:pos x="6" y="3"/>
              </a:cxn>
              <a:cxn ang="0">
                <a:pos x="5" y="4"/>
              </a:cxn>
              <a:cxn ang="0">
                <a:pos x="3" y="6"/>
              </a:cxn>
              <a:cxn ang="0">
                <a:pos x="2" y="8"/>
              </a:cxn>
              <a:cxn ang="0">
                <a:pos x="1" y="10"/>
              </a:cxn>
              <a:cxn ang="0">
                <a:pos x="1" y="12"/>
              </a:cxn>
              <a:cxn ang="0">
                <a:pos x="0" y="14"/>
              </a:cxn>
              <a:cxn ang="0">
                <a:pos x="0" y="16"/>
              </a:cxn>
              <a:cxn ang="0">
                <a:pos x="0" y="18"/>
              </a:cxn>
              <a:cxn ang="0">
                <a:pos x="1" y="20"/>
              </a:cxn>
              <a:cxn ang="0">
                <a:pos x="1" y="22"/>
              </a:cxn>
              <a:cxn ang="0">
                <a:pos x="2" y="24"/>
              </a:cxn>
              <a:cxn ang="0">
                <a:pos x="3" y="26"/>
              </a:cxn>
              <a:cxn ang="0">
                <a:pos x="5" y="27"/>
              </a:cxn>
              <a:cxn ang="0">
                <a:pos x="6" y="28"/>
              </a:cxn>
              <a:cxn ang="0">
                <a:pos x="8" y="30"/>
              </a:cxn>
              <a:cxn ang="0">
                <a:pos x="10" y="31"/>
              </a:cxn>
              <a:cxn ang="0">
                <a:pos x="12" y="31"/>
              </a:cxn>
              <a:cxn ang="0">
                <a:pos x="14" y="32"/>
              </a:cxn>
              <a:cxn ang="0">
                <a:pos x="16" y="32"/>
              </a:cxn>
              <a:cxn ang="0">
                <a:pos x="18" y="32"/>
              </a:cxn>
              <a:cxn ang="0">
                <a:pos x="20" y="31"/>
              </a:cxn>
              <a:cxn ang="0">
                <a:pos x="22" y="31"/>
              </a:cxn>
              <a:cxn ang="0">
                <a:pos x="24" y="30"/>
              </a:cxn>
              <a:cxn ang="0">
                <a:pos x="26" y="28"/>
              </a:cxn>
              <a:cxn ang="0">
                <a:pos x="27" y="27"/>
              </a:cxn>
              <a:cxn ang="0">
                <a:pos x="29" y="26"/>
              </a:cxn>
              <a:cxn ang="0">
                <a:pos x="30" y="24"/>
              </a:cxn>
              <a:cxn ang="0">
                <a:pos x="31" y="22"/>
              </a:cxn>
              <a:cxn ang="0">
                <a:pos x="31" y="20"/>
              </a:cxn>
              <a:cxn ang="0">
                <a:pos x="32" y="18"/>
              </a:cxn>
            </a:cxnLst>
            <a:rect l="0" t="0" r="r" b="b"/>
            <a:pathLst>
              <a:path w="32" h="32">
                <a:moveTo>
                  <a:pt x="32" y="17"/>
                </a:moveTo>
                <a:lnTo>
                  <a:pt x="32" y="16"/>
                </a:lnTo>
                <a:lnTo>
                  <a:pt x="32" y="15"/>
                </a:lnTo>
                <a:lnTo>
                  <a:pt x="32" y="14"/>
                </a:lnTo>
                <a:lnTo>
                  <a:pt x="32" y="13"/>
                </a:lnTo>
                <a:lnTo>
                  <a:pt x="31" y="12"/>
                </a:lnTo>
                <a:lnTo>
                  <a:pt x="31" y="11"/>
                </a:lnTo>
                <a:lnTo>
                  <a:pt x="31" y="10"/>
                </a:lnTo>
                <a:lnTo>
                  <a:pt x="30" y="9"/>
                </a:lnTo>
                <a:lnTo>
                  <a:pt x="30" y="8"/>
                </a:lnTo>
                <a:lnTo>
                  <a:pt x="29" y="7"/>
                </a:lnTo>
                <a:lnTo>
                  <a:pt x="29" y="6"/>
                </a:lnTo>
                <a:lnTo>
                  <a:pt x="28" y="5"/>
                </a:lnTo>
                <a:lnTo>
                  <a:pt x="27" y="4"/>
                </a:lnTo>
                <a:lnTo>
                  <a:pt x="26" y="4"/>
                </a:lnTo>
                <a:lnTo>
                  <a:pt x="26" y="3"/>
                </a:lnTo>
                <a:lnTo>
                  <a:pt x="25" y="2"/>
                </a:lnTo>
                <a:lnTo>
                  <a:pt x="24" y="2"/>
                </a:lnTo>
                <a:lnTo>
                  <a:pt x="23" y="1"/>
                </a:lnTo>
                <a:lnTo>
                  <a:pt x="22" y="1"/>
                </a:lnTo>
                <a:lnTo>
                  <a:pt x="21" y="1"/>
                </a:lnTo>
                <a:lnTo>
                  <a:pt x="20" y="0"/>
                </a:lnTo>
                <a:lnTo>
                  <a:pt x="19" y="0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3" y="0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9" y="1"/>
                </a:lnTo>
                <a:lnTo>
                  <a:pt x="8" y="2"/>
                </a:lnTo>
                <a:lnTo>
                  <a:pt x="7" y="2"/>
                </a:lnTo>
                <a:lnTo>
                  <a:pt x="6" y="3"/>
                </a:lnTo>
                <a:lnTo>
                  <a:pt x="5" y="4"/>
                </a:lnTo>
                <a:lnTo>
                  <a:pt x="5" y="4"/>
                </a:lnTo>
                <a:lnTo>
                  <a:pt x="4" y="5"/>
                </a:lnTo>
                <a:lnTo>
                  <a:pt x="3" y="6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2" y="23"/>
                </a:lnTo>
                <a:lnTo>
                  <a:pt x="2" y="24"/>
                </a:lnTo>
                <a:lnTo>
                  <a:pt x="3" y="25"/>
                </a:lnTo>
                <a:lnTo>
                  <a:pt x="3" y="26"/>
                </a:lnTo>
                <a:lnTo>
                  <a:pt x="4" y="26"/>
                </a:lnTo>
                <a:lnTo>
                  <a:pt x="5" y="27"/>
                </a:lnTo>
                <a:lnTo>
                  <a:pt x="5" y="28"/>
                </a:lnTo>
                <a:lnTo>
                  <a:pt x="6" y="28"/>
                </a:lnTo>
                <a:lnTo>
                  <a:pt x="7" y="29"/>
                </a:lnTo>
                <a:lnTo>
                  <a:pt x="8" y="30"/>
                </a:lnTo>
                <a:lnTo>
                  <a:pt x="9" y="30"/>
                </a:lnTo>
                <a:lnTo>
                  <a:pt x="10" y="31"/>
                </a:lnTo>
                <a:lnTo>
                  <a:pt x="11" y="31"/>
                </a:lnTo>
                <a:lnTo>
                  <a:pt x="12" y="31"/>
                </a:lnTo>
                <a:lnTo>
                  <a:pt x="13" y="31"/>
                </a:lnTo>
                <a:lnTo>
                  <a:pt x="14" y="32"/>
                </a:lnTo>
                <a:lnTo>
                  <a:pt x="15" y="32"/>
                </a:lnTo>
                <a:lnTo>
                  <a:pt x="16" y="32"/>
                </a:lnTo>
                <a:lnTo>
                  <a:pt x="17" y="32"/>
                </a:lnTo>
                <a:lnTo>
                  <a:pt x="18" y="32"/>
                </a:lnTo>
                <a:lnTo>
                  <a:pt x="19" y="31"/>
                </a:lnTo>
                <a:lnTo>
                  <a:pt x="20" y="31"/>
                </a:lnTo>
                <a:lnTo>
                  <a:pt x="21" y="31"/>
                </a:lnTo>
                <a:lnTo>
                  <a:pt x="22" y="31"/>
                </a:lnTo>
                <a:lnTo>
                  <a:pt x="23" y="30"/>
                </a:lnTo>
                <a:lnTo>
                  <a:pt x="24" y="30"/>
                </a:lnTo>
                <a:lnTo>
                  <a:pt x="25" y="29"/>
                </a:lnTo>
                <a:lnTo>
                  <a:pt x="26" y="28"/>
                </a:lnTo>
                <a:lnTo>
                  <a:pt x="26" y="28"/>
                </a:lnTo>
                <a:lnTo>
                  <a:pt x="27" y="27"/>
                </a:lnTo>
                <a:lnTo>
                  <a:pt x="28" y="26"/>
                </a:lnTo>
                <a:lnTo>
                  <a:pt x="29" y="26"/>
                </a:lnTo>
                <a:lnTo>
                  <a:pt x="29" y="25"/>
                </a:lnTo>
                <a:lnTo>
                  <a:pt x="30" y="24"/>
                </a:lnTo>
                <a:lnTo>
                  <a:pt x="30" y="23"/>
                </a:lnTo>
                <a:lnTo>
                  <a:pt x="31" y="22"/>
                </a:lnTo>
                <a:lnTo>
                  <a:pt x="31" y="21"/>
                </a:lnTo>
                <a:lnTo>
                  <a:pt x="31" y="20"/>
                </a:lnTo>
                <a:lnTo>
                  <a:pt x="32" y="19"/>
                </a:lnTo>
                <a:lnTo>
                  <a:pt x="32" y="18"/>
                </a:lnTo>
                <a:lnTo>
                  <a:pt x="32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5" name="Freeform 11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8429625" y="3771901"/>
            <a:ext cx="50800" cy="50800"/>
          </a:xfrm>
          <a:custGeom>
            <a:avLst/>
            <a:gdLst/>
            <a:ahLst/>
            <a:cxnLst>
              <a:cxn ang="0">
                <a:pos x="189" y="88"/>
              </a:cxn>
              <a:cxn ang="0">
                <a:pos x="187" y="76"/>
              </a:cxn>
              <a:cxn ang="0">
                <a:pos x="184" y="64"/>
              </a:cxn>
              <a:cxn ang="0">
                <a:pos x="179" y="53"/>
              </a:cxn>
              <a:cxn ang="0">
                <a:pos x="173" y="42"/>
              </a:cxn>
              <a:cxn ang="0">
                <a:pos x="166" y="32"/>
              </a:cxn>
              <a:cxn ang="0">
                <a:pos x="157" y="23"/>
              </a:cxn>
              <a:cxn ang="0">
                <a:pos x="147" y="16"/>
              </a:cxn>
              <a:cxn ang="0">
                <a:pos x="137" y="10"/>
              </a:cxn>
              <a:cxn ang="0">
                <a:pos x="125" y="5"/>
              </a:cxn>
              <a:cxn ang="0">
                <a:pos x="113" y="2"/>
              </a:cxn>
              <a:cxn ang="0">
                <a:pos x="101" y="0"/>
              </a:cxn>
              <a:cxn ang="0">
                <a:pos x="89" y="0"/>
              </a:cxn>
              <a:cxn ang="0">
                <a:pos x="76" y="2"/>
              </a:cxn>
              <a:cxn ang="0">
                <a:pos x="64" y="5"/>
              </a:cxn>
              <a:cxn ang="0">
                <a:pos x="53" y="10"/>
              </a:cxn>
              <a:cxn ang="0">
                <a:pos x="42" y="16"/>
              </a:cxn>
              <a:cxn ang="0">
                <a:pos x="33" y="23"/>
              </a:cxn>
              <a:cxn ang="0">
                <a:pos x="24" y="32"/>
              </a:cxn>
              <a:cxn ang="0">
                <a:pos x="16" y="42"/>
              </a:cxn>
              <a:cxn ang="0">
                <a:pos x="10" y="53"/>
              </a:cxn>
              <a:cxn ang="0">
                <a:pos x="5" y="64"/>
              </a:cxn>
              <a:cxn ang="0">
                <a:pos x="2" y="76"/>
              </a:cxn>
              <a:cxn ang="0">
                <a:pos x="1" y="88"/>
              </a:cxn>
              <a:cxn ang="0">
                <a:pos x="1" y="100"/>
              </a:cxn>
              <a:cxn ang="0">
                <a:pos x="2" y="113"/>
              </a:cxn>
              <a:cxn ang="0">
                <a:pos x="5" y="125"/>
              </a:cxn>
              <a:cxn ang="0">
                <a:pos x="10" y="136"/>
              </a:cxn>
              <a:cxn ang="0">
                <a:pos x="16" y="147"/>
              </a:cxn>
              <a:cxn ang="0">
                <a:pos x="24" y="157"/>
              </a:cxn>
              <a:cxn ang="0">
                <a:pos x="33" y="165"/>
              </a:cxn>
              <a:cxn ang="0">
                <a:pos x="42" y="173"/>
              </a:cxn>
              <a:cxn ang="0">
                <a:pos x="53" y="179"/>
              </a:cxn>
              <a:cxn ang="0">
                <a:pos x="64" y="184"/>
              </a:cxn>
              <a:cxn ang="0">
                <a:pos x="76" y="187"/>
              </a:cxn>
              <a:cxn ang="0">
                <a:pos x="89" y="189"/>
              </a:cxn>
              <a:cxn ang="0">
                <a:pos x="101" y="189"/>
              </a:cxn>
              <a:cxn ang="0">
                <a:pos x="113" y="187"/>
              </a:cxn>
              <a:cxn ang="0">
                <a:pos x="125" y="184"/>
              </a:cxn>
              <a:cxn ang="0">
                <a:pos x="137" y="179"/>
              </a:cxn>
              <a:cxn ang="0">
                <a:pos x="147" y="173"/>
              </a:cxn>
              <a:cxn ang="0">
                <a:pos x="157" y="165"/>
              </a:cxn>
              <a:cxn ang="0">
                <a:pos x="166" y="157"/>
              </a:cxn>
              <a:cxn ang="0">
                <a:pos x="173" y="147"/>
              </a:cxn>
              <a:cxn ang="0">
                <a:pos x="179" y="136"/>
              </a:cxn>
              <a:cxn ang="0">
                <a:pos x="184" y="125"/>
              </a:cxn>
              <a:cxn ang="0">
                <a:pos x="187" y="113"/>
              </a:cxn>
              <a:cxn ang="0">
                <a:pos x="189" y="100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89" y="88"/>
                </a:lnTo>
                <a:lnTo>
                  <a:pt x="188" y="82"/>
                </a:lnTo>
                <a:lnTo>
                  <a:pt x="187" y="76"/>
                </a:lnTo>
                <a:lnTo>
                  <a:pt x="186" y="70"/>
                </a:lnTo>
                <a:lnTo>
                  <a:pt x="184" y="64"/>
                </a:lnTo>
                <a:lnTo>
                  <a:pt x="182" y="58"/>
                </a:lnTo>
                <a:lnTo>
                  <a:pt x="179" y="53"/>
                </a:lnTo>
                <a:lnTo>
                  <a:pt x="177" y="47"/>
                </a:lnTo>
                <a:lnTo>
                  <a:pt x="173" y="42"/>
                </a:lnTo>
                <a:lnTo>
                  <a:pt x="170" y="37"/>
                </a:lnTo>
                <a:lnTo>
                  <a:pt x="166" y="32"/>
                </a:lnTo>
                <a:lnTo>
                  <a:pt x="162" y="28"/>
                </a:lnTo>
                <a:lnTo>
                  <a:pt x="157" y="23"/>
                </a:lnTo>
                <a:lnTo>
                  <a:pt x="152" y="19"/>
                </a:lnTo>
                <a:lnTo>
                  <a:pt x="147" y="16"/>
                </a:lnTo>
                <a:lnTo>
                  <a:pt x="142" y="13"/>
                </a:lnTo>
                <a:lnTo>
                  <a:pt x="137" y="10"/>
                </a:lnTo>
                <a:lnTo>
                  <a:pt x="131" y="7"/>
                </a:lnTo>
                <a:lnTo>
                  <a:pt x="125" y="5"/>
                </a:lnTo>
                <a:lnTo>
                  <a:pt x="119" y="3"/>
                </a:lnTo>
                <a:lnTo>
                  <a:pt x="113" y="2"/>
                </a:lnTo>
                <a:lnTo>
                  <a:pt x="107" y="1"/>
                </a:lnTo>
                <a:lnTo>
                  <a:pt x="101" y="0"/>
                </a:lnTo>
                <a:lnTo>
                  <a:pt x="95" y="0"/>
                </a:lnTo>
                <a:lnTo>
                  <a:pt x="89" y="0"/>
                </a:lnTo>
                <a:lnTo>
                  <a:pt x="82" y="1"/>
                </a:lnTo>
                <a:lnTo>
                  <a:pt x="76" y="2"/>
                </a:lnTo>
                <a:lnTo>
                  <a:pt x="70" y="3"/>
                </a:lnTo>
                <a:lnTo>
                  <a:pt x="64" y="5"/>
                </a:lnTo>
                <a:lnTo>
                  <a:pt x="59" y="7"/>
                </a:lnTo>
                <a:lnTo>
                  <a:pt x="53" y="10"/>
                </a:lnTo>
                <a:lnTo>
                  <a:pt x="48" y="13"/>
                </a:lnTo>
                <a:lnTo>
                  <a:pt x="42" y="16"/>
                </a:lnTo>
                <a:lnTo>
                  <a:pt x="37" y="19"/>
                </a:lnTo>
                <a:lnTo>
                  <a:pt x="33" y="23"/>
                </a:lnTo>
                <a:lnTo>
                  <a:pt x="28" y="28"/>
                </a:lnTo>
                <a:lnTo>
                  <a:pt x="24" y="32"/>
                </a:lnTo>
                <a:lnTo>
                  <a:pt x="20" y="37"/>
                </a:lnTo>
                <a:lnTo>
                  <a:pt x="16" y="42"/>
                </a:lnTo>
                <a:lnTo>
                  <a:pt x="13" y="47"/>
                </a:lnTo>
                <a:lnTo>
                  <a:pt x="10" y="53"/>
                </a:lnTo>
                <a:lnTo>
                  <a:pt x="8" y="58"/>
                </a:lnTo>
                <a:lnTo>
                  <a:pt x="5" y="64"/>
                </a:lnTo>
                <a:lnTo>
                  <a:pt x="4" y="70"/>
                </a:lnTo>
                <a:lnTo>
                  <a:pt x="2" y="76"/>
                </a:lnTo>
                <a:lnTo>
                  <a:pt x="1" y="82"/>
                </a:lnTo>
                <a:lnTo>
                  <a:pt x="1" y="88"/>
                </a:lnTo>
                <a:lnTo>
                  <a:pt x="0" y="94"/>
                </a:lnTo>
                <a:lnTo>
                  <a:pt x="1" y="100"/>
                </a:lnTo>
                <a:lnTo>
                  <a:pt x="1" y="107"/>
                </a:lnTo>
                <a:lnTo>
                  <a:pt x="2" y="113"/>
                </a:lnTo>
                <a:lnTo>
                  <a:pt x="4" y="119"/>
                </a:lnTo>
                <a:lnTo>
                  <a:pt x="5" y="125"/>
                </a:lnTo>
                <a:lnTo>
                  <a:pt x="8" y="130"/>
                </a:lnTo>
                <a:lnTo>
                  <a:pt x="10" y="136"/>
                </a:lnTo>
                <a:lnTo>
                  <a:pt x="13" y="142"/>
                </a:lnTo>
                <a:lnTo>
                  <a:pt x="16" y="147"/>
                </a:lnTo>
                <a:lnTo>
                  <a:pt x="20" y="152"/>
                </a:lnTo>
                <a:lnTo>
                  <a:pt x="24" y="157"/>
                </a:lnTo>
                <a:lnTo>
                  <a:pt x="28" y="161"/>
                </a:lnTo>
                <a:lnTo>
                  <a:pt x="33" y="165"/>
                </a:lnTo>
                <a:lnTo>
                  <a:pt x="37" y="169"/>
                </a:lnTo>
                <a:lnTo>
                  <a:pt x="42" y="173"/>
                </a:lnTo>
                <a:lnTo>
                  <a:pt x="48" y="176"/>
                </a:lnTo>
                <a:lnTo>
                  <a:pt x="53" y="179"/>
                </a:lnTo>
                <a:lnTo>
                  <a:pt x="59" y="182"/>
                </a:lnTo>
                <a:lnTo>
                  <a:pt x="64" y="184"/>
                </a:lnTo>
                <a:lnTo>
                  <a:pt x="70" y="185"/>
                </a:lnTo>
                <a:lnTo>
                  <a:pt x="76" y="187"/>
                </a:lnTo>
                <a:lnTo>
                  <a:pt x="82" y="188"/>
                </a:lnTo>
                <a:lnTo>
                  <a:pt x="89" y="189"/>
                </a:lnTo>
                <a:lnTo>
                  <a:pt x="95" y="189"/>
                </a:lnTo>
                <a:lnTo>
                  <a:pt x="101" y="189"/>
                </a:lnTo>
                <a:lnTo>
                  <a:pt x="107" y="188"/>
                </a:lnTo>
                <a:lnTo>
                  <a:pt x="113" y="187"/>
                </a:lnTo>
                <a:lnTo>
                  <a:pt x="119" y="185"/>
                </a:lnTo>
                <a:lnTo>
                  <a:pt x="125" y="184"/>
                </a:lnTo>
                <a:lnTo>
                  <a:pt x="131" y="182"/>
                </a:lnTo>
                <a:lnTo>
                  <a:pt x="137" y="179"/>
                </a:lnTo>
                <a:lnTo>
                  <a:pt x="142" y="176"/>
                </a:lnTo>
                <a:lnTo>
                  <a:pt x="147" y="173"/>
                </a:lnTo>
                <a:lnTo>
                  <a:pt x="152" y="169"/>
                </a:lnTo>
                <a:lnTo>
                  <a:pt x="157" y="165"/>
                </a:lnTo>
                <a:lnTo>
                  <a:pt x="162" y="161"/>
                </a:lnTo>
                <a:lnTo>
                  <a:pt x="166" y="157"/>
                </a:lnTo>
                <a:lnTo>
                  <a:pt x="170" y="152"/>
                </a:lnTo>
                <a:lnTo>
                  <a:pt x="173" y="147"/>
                </a:lnTo>
                <a:lnTo>
                  <a:pt x="177" y="142"/>
                </a:lnTo>
                <a:lnTo>
                  <a:pt x="179" y="136"/>
                </a:lnTo>
                <a:lnTo>
                  <a:pt x="182" y="130"/>
                </a:lnTo>
                <a:lnTo>
                  <a:pt x="184" y="125"/>
                </a:lnTo>
                <a:lnTo>
                  <a:pt x="186" y="119"/>
                </a:lnTo>
                <a:lnTo>
                  <a:pt x="187" y="113"/>
                </a:lnTo>
                <a:lnTo>
                  <a:pt x="188" y="107"/>
                </a:lnTo>
                <a:lnTo>
                  <a:pt x="189" y="100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6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21480000">
            <a:off x="6499225" y="3854451"/>
            <a:ext cx="6413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559.83'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7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627077" y="3006726"/>
            <a:ext cx="6413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374.91'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8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68919" y="1726493"/>
            <a:ext cx="3175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9" name="Rectangle 1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90500" y="1627188"/>
            <a:ext cx="87363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4942.56'N</a:t>
            </a:r>
            <a:endParaRPr kumimoji="0" lang="en-US" sz="1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0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90500" y="1817688"/>
            <a:ext cx="86241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1014.02'E</a:t>
            </a:r>
            <a:endParaRPr kumimoji="0" lang="en-US" sz="1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1" name="Rectangle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371804" y="3886201"/>
            <a:ext cx="2698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2" name="Rectangle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140700" y="4078288"/>
            <a:ext cx="87363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4593.10'N</a:t>
            </a:r>
            <a:endParaRPr kumimoji="0" lang="en-US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3" name="Rectangle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140700" y="4268788"/>
            <a:ext cx="86241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1645.48'E</a:t>
            </a:r>
            <a:endParaRPr kumimoji="0" lang="en-US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4" name="Freeform 20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5453063" y="3870326"/>
            <a:ext cx="50800" cy="50800"/>
          </a:xfrm>
          <a:custGeom>
            <a:avLst/>
            <a:gdLst/>
            <a:ahLst/>
            <a:cxnLst>
              <a:cxn ang="0">
                <a:pos x="189" y="94"/>
              </a:cxn>
              <a:cxn ang="0">
                <a:pos x="161" y="27"/>
              </a:cxn>
              <a:cxn ang="0">
                <a:pos x="95" y="0"/>
              </a:cxn>
              <a:cxn ang="0">
                <a:pos x="28" y="27"/>
              </a:cxn>
              <a:cxn ang="0">
                <a:pos x="0" y="94"/>
              </a:cxn>
              <a:cxn ang="0">
                <a:pos x="28" y="161"/>
              </a:cxn>
              <a:cxn ang="0">
                <a:pos x="95" y="189"/>
              </a:cxn>
              <a:cxn ang="0">
                <a:pos x="161" y="161"/>
              </a:cxn>
              <a:cxn ang="0">
                <a:pos x="189" y="94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61" y="27"/>
                </a:lnTo>
                <a:lnTo>
                  <a:pt x="95" y="0"/>
                </a:lnTo>
                <a:lnTo>
                  <a:pt x="28" y="27"/>
                </a:lnTo>
                <a:lnTo>
                  <a:pt x="0" y="94"/>
                </a:lnTo>
                <a:lnTo>
                  <a:pt x="28" y="161"/>
                </a:lnTo>
                <a:lnTo>
                  <a:pt x="95" y="189"/>
                </a:lnTo>
                <a:lnTo>
                  <a:pt x="161" y="161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5" name="Rectangle 2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241925" y="3941763"/>
            <a:ext cx="36671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101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20"/>
            </p:custDataLst>
          </p:nvPr>
        </p:nvSpPr>
        <p:spPr>
          <a:xfrm>
            <a:off x="512466" y="1477107"/>
            <a:ext cx="3435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/>
              <a:t>Step (1) </a:t>
            </a:r>
          </a:p>
          <a:p>
            <a:r>
              <a:rPr lang="en-US" sz="1600" b="0" dirty="0"/>
              <a:t>Inverse along the base line 30 to 20</a:t>
            </a:r>
          </a:p>
        </p:txBody>
      </p:sp>
      <p:sp>
        <p:nvSpPr>
          <p:cNvPr id="23" name="Rectangle 1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637654" y="2341867"/>
            <a:ext cx="1096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721.709’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298°57’39.0”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56">
            <a:extLst>
              <a:ext uri="{FF2B5EF4-FFF2-40B4-BE49-F238E27FC236}">
                <a16:creationId xmlns:a16="http://schemas.microsoft.com/office/drawing/2014/main" id="{0FBB31B3-73E3-4E64-9E1A-40589126A334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346575" y="914400"/>
            <a:ext cx="3675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What are the coordinates of 101?</a:t>
            </a:r>
          </a:p>
          <a:p>
            <a:pPr lvl="1" eaLnBrk="1" hangingPunct="1"/>
            <a:r>
              <a:rPr lang="en-US" sz="1600" dirty="0">
                <a:solidFill>
                  <a:srgbClr val="0000FF"/>
                </a:solidFill>
              </a:rPr>
              <a:t>Forward comp from 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02132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2" y="912813"/>
            <a:ext cx="37044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4. Example 2</a:t>
            </a:r>
            <a:endParaRPr lang="en-US" b="0" i="1" dirty="0"/>
          </a:p>
        </p:txBody>
      </p:sp>
      <p:sp>
        <p:nvSpPr>
          <p:cNvPr id="57349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5095875" y="1935163"/>
            <a:ext cx="3359150" cy="1862138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0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095875" y="1935163"/>
            <a:ext cx="382588" cy="1960563"/>
          </a:xfrm>
          <a:prstGeom prst="line">
            <a:avLst/>
          </a:prstGeom>
          <a:noFill/>
          <a:ln w="4763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5478463" y="3797301"/>
            <a:ext cx="2976563" cy="98425"/>
          </a:xfrm>
          <a:prstGeom prst="line">
            <a:avLst/>
          </a:prstGeom>
          <a:noFill/>
          <a:ln w="4763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2" name="Freeform 8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070475" y="1909763"/>
            <a:ext cx="50800" cy="50800"/>
          </a:xfrm>
          <a:custGeom>
            <a:avLst/>
            <a:gdLst/>
            <a:ahLst/>
            <a:cxnLst>
              <a:cxn ang="0">
                <a:pos x="32" y="16"/>
              </a:cxn>
              <a:cxn ang="0">
                <a:pos x="32" y="14"/>
              </a:cxn>
              <a:cxn ang="0">
                <a:pos x="31" y="12"/>
              </a:cxn>
              <a:cxn ang="0">
                <a:pos x="31" y="10"/>
              </a:cxn>
              <a:cxn ang="0">
                <a:pos x="30" y="8"/>
              </a:cxn>
              <a:cxn ang="0">
                <a:pos x="29" y="7"/>
              </a:cxn>
              <a:cxn ang="0">
                <a:pos x="27" y="5"/>
              </a:cxn>
              <a:cxn ang="0">
                <a:pos x="26" y="3"/>
              </a:cxn>
              <a:cxn ang="0">
                <a:pos x="24" y="2"/>
              </a:cxn>
              <a:cxn ang="0">
                <a:pos x="22" y="1"/>
              </a:cxn>
              <a:cxn ang="0">
                <a:pos x="20" y="1"/>
              </a:cxn>
              <a:cxn ang="0">
                <a:pos x="18" y="0"/>
              </a:cxn>
              <a:cxn ang="0">
                <a:pos x="16" y="0"/>
              </a:cxn>
              <a:cxn ang="0">
                <a:pos x="14" y="0"/>
              </a:cxn>
              <a:cxn ang="0">
                <a:pos x="12" y="1"/>
              </a:cxn>
              <a:cxn ang="0">
                <a:pos x="10" y="1"/>
              </a:cxn>
              <a:cxn ang="0">
                <a:pos x="8" y="2"/>
              </a:cxn>
              <a:cxn ang="0">
                <a:pos x="6" y="3"/>
              </a:cxn>
              <a:cxn ang="0">
                <a:pos x="5" y="5"/>
              </a:cxn>
              <a:cxn ang="0">
                <a:pos x="3" y="7"/>
              </a:cxn>
              <a:cxn ang="0">
                <a:pos x="2" y="8"/>
              </a:cxn>
              <a:cxn ang="0">
                <a:pos x="1" y="10"/>
              </a:cxn>
              <a:cxn ang="0">
                <a:pos x="1" y="12"/>
              </a:cxn>
              <a:cxn ang="0">
                <a:pos x="0" y="14"/>
              </a:cxn>
              <a:cxn ang="0">
                <a:pos x="0" y="16"/>
              </a:cxn>
              <a:cxn ang="0">
                <a:pos x="0" y="18"/>
              </a:cxn>
              <a:cxn ang="0">
                <a:pos x="1" y="20"/>
              </a:cxn>
              <a:cxn ang="0">
                <a:pos x="1" y="22"/>
              </a:cxn>
              <a:cxn ang="0">
                <a:pos x="2" y="24"/>
              </a:cxn>
              <a:cxn ang="0">
                <a:pos x="3" y="26"/>
              </a:cxn>
              <a:cxn ang="0">
                <a:pos x="5" y="28"/>
              </a:cxn>
              <a:cxn ang="0">
                <a:pos x="6" y="29"/>
              </a:cxn>
              <a:cxn ang="0">
                <a:pos x="8" y="30"/>
              </a:cxn>
              <a:cxn ang="0">
                <a:pos x="10" y="31"/>
              </a:cxn>
              <a:cxn ang="0">
                <a:pos x="12" y="32"/>
              </a:cxn>
              <a:cxn ang="0">
                <a:pos x="14" y="32"/>
              </a:cxn>
              <a:cxn ang="0">
                <a:pos x="16" y="32"/>
              </a:cxn>
              <a:cxn ang="0">
                <a:pos x="18" y="32"/>
              </a:cxn>
              <a:cxn ang="0">
                <a:pos x="20" y="32"/>
              </a:cxn>
              <a:cxn ang="0">
                <a:pos x="22" y="31"/>
              </a:cxn>
              <a:cxn ang="0">
                <a:pos x="24" y="30"/>
              </a:cxn>
              <a:cxn ang="0">
                <a:pos x="26" y="29"/>
              </a:cxn>
              <a:cxn ang="0">
                <a:pos x="27" y="28"/>
              </a:cxn>
              <a:cxn ang="0">
                <a:pos x="29" y="26"/>
              </a:cxn>
              <a:cxn ang="0">
                <a:pos x="30" y="24"/>
              </a:cxn>
              <a:cxn ang="0">
                <a:pos x="31" y="22"/>
              </a:cxn>
              <a:cxn ang="0">
                <a:pos x="31" y="20"/>
              </a:cxn>
              <a:cxn ang="0">
                <a:pos x="32" y="18"/>
              </a:cxn>
            </a:cxnLst>
            <a:rect l="0" t="0" r="r" b="b"/>
            <a:pathLst>
              <a:path w="32" h="32">
                <a:moveTo>
                  <a:pt x="32" y="17"/>
                </a:moveTo>
                <a:lnTo>
                  <a:pt x="32" y="16"/>
                </a:lnTo>
                <a:lnTo>
                  <a:pt x="32" y="15"/>
                </a:lnTo>
                <a:lnTo>
                  <a:pt x="32" y="14"/>
                </a:lnTo>
                <a:lnTo>
                  <a:pt x="32" y="13"/>
                </a:lnTo>
                <a:lnTo>
                  <a:pt x="31" y="12"/>
                </a:lnTo>
                <a:lnTo>
                  <a:pt x="31" y="11"/>
                </a:lnTo>
                <a:lnTo>
                  <a:pt x="31" y="10"/>
                </a:lnTo>
                <a:lnTo>
                  <a:pt x="30" y="9"/>
                </a:lnTo>
                <a:lnTo>
                  <a:pt x="30" y="8"/>
                </a:lnTo>
                <a:lnTo>
                  <a:pt x="29" y="7"/>
                </a:lnTo>
                <a:lnTo>
                  <a:pt x="29" y="7"/>
                </a:lnTo>
                <a:lnTo>
                  <a:pt x="28" y="6"/>
                </a:lnTo>
                <a:lnTo>
                  <a:pt x="27" y="5"/>
                </a:lnTo>
                <a:lnTo>
                  <a:pt x="27" y="4"/>
                </a:lnTo>
                <a:lnTo>
                  <a:pt x="26" y="3"/>
                </a:lnTo>
                <a:lnTo>
                  <a:pt x="25" y="3"/>
                </a:lnTo>
                <a:lnTo>
                  <a:pt x="24" y="2"/>
                </a:lnTo>
                <a:lnTo>
                  <a:pt x="23" y="2"/>
                </a:lnTo>
                <a:lnTo>
                  <a:pt x="22" y="1"/>
                </a:lnTo>
                <a:lnTo>
                  <a:pt x="21" y="1"/>
                </a:lnTo>
                <a:lnTo>
                  <a:pt x="20" y="1"/>
                </a:lnTo>
                <a:lnTo>
                  <a:pt x="19" y="1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3" y="1"/>
                </a:lnTo>
                <a:lnTo>
                  <a:pt x="12" y="1"/>
                </a:lnTo>
                <a:lnTo>
                  <a:pt x="11" y="1"/>
                </a:lnTo>
                <a:lnTo>
                  <a:pt x="10" y="1"/>
                </a:lnTo>
                <a:lnTo>
                  <a:pt x="9" y="2"/>
                </a:lnTo>
                <a:lnTo>
                  <a:pt x="8" y="2"/>
                </a:lnTo>
                <a:lnTo>
                  <a:pt x="7" y="3"/>
                </a:lnTo>
                <a:lnTo>
                  <a:pt x="6" y="3"/>
                </a:lnTo>
                <a:lnTo>
                  <a:pt x="6" y="4"/>
                </a:lnTo>
                <a:lnTo>
                  <a:pt x="5" y="5"/>
                </a:lnTo>
                <a:lnTo>
                  <a:pt x="4" y="6"/>
                </a:lnTo>
                <a:lnTo>
                  <a:pt x="3" y="7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2" y="23"/>
                </a:lnTo>
                <a:lnTo>
                  <a:pt x="2" y="24"/>
                </a:lnTo>
                <a:lnTo>
                  <a:pt x="3" y="25"/>
                </a:lnTo>
                <a:lnTo>
                  <a:pt x="3" y="26"/>
                </a:lnTo>
                <a:lnTo>
                  <a:pt x="4" y="27"/>
                </a:lnTo>
                <a:lnTo>
                  <a:pt x="5" y="28"/>
                </a:lnTo>
                <a:lnTo>
                  <a:pt x="6" y="28"/>
                </a:lnTo>
                <a:lnTo>
                  <a:pt x="6" y="29"/>
                </a:lnTo>
                <a:lnTo>
                  <a:pt x="7" y="30"/>
                </a:lnTo>
                <a:lnTo>
                  <a:pt x="8" y="30"/>
                </a:lnTo>
                <a:lnTo>
                  <a:pt x="9" y="31"/>
                </a:lnTo>
                <a:lnTo>
                  <a:pt x="10" y="31"/>
                </a:lnTo>
                <a:lnTo>
                  <a:pt x="11" y="32"/>
                </a:lnTo>
                <a:lnTo>
                  <a:pt x="12" y="32"/>
                </a:lnTo>
                <a:lnTo>
                  <a:pt x="13" y="32"/>
                </a:lnTo>
                <a:lnTo>
                  <a:pt x="14" y="32"/>
                </a:lnTo>
                <a:lnTo>
                  <a:pt x="15" y="32"/>
                </a:lnTo>
                <a:lnTo>
                  <a:pt x="16" y="32"/>
                </a:lnTo>
                <a:lnTo>
                  <a:pt x="17" y="32"/>
                </a:lnTo>
                <a:lnTo>
                  <a:pt x="18" y="32"/>
                </a:lnTo>
                <a:lnTo>
                  <a:pt x="19" y="32"/>
                </a:lnTo>
                <a:lnTo>
                  <a:pt x="20" y="32"/>
                </a:lnTo>
                <a:lnTo>
                  <a:pt x="21" y="32"/>
                </a:lnTo>
                <a:lnTo>
                  <a:pt x="22" y="31"/>
                </a:lnTo>
                <a:lnTo>
                  <a:pt x="23" y="31"/>
                </a:lnTo>
                <a:lnTo>
                  <a:pt x="24" y="30"/>
                </a:lnTo>
                <a:lnTo>
                  <a:pt x="25" y="30"/>
                </a:lnTo>
                <a:lnTo>
                  <a:pt x="26" y="29"/>
                </a:lnTo>
                <a:lnTo>
                  <a:pt x="27" y="28"/>
                </a:lnTo>
                <a:lnTo>
                  <a:pt x="27" y="28"/>
                </a:lnTo>
                <a:lnTo>
                  <a:pt x="28" y="27"/>
                </a:lnTo>
                <a:lnTo>
                  <a:pt x="29" y="26"/>
                </a:lnTo>
                <a:lnTo>
                  <a:pt x="29" y="25"/>
                </a:lnTo>
                <a:lnTo>
                  <a:pt x="30" y="24"/>
                </a:lnTo>
                <a:lnTo>
                  <a:pt x="30" y="23"/>
                </a:lnTo>
                <a:lnTo>
                  <a:pt x="31" y="22"/>
                </a:lnTo>
                <a:lnTo>
                  <a:pt x="31" y="21"/>
                </a:lnTo>
                <a:lnTo>
                  <a:pt x="31" y="20"/>
                </a:lnTo>
                <a:lnTo>
                  <a:pt x="32" y="19"/>
                </a:lnTo>
                <a:lnTo>
                  <a:pt x="32" y="18"/>
                </a:lnTo>
                <a:lnTo>
                  <a:pt x="32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3" name="Freeform 9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070475" y="1909763"/>
            <a:ext cx="50800" cy="50800"/>
          </a:xfrm>
          <a:custGeom>
            <a:avLst/>
            <a:gdLst/>
            <a:ahLst/>
            <a:cxnLst>
              <a:cxn ang="0">
                <a:pos x="189" y="88"/>
              </a:cxn>
              <a:cxn ang="0">
                <a:pos x="187" y="76"/>
              </a:cxn>
              <a:cxn ang="0">
                <a:pos x="184" y="64"/>
              </a:cxn>
              <a:cxn ang="0">
                <a:pos x="180" y="52"/>
              </a:cxn>
              <a:cxn ang="0">
                <a:pos x="173" y="42"/>
              </a:cxn>
              <a:cxn ang="0">
                <a:pos x="166" y="32"/>
              </a:cxn>
              <a:cxn ang="0">
                <a:pos x="157" y="23"/>
              </a:cxn>
              <a:cxn ang="0">
                <a:pos x="147" y="16"/>
              </a:cxn>
              <a:cxn ang="0">
                <a:pos x="137" y="9"/>
              </a:cxn>
              <a:cxn ang="0">
                <a:pos x="125" y="5"/>
              </a:cxn>
              <a:cxn ang="0">
                <a:pos x="113" y="2"/>
              </a:cxn>
              <a:cxn ang="0">
                <a:pos x="101" y="0"/>
              </a:cxn>
              <a:cxn ang="0">
                <a:pos x="89" y="0"/>
              </a:cxn>
              <a:cxn ang="0">
                <a:pos x="76" y="2"/>
              </a:cxn>
              <a:cxn ang="0">
                <a:pos x="65" y="5"/>
              </a:cxn>
              <a:cxn ang="0">
                <a:pos x="53" y="9"/>
              </a:cxn>
              <a:cxn ang="0">
                <a:pos x="42" y="16"/>
              </a:cxn>
              <a:cxn ang="0">
                <a:pos x="33" y="23"/>
              </a:cxn>
              <a:cxn ang="0">
                <a:pos x="24" y="32"/>
              </a:cxn>
              <a:cxn ang="0">
                <a:pos x="16" y="42"/>
              </a:cxn>
              <a:cxn ang="0">
                <a:pos x="10" y="52"/>
              </a:cxn>
              <a:cxn ang="0">
                <a:pos x="5" y="64"/>
              </a:cxn>
              <a:cxn ang="0">
                <a:pos x="2" y="76"/>
              </a:cxn>
              <a:cxn ang="0">
                <a:pos x="1" y="88"/>
              </a:cxn>
              <a:cxn ang="0">
                <a:pos x="1" y="100"/>
              </a:cxn>
              <a:cxn ang="0">
                <a:pos x="2" y="113"/>
              </a:cxn>
              <a:cxn ang="0">
                <a:pos x="5" y="124"/>
              </a:cxn>
              <a:cxn ang="0">
                <a:pos x="10" y="136"/>
              </a:cxn>
              <a:cxn ang="0">
                <a:pos x="16" y="147"/>
              </a:cxn>
              <a:cxn ang="0">
                <a:pos x="24" y="156"/>
              </a:cxn>
              <a:cxn ang="0">
                <a:pos x="33" y="165"/>
              </a:cxn>
              <a:cxn ang="0">
                <a:pos x="42" y="173"/>
              </a:cxn>
              <a:cxn ang="0">
                <a:pos x="53" y="179"/>
              </a:cxn>
              <a:cxn ang="0">
                <a:pos x="65" y="184"/>
              </a:cxn>
              <a:cxn ang="0">
                <a:pos x="76" y="187"/>
              </a:cxn>
              <a:cxn ang="0">
                <a:pos x="89" y="188"/>
              </a:cxn>
              <a:cxn ang="0">
                <a:pos x="101" y="188"/>
              </a:cxn>
              <a:cxn ang="0">
                <a:pos x="113" y="187"/>
              </a:cxn>
              <a:cxn ang="0">
                <a:pos x="125" y="184"/>
              </a:cxn>
              <a:cxn ang="0">
                <a:pos x="137" y="179"/>
              </a:cxn>
              <a:cxn ang="0">
                <a:pos x="147" y="173"/>
              </a:cxn>
              <a:cxn ang="0">
                <a:pos x="157" y="165"/>
              </a:cxn>
              <a:cxn ang="0">
                <a:pos x="166" y="156"/>
              </a:cxn>
              <a:cxn ang="0">
                <a:pos x="173" y="147"/>
              </a:cxn>
              <a:cxn ang="0">
                <a:pos x="180" y="136"/>
              </a:cxn>
              <a:cxn ang="0">
                <a:pos x="184" y="124"/>
              </a:cxn>
              <a:cxn ang="0">
                <a:pos x="187" y="113"/>
              </a:cxn>
              <a:cxn ang="0">
                <a:pos x="189" y="100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89" y="88"/>
                </a:lnTo>
                <a:lnTo>
                  <a:pt x="188" y="82"/>
                </a:lnTo>
                <a:lnTo>
                  <a:pt x="187" y="76"/>
                </a:lnTo>
                <a:lnTo>
                  <a:pt x="186" y="70"/>
                </a:lnTo>
                <a:lnTo>
                  <a:pt x="184" y="64"/>
                </a:lnTo>
                <a:lnTo>
                  <a:pt x="182" y="58"/>
                </a:lnTo>
                <a:lnTo>
                  <a:pt x="180" y="52"/>
                </a:lnTo>
                <a:lnTo>
                  <a:pt x="177" y="47"/>
                </a:lnTo>
                <a:lnTo>
                  <a:pt x="173" y="42"/>
                </a:lnTo>
                <a:lnTo>
                  <a:pt x="170" y="37"/>
                </a:lnTo>
                <a:lnTo>
                  <a:pt x="166" y="32"/>
                </a:lnTo>
                <a:lnTo>
                  <a:pt x="162" y="27"/>
                </a:lnTo>
                <a:lnTo>
                  <a:pt x="157" y="23"/>
                </a:lnTo>
                <a:lnTo>
                  <a:pt x="152" y="19"/>
                </a:lnTo>
                <a:lnTo>
                  <a:pt x="147" y="16"/>
                </a:lnTo>
                <a:lnTo>
                  <a:pt x="142" y="12"/>
                </a:lnTo>
                <a:lnTo>
                  <a:pt x="137" y="9"/>
                </a:lnTo>
                <a:lnTo>
                  <a:pt x="131" y="7"/>
                </a:lnTo>
                <a:lnTo>
                  <a:pt x="125" y="5"/>
                </a:lnTo>
                <a:lnTo>
                  <a:pt x="119" y="3"/>
                </a:lnTo>
                <a:lnTo>
                  <a:pt x="113" y="2"/>
                </a:lnTo>
                <a:lnTo>
                  <a:pt x="107" y="1"/>
                </a:lnTo>
                <a:lnTo>
                  <a:pt x="101" y="0"/>
                </a:lnTo>
                <a:lnTo>
                  <a:pt x="95" y="0"/>
                </a:lnTo>
                <a:lnTo>
                  <a:pt x="89" y="0"/>
                </a:lnTo>
                <a:lnTo>
                  <a:pt x="83" y="1"/>
                </a:lnTo>
                <a:lnTo>
                  <a:pt x="76" y="2"/>
                </a:lnTo>
                <a:lnTo>
                  <a:pt x="70" y="3"/>
                </a:lnTo>
                <a:lnTo>
                  <a:pt x="65" y="5"/>
                </a:lnTo>
                <a:lnTo>
                  <a:pt x="59" y="7"/>
                </a:lnTo>
                <a:lnTo>
                  <a:pt x="53" y="9"/>
                </a:lnTo>
                <a:lnTo>
                  <a:pt x="48" y="12"/>
                </a:lnTo>
                <a:lnTo>
                  <a:pt x="42" y="16"/>
                </a:lnTo>
                <a:lnTo>
                  <a:pt x="37" y="19"/>
                </a:lnTo>
                <a:lnTo>
                  <a:pt x="33" y="23"/>
                </a:lnTo>
                <a:lnTo>
                  <a:pt x="28" y="27"/>
                </a:lnTo>
                <a:lnTo>
                  <a:pt x="24" y="32"/>
                </a:lnTo>
                <a:lnTo>
                  <a:pt x="20" y="37"/>
                </a:lnTo>
                <a:lnTo>
                  <a:pt x="16" y="42"/>
                </a:lnTo>
                <a:lnTo>
                  <a:pt x="13" y="47"/>
                </a:lnTo>
                <a:lnTo>
                  <a:pt x="10" y="52"/>
                </a:lnTo>
                <a:lnTo>
                  <a:pt x="8" y="58"/>
                </a:lnTo>
                <a:lnTo>
                  <a:pt x="5" y="64"/>
                </a:lnTo>
                <a:lnTo>
                  <a:pt x="4" y="70"/>
                </a:lnTo>
                <a:lnTo>
                  <a:pt x="2" y="76"/>
                </a:lnTo>
                <a:lnTo>
                  <a:pt x="1" y="82"/>
                </a:lnTo>
                <a:lnTo>
                  <a:pt x="1" y="88"/>
                </a:lnTo>
                <a:lnTo>
                  <a:pt x="0" y="94"/>
                </a:lnTo>
                <a:lnTo>
                  <a:pt x="1" y="100"/>
                </a:lnTo>
                <a:lnTo>
                  <a:pt x="1" y="106"/>
                </a:lnTo>
                <a:lnTo>
                  <a:pt x="2" y="113"/>
                </a:lnTo>
                <a:lnTo>
                  <a:pt x="4" y="119"/>
                </a:lnTo>
                <a:lnTo>
                  <a:pt x="5" y="124"/>
                </a:lnTo>
                <a:lnTo>
                  <a:pt x="8" y="130"/>
                </a:lnTo>
                <a:lnTo>
                  <a:pt x="10" y="136"/>
                </a:lnTo>
                <a:lnTo>
                  <a:pt x="13" y="141"/>
                </a:lnTo>
                <a:lnTo>
                  <a:pt x="16" y="147"/>
                </a:lnTo>
                <a:lnTo>
                  <a:pt x="20" y="152"/>
                </a:lnTo>
                <a:lnTo>
                  <a:pt x="24" y="156"/>
                </a:lnTo>
                <a:lnTo>
                  <a:pt x="28" y="161"/>
                </a:lnTo>
                <a:lnTo>
                  <a:pt x="33" y="165"/>
                </a:lnTo>
                <a:lnTo>
                  <a:pt x="37" y="169"/>
                </a:lnTo>
                <a:lnTo>
                  <a:pt x="42" y="173"/>
                </a:lnTo>
                <a:lnTo>
                  <a:pt x="48" y="176"/>
                </a:lnTo>
                <a:lnTo>
                  <a:pt x="53" y="179"/>
                </a:lnTo>
                <a:lnTo>
                  <a:pt x="59" y="181"/>
                </a:lnTo>
                <a:lnTo>
                  <a:pt x="65" y="184"/>
                </a:lnTo>
                <a:lnTo>
                  <a:pt x="70" y="185"/>
                </a:lnTo>
                <a:lnTo>
                  <a:pt x="76" y="187"/>
                </a:lnTo>
                <a:lnTo>
                  <a:pt x="83" y="188"/>
                </a:lnTo>
                <a:lnTo>
                  <a:pt x="89" y="188"/>
                </a:lnTo>
                <a:lnTo>
                  <a:pt x="95" y="189"/>
                </a:lnTo>
                <a:lnTo>
                  <a:pt x="101" y="188"/>
                </a:lnTo>
                <a:lnTo>
                  <a:pt x="107" y="188"/>
                </a:lnTo>
                <a:lnTo>
                  <a:pt x="113" y="187"/>
                </a:lnTo>
                <a:lnTo>
                  <a:pt x="119" y="185"/>
                </a:lnTo>
                <a:lnTo>
                  <a:pt x="125" y="184"/>
                </a:lnTo>
                <a:lnTo>
                  <a:pt x="131" y="181"/>
                </a:lnTo>
                <a:lnTo>
                  <a:pt x="137" y="179"/>
                </a:lnTo>
                <a:lnTo>
                  <a:pt x="142" y="176"/>
                </a:lnTo>
                <a:lnTo>
                  <a:pt x="147" y="173"/>
                </a:lnTo>
                <a:lnTo>
                  <a:pt x="152" y="169"/>
                </a:lnTo>
                <a:lnTo>
                  <a:pt x="157" y="165"/>
                </a:lnTo>
                <a:lnTo>
                  <a:pt x="162" y="161"/>
                </a:lnTo>
                <a:lnTo>
                  <a:pt x="166" y="156"/>
                </a:lnTo>
                <a:lnTo>
                  <a:pt x="170" y="152"/>
                </a:lnTo>
                <a:lnTo>
                  <a:pt x="173" y="147"/>
                </a:lnTo>
                <a:lnTo>
                  <a:pt x="177" y="141"/>
                </a:lnTo>
                <a:lnTo>
                  <a:pt x="180" y="136"/>
                </a:lnTo>
                <a:lnTo>
                  <a:pt x="182" y="130"/>
                </a:lnTo>
                <a:lnTo>
                  <a:pt x="184" y="124"/>
                </a:lnTo>
                <a:lnTo>
                  <a:pt x="186" y="119"/>
                </a:lnTo>
                <a:lnTo>
                  <a:pt x="187" y="113"/>
                </a:lnTo>
                <a:lnTo>
                  <a:pt x="188" y="106"/>
                </a:lnTo>
                <a:lnTo>
                  <a:pt x="189" y="100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4" name="Freeform 10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8429625" y="3771901"/>
            <a:ext cx="50800" cy="50800"/>
          </a:xfrm>
          <a:custGeom>
            <a:avLst/>
            <a:gdLst/>
            <a:ahLst/>
            <a:cxnLst>
              <a:cxn ang="0">
                <a:pos x="32" y="16"/>
              </a:cxn>
              <a:cxn ang="0">
                <a:pos x="32" y="14"/>
              </a:cxn>
              <a:cxn ang="0">
                <a:pos x="31" y="12"/>
              </a:cxn>
              <a:cxn ang="0">
                <a:pos x="31" y="10"/>
              </a:cxn>
              <a:cxn ang="0">
                <a:pos x="30" y="8"/>
              </a:cxn>
              <a:cxn ang="0">
                <a:pos x="29" y="6"/>
              </a:cxn>
              <a:cxn ang="0">
                <a:pos x="27" y="4"/>
              </a:cxn>
              <a:cxn ang="0">
                <a:pos x="26" y="3"/>
              </a:cxn>
              <a:cxn ang="0">
                <a:pos x="24" y="2"/>
              </a:cxn>
              <a:cxn ang="0">
                <a:pos x="22" y="1"/>
              </a:cxn>
              <a:cxn ang="0">
                <a:pos x="20" y="0"/>
              </a:cxn>
              <a:cxn ang="0">
                <a:pos x="18" y="0"/>
              </a:cxn>
              <a:cxn ang="0">
                <a:pos x="16" y="0"/>
              </a:cxn>
              <a:cxn ang="0">
                <a:pos x="14" y="0"/>
              </a:cxn>
              <a:cxn ang="0">
                <a:pos x="12" y="0"/>
              </a:cxn>
              <a:cxn ang="0">
                <a:pos x="10" y="1"/>
              </a:cxn>
              <a:cxn ang="0">
                <a:pos x="8" y="2"/>
              </a:cxn>
              <a:cxn ang="0">
                <a:pos x="6" y="3"/>
              </a:cxn>
              <a:cxn ang="0">
                <a:pos x="5" y="4"/>
              </a:cxn>
              <a:cxn ang="0">
                <a:pos x="3" y="6"/>
              </a:cxn>
              <a:cxn ang="0">
                <a:pos x="2" y="8"/>
              </a:cxn>
              <a:cxn ang="0">
                <a:pos x="1" y="10"/>
              </a:cxn>
              <a:cxn ang="0">
                <a:pos x="1" y="12"/>
              </a:cxn>
              <a:cxn ang="0">
                <a:pos x="0" y="14"/>
              </a:cxn>
              <a:cxn ang="0">
                <a:pos x="0" y="16"/>
              </a:cxn>
              <a:cxn ang="0">
                <a:pos x="0" y="18"/>
              </a:cxn>
              <a:cxn ang="0">
                <a:pos x="1" y="20"/>
              </a:cxn>
              <a:cxn ang="0">
                <a:pos x="1" y="22"/>
              </a:cxn>
              <a:cxn ang="0">
                <a:pos x="2" y="24"/>
              </a:cxn>
              <a:cxn ang="0">
                <a:pos x="3" y="26"/>
              </a:cxn>
              <a:cxn ang="0">
                <a:pos x="5" y="27"/>
              </a:cxn>
              <a:cxn ang="0">
                <a:pos x="6" y="28"/>
              </a:cxn>
              <a:cxn ang="0">
                <a:pos x="8" y="30"/>
              </a:cxn>
              <a:cxn ang="0">
                <a:pos x="10" y="31"/>
              </a:cxn>
              <a:cxn ang="0">
                <a:pos x="12" y="31"/>
              </a:cxn>
              <a:cxn ang="0">
                <a:pos x="14" y="32"/>
              </a:cxn>
              <a:cxn ang="0">
                <a:pos x="16" y="32"/>
              </a:cxn>
              <a:cxn ang="0">
                <a:pos x="18" y="32"/>
              </a:cxn>
              <a:cxn ang="0">
                <a:pos x="20" y="31"/>
              </a:cxn>
              <a:cxn ang="0">
                <a:pos x="22" y="31"/>
              </a:cxn>
              <a:cxn ang="0">
                <a:pos x="24" y="30"/>
              </a:cxn>
              <a:cxn ang="0">
                <a:pos x="26" y="28"/>
              </a:cxn>
              <a:cxn ang="0">
                <a:pos x="27" y="27"/>
              </a:cxn>
              <a:cxn ang="0">
                <a:pos x="29" y="26"/>
              </a:cxn>
              <a:cxn ang="0">
                <a:pos x="30" y="24"/>
              </a:cxn>
              <a:cxn ang="0">
                <a:pos x="31" y="22"/>
              </a:cxn>
              <a:cxn ang="0">
                <a:pos x="31" y="20"/>
              </a:cxn>
              <a:cxn ang="0">
                <a:pos x="32" y="18"/>
              </a:cxn>
            </a:cxnLst>
            <a:rect l="0" t="0" r="r" b="b"/>
            <a:pathLst>
              <a:path w="32" h="32">
                <a:moveTo>
                  <a:pt x="32" y="17"/>
                </a:moveTo>
                <a:lnTo>
                  <a:pt x="32" y="16"/>
                </a:lnTo>
                <a:lnTo>
                  <a:pt x="32" y="15"/>
                </a:lnTo>
                <a:lnTo>
                  <a:pt x="32" y="14"/>
                </a:lnTo>
                <a:lnTo>
                  <a:pt x="32" y="13"/>
                </a:lnTo>
                <a:lnTo>
                  <a:pt x="31" y="12"/>
                </a:lnTo>
                <a:lnTo>
                  <a:pt x="31" y="11"/>
                </a:lnTo>
                <a:lnTo>
                  <a:pt x="31" y="10"/>
                </a:lnTo>
                <a:lnTo>
                  <a:pt x="30" y="9"/>
                </a:lnTo>
                <a:lnTo>
                  <a:pt x="30" y="8"/>
                </a:lnTo>
                <a:lnTo>
                  <a:pt x="29" y="7"/>
                </a:lnTo>
                <a:lnTo>
                  <a:pt x="29" y="6"/>
                </a:lnTo>
                <a:lnTo>
                  <a:pt x="28" y="5"/>
                </a:lnTo>
                <a:lnTo>
                  <a:pt x="27" y="4"/>
                </a:lnTo>
                <a:lnTo>
                  <a:pt x="26" y="4"/>
                </a:lnTo>
                <a:lnTo>
                  <a:pt x="26" y="3"/>
                </a:lnTo>
                <a:lnTo>
                  <a:pt x="25" y="2"/>
                </a:lnTo>
                <a:lnTo>
                  <a:pt x="24" y="2"/>
                </a:lnTo>
                <a:lnTo>
                  <a:pt x="23" y="1"/>
                </a:lnTo>
                <a:lnTo>
                  <a:pt x="22" y="1"/>
                </a:lnTo>
                <a:lnTo>
                  <a:pt x="21" y="1"/>
                </a:lnTo>
                <a:lnTo>
                  <a:pt x="20" y="0"/>
                </a:lnTo>
                <a:lnTo>
                  <a:pt x="19" y="0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3" y="0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9" y="1"/>
                </a:lnTo>
                <a:lnTo>
                  <a:pt x="8" y="2"/>
                </a:lnTo>
                <a:lnTo>
                  <a:pt x="7" y="2"/>
                </a:lnTo>
                <a:lnTo>
                  <a:pt x="6" y="3"/>
                </a:lnTo>
                <a:lnTo>
                  <a:pt x="5" y="4"/>
                </a:lnTo>
                <a:lnTo>
                  <a:pt x="5" y="4"/>
                </a:lnTo>
                <a:lnTo>
                  <a:pt x="4" y="5"/>
                </a:lnTo>
                <a:lnTo>
                  <a:pt x="3" y="6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2" y="23"/>
                </a:lnTo>
                <a:lnTo>
                  <a:pt x="2" y="24"/>
                </a:lnTo>
                <a:lnTo>
                  <a:pt x="3" y="25"/>
                </a:lnTo>
                <a:lnTo>
                  <a:pt x="3" y="26"/>
                </a:lnTo>
                <a:lnTo>
                  <a:pt x="4" y="26"/>
                </a:lnTo>
                <a:lnTo>
                  <a:pt x="5" y="27"/>
                </a:lnTo>
                <a:lnTo>
                  <a:pt x="5" y="28"/>
                </a:lnTo>
                <a:lnTo>
                  <a:pt x="6" y="28"/>
                </a:lnTo>
                <a:lnTo>
                  <a:pt x="7" y="29"/>
                </a:lnTo>
                <a:lnTo>
                  <a:pt x="8" y="30"/>
                </a:lnTo>
                <a:lnTo>
                  <a:pt x="9" y="30"/>
                </a:lnTo>
                <a:lnTo>
                  <a:pt x="10" y="31"/>
                </a:lnTo>
                <a:lnTo>
                  <a:pt x="11" y="31"/>
                </a:lnTo>
                <a:lnTo>
                  <a:pt x="12" y="31"/>
                </a:lnTo>
                <a:lnTo>
                  <a:pt x="13" y="31"/>
                </a:lnTo>
                <a:lnTo>
                  <a:pt x="14" y="32"/>
                </a:lnTo>
                <a:lnTo>
                  <a:pt x="15" y="32"/>
                </a:lnTo>
                <a:lnTo>
                  <a:pt x="16" y="32"/>
                </a:lnTo>
                <a:lnTo>
                  <a:pt x="17" y="32"/>
                </a:lnTo>
                <a:lnTo>
                  <a:pt x="18" y="32"/>
                </a:lnTo>
                <a:lnTo>
                  <a:pt x="19" y="31"/>
                </a:lnTo>
                <a:lnTo>
                  <a:pt x="20" y="31"/>
                </a:lnTo>
                <a:lnTo>
                  <a:pt x="21" y="31"/>
                </a:lnTo>
                <a:lnTo>
                  <a:pt x="22" y="31"/>
                </a:lnTo>
                <a:lnTo>
                  <a:pt x="23" y="30"/>
                </a:lnTo>
                <a:lnTo>
                  <a:pt x="24" y="30"/>
                </a:lnTo>
                <a:lnTo>
                  <a:pt x="25" y="29"/>
                </a:lnTo>
                <a:lnTo>
                  <a:pt x="26" y="28"/>
                </a:lnTo>
                <a:lnTo>
                  <a:pt x="26" y="28"/>
                </a:lnTo>
                <a:lnTo>
                  <a:pt x="27" y="27"/>
                </a:lnTo>
                <a:lnTo>
                  <a:pt x="28" y="26"/>
                </a:lnTo>
                <a:lnTo>
                  <a:pt x="29" y="26"/>
                </a:lnTo>
                <a:lnTo>
                  <a:pt x="29" y="25"/>
                </a:lnTo>
                <a:lnTo>
                  <a:pt x="30" y="24"/>
                </a:lnTo>
                <a:lnTo>
                  <a:pt x="30" y="23"/>
                </a:lnTo>
                <a:lnTo>
                  <a:pt x="31" y="22"/>
                </a:lnTo>
                <a:lnTo>
                  <a:pt x="31" y="21"/>
                </a:lnTo>
                <a:lnTo>
                  <a:pt x="31" y="20"/>
                </a:lnTo>
                <a:lnTo>
                  <a:pt x="32" y="19"/>
                </a:lnTo>
                <a:lnTo>
                  <a:pt x="32" y="18"/>
                </a:lnTo>
                <a:lnTo>
                  <a:pt x="32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5" name="Freeform 11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8429625" y="3771901"/>
            <a:ext cx="50800" cy="50800"/>
          </a:xfrm>
          <a:custGeom>
            <a:avLst/>
            <a:gdLst/>
            <a:ahLst/>
            <a:cxnLst>
              <a:cxn ang="0">
                <a:pos x="189" y="88"/>
              </a:cxn>
              <a:cxn ang="0">
                <a:pos x="187" y="76"/>
              </a:cxn>
              <a:cxn ang="0">
                <a:pos x="184" y="64"/>
              </a:cxn>
              <a:cxn ang="0">
                <a:pos x="179" y="53"/>
              </a:cxn>
              <a:cxn ang="0">
                <a:pos x="173" y="42"/>
              </a:cxn>
              <a:cxn ang="0">
                <a:pos x="166" y="32"/>
              </a:cxn>
              <a:cxn ang="0">
                <a:pos x="157" y="23"/>
              </a:cxn>
              <a:cxn ang="0">
                <a:pos x="147" y="16"/>
              </a:cxn>
              <a:cxn ang="0">
                <a:pos x="137" y="10"/>
              </a:cxn>
              <a:cxn ang="0">
                <a:pos x="125" y="5"/>
              </a:cxn>
              <a:cxn ang="0">
                <a:pos x="113" y="2"/>
              </a:cxn>
              <a:cxn ang="0">
                <a:pos x="101" y="0"/>
              </a:cxn>
              <a:cxn ang="0">
                <a:pos x="89" y="0"/>
              </a:cxn>
              <a:cxn ang="0">
                <a:pos x="76" y="2"/>
              </a:cxn>
              <a:cxn ang="0">
                <a:pos x="64" y="5"/>
              </a:cxn>
              <a:cxn ang="0">
                <a:pos x="53" y="10"/>
              </a:cxn>
              <a:cxn ang="0">
                <a:pos x="42" y="16"/>
              </a:cxn>
              <a:cxn ang="0">
                <a:pos x="33" y="23"/>
              </a:cxn>
              <a:cxn ang="0">
                <a:pos x="24" y="32"/>
              </a:cxn>
              <a:cxn ang="0">
                <a:pos x="16" y="42"/>
              </a:cxn>
              <a:cxn ang="0">
                <a:pos x="10" y="53"/>
              </a:cxn>
              <a:cxn ang="0">
                <a:pos x="5" y="64"/>
              </a:cxn>
              <a:cxn ang="0">
                <a:pos x="2" y="76"/>
              </a:cxn>
              <a:cxn ang="0">
                <a:pos x="1" y="88"/>
              </a:cxn>
              <a:cxn ang="0">
                <a:pos x="1" y="100"/>
              </a:cxn>
              <a:cxn ang="0">
                <a:pos x="2" y="113"/>
              </a:cxn>
              <a:cxn ang="0">
                <a:pos x="5" y="125"/>
              </a:cxn>
              <a:cxn ang="0">
                <a:pos x="10" y="136"/>
              </a:cxn>
              <a:cxn ang="0">
                <a:pos x="16" y="147"/>
              </a:cxn>
              <a:cxn ang="0">
                <a:pos x="24" y="157"/>
              </a:cxn>
              <a:cxn ang="0">
                <a:pos x="33" y="165"/>
              </a:cxn>
              <a:cxn ang="0">
                <a:pos x="42" y="173"/>
              </a:cxn>
              <a:cxn ang="0">
                <a:pos x="53" y="179"/>
              </a:cxn>
              <a:cxn ang="0">
                <a:pos x="64" y="184"/>
              </a:cxn>
              <a:cxn ang="0">
                <a:pos x="76" y="187"/>
              </a:cxn>
              <a:cxn ang="0">
                <a:pos x="89" y="189"/>
              </a:cxn>
              <a:cxn ang="0">
                <a:pos x="101" y="189"/>
              </a:cxn>
              <a:cxn ang="0">
                <a:pos x="113" y="187"/>
              </a:cxn>
              <a:cxn ang="0">
                <a:pos x="125" y="184"/>
              </a:cxn>
              <a:cxn ang="0">
                <a:pos x="137" y="179"/>
              </a:cxn>
              <a:cxn ang="0">
                <a:pos x="147" y="173"/>
              </a:cxn>
              <a:cxn ang="0">
                <a:pos x="157" y="165"/>
              </a:cxn>
              <a:cxn ang="0">
                <a:pos x="166" y="157"/>
              </a:cxn>
              <a:cxn ang="0">
                <a:pos x="173" y="147"/>
              </a:cxn>
              <a:cxn ang="0">
                <a:pos x="179" y="136"/>
              </a:cxn>
              <a:cxn ang="0">
                <a:pos x="184" y="125"/>
              </a:cxn>
              <a:cxn ang="0">
                <a:pos x="187" y="113"/>
              </a:cxn>
              <a:cxn ang="0">
                <a:pos x="189" y="100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89" y="88"/>
                </a:lnTo>
                <a:lnTo>
                  <a:pt x="188" y="82"/>
                </a:lnTo>
                <a:lnTo>
                  <a:pt x="187" y="76"/>
                </a:lnTo>
                <a:lnTo>
                  <a:pt x="186" y="70"/>
                </a:lnTo>
                <a:lnTo>
                  <a:pt x="184" y="64"/>
                </a:lnTo>
                <a:lnTo>
                  <a:pt x="182" y="58"/>
                </a:lnTo>
                <a:lnTo>
                  <a:pt x="179" y="53"/>
                </a:lnTo>
                <a:lnTo>
                  <a:pt x="177" y="47"/>
                </a:lnTo>
                <a:lnTo>
                  <a:pt x="173" y="42"/>
                </a:lnTo>
                <a:lnTo>
                  <a:pt x="170" y="37"/>
                </a:lnTo>
                <a:lnTo>
                  <a:pt x="166" y="32"/>
                </a:lnTo>
                <a:lnTo>
                  <a:pt x="162" y="28"/>
                </a:lnTo>
                <a:lnTo>
                  <a:pt x="157" y="23"/>
                </a:lnTo>
                <a:lnTo>
                  <a:pt x="152" y="19"/>
                </a:lnTo>
                <a:lnTo>
                  <a:pt x="147" y="16"/>
                </a:lnTo>
                <a:lnTo>
                  <a:pt x="142" y="13"/>
                </a:lnTo>
                <a:lnTo>
                  <a:pt x="137" y="10"/>
                </a:lnTo>
                <a:lnTo>
                  <a:pt x="131" y="7"/>
                </a:lnTo>
                <a:lnTo>
                  <a:pt x="125" y="5"/>
                </a:lnTo>
                <a:lnTo>
                  <a:pt x="119" y="3"/>
                </a:lnTo>
                <a:lnTo>
                  <a:pt x="113" y="2"/>
                </a:lnTo>
                <a:lnTo>
                  <a:pt x="107" y="1"/>
                </a:lnTo>
                <a:lnTo>
                  <a:pt x="101" y="0"/>
                </a:lnTo>
                <a:lnTo>
                  <a:pt x="95" y="0"/>
                </a:lnTo>
                <a:lnTo>
                  <a:pt x="89" y="0"/>
                </a:lnTo>
                <a:lnTo>
                  <a:pt x="82" y="1"/>
                </a:lnTo>
                <a:lnTo>
                  <a:pt x="76" y="2"/>
                </a:lnTo>
                <a:lnTo>
                  <a:pt x="70" y="3"/>
                </a:lnTo>
                <a:lnTo>
                  <a:pt x="64" y="5"/>
                </a:lnTo>
                <a:lnTo>
                  <a:pt x="59" y="7"/>
                </a:lnTo>
                <a:lnTo>
                  <a:pt x="53" y="10"/>
                </a:lnTo>
                <a:lnTo>
                  <a:pt x="48" y="13"/>
                </a:lnTo>
                <a:lnTo>
                  <a:pt x="42" y="16"/>
                </a:lnTo>
                <a:lnTo>
                  <a:pt x="37" y="19"/>
                </a:lnTo>
                <a:lnTo>
                  <a:pt x="33" y="23"/>
                </a:lnTo>
                <a:lnTo>
                  <a:pt x="28" y="28"/>
                </a:lnTo>
                <a:lnTo>
                  <a:pt x="24" y="32"/>
                </a:lnTo>
                <a:lnTo>
                  <a:pt x="20" y="37"/>
                </a:lnTo>
                <a:lnTo>
                  <a:pt x="16" y="42"/>
                </a:lnTo>
                <a:lnTo>
                  <a:pt x="13" y="47"/>
                </a:lnTo>
                <a:lnTo>
                  <a:pt x="10" y="53"/>
                </a:lnTo>
                <a:lnTo>
                  <a:pt x="8" y="58"/>
                </a:lnTo>
                <a:lnTo>
                  <a:pt x="5" y="64"/>
                </a:lnTo>
                <a:lnTo>
                  <a:pt x="4" y="70"/>
                </a:lnTo>
                <a:lnTo>
                  <a:pt x="2" y="76"/>
                </a:lnTo>
                <a:lnTo>
                  <a:pt x="1" y="82"/>
                </a:lnTo>
                <a:lnTo>
                  <a:pt x="1" y="88"/>
                </a:lnTo>
                <a:lnTo>
                  <a:pt x="0" y="94"/>
                </a:lnTo>
                <a:lnTo>
                  <a:pt x="1" y="100"/>
                </a:lnTo>
                <a:lnTo>
                  <a:pt x="1" y="107"/>
                </a:lnTo>
                <a:lnTo>
                  <a:pt x="2" y="113"/>
                </a:lnTo>
                <a:lnTo>
                  <a:pt x="4" y="119"/>
                </a:lnTo>
                <a:lnTo>
                  <a:pt x="5" y="125"/>
                </a:lnTo>
                <a:lnTo>
                  <a:pt x="8" y="130"/>
                </a:lnTo>
                <a:lnTo>
                  <a:pt x="10" y="136"/>
                </a:lnTo>
                <a:lnTo>
                  <a:pt x="13" y="142"/>
                </a:lnTo>
                <a:lnTo>
                  <a:pt x="16" y="147"/>
                </a:lnTo>
                <a:lnTo>
                  <a:pt x="20" y="152"/>
                </a:lnTo>
                <a:lnTo>
                  <a:pt x="24" y="157"/>
                </a:lnTo>
                <a:lnTo>
                  <a:pt x="28" y="161"/>
                </a:lnTo>
                <a:lnTo>
                  <a:pt x="33" y="165"/>
                </a:lnTo>
                <a:lnTo>
                  <a:pt x="37" y="169"/>
                </a:lnTo>
                <a:lnTo>
                  <a:pt x="42" y="173"/>
                </a:lnTo>
                <a:lnTo>
                  <a:pt x="48" y="176"/>
                </a:lnTo>
                <a:lnTo>
                  <a:pt x="53" y="179"/>
                </a:lnTo>
                <a:lnTo>
                  <a:pt x="59" y="182"/>
                </a:lnTo>
                <a:lnTo>
                  <a:pt x="64" y="184"/>
                </a:lnTo>
                <a:lnTo>
                  <a:pt x="70" y="185"/>
                </a:lnTo>
                <a:lnTo>
                  <a:pt x="76" y="187"/>
                </a:lnTo>
                <a:lnTo>
                  <a:pt x="82" y="188"/>
                </a:lnTo>
                <a:lnTo>
                  <a:pt x="89" y="189"/>
                </a:lnTo>
                <a:lnTo>
                  <a:pt x="95" y="189"/>
                </a:lnTo>
                <a:lnTo>
                  <a:pt x="101" y="189"/>
                </a:lnTo>
                <a:lnTo>
                  <a:pt x="107" y="188"/>
                </a:lnTo>
                <a:lnTo>
                  <a:pt x="113" y="187"/>
                </a:lnTo>
                <a:lnTo>
                  <a:pt x="119" y="185"/>
                </a:lnTo>
                <a:lnTo>
                  <a:pt x="125" y="184"/>
                </a:lnTo>
                <a:lnTo>
                  <a:pt x="131" y="182"/>
                </a:lnTo>
                <a:lnTo>
                  <a:pt x="137" y="179"/>
                </a:lnTo>
                <a:lnTo>
                  <a:pt x="142" y="176"/>
                </a:lnTo>
                <a:lnTo>
                  <a:pt x="147" y="173"/>
                </a:lnTo>
                <a:lnTo>
                  <a:pt x="152" y="169"/>
                </a:lnTo>
                <a:lnTo>
                  <a:pt x="157" y="165"/>
                </a:lnTo>
                <a:lnTo>
                  <a:pt x="162" y="161"/>
                </a:lnTo>
                <a:lnTo>
                  <a:pt x="166" y="157"/>
                </a:lnTo>
                <a:lnTo>
                  <a:pt x="170" y="152"/>
                </a:lnTo>
                <a:lnTo>
                  <a:pt x="173" y="147"/>
                </a:lnTo>
                <a:lnTo>
                  <a:pt x="177" y="142"/>
                </a:lnTo>
                <a:lnTo>
                  <a:pt x="179" y="136"/>
                </a:lnTo>
                <a:lnTo>
                  <a:pt x="182" y="130"/>
                </a:lnTo>
                <a:lnTo>
                  <a:pt x="184" y="125"/>
                </a:lnTo>
                <a:lnTo>
                  <a:pt x="186" y="119"/>
                </a:lnTo>
                <a:lnTo>
                  <a:pt x="187" y="113"/>
                </a:lnTo>
                <a:lnTo>
                  <a:pt x="188" y="107"/>
                </a:lnTo>
                <a:lnTo>
                  <a:pt x="189" y="100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6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21480000">
            <a:off x="6506512" y="3866829"/>
            <a:ext cx="62677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559.83'</a:t>
            </a:r>
            <a:endParaRPr kumimoji="0" lang="en-US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7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627077" y="3006726"/>
            <a:ext cx="62677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374.91'</a:t>
            </a:r>
            <a:endParaRPr kumimoji="0" lang="en-US" sz="1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8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68919" y="1726493"/>
            <a:ext cx="3175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9" name="Rectangle 1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90500" y="1627188"/>
            <a:ext cx="8636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4942.56'N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0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90500" y="1817688"/>
            <a:ext cx="8540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1014.02'E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1" name="Rectangle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371804" y="3886201"/>
            <a:ext cx="2698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2" name="Rectangle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140700" y="4078288"/>
            <a:ext cx="8636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4593.10'N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3" name="Rectangle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140700" y="4268788"/>
            <a:ext cx="8540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1645.48'E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4" name="Freeform 20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5453063" y="3870326"/>
            <a:ext cx="50800" cy="50800"/>
          </a:xfrm>
          <a:custGeom>
            <a:avLst/>
            <a:gdLst/>
            <a:ahLst/>
            <a:cxnLst>
              <a:cxn ang="0">
                <a:pos x="189" y="94"/>
              </a:cxn>
              <a:cxn ang="0">
                <a:pos x="161" y="27"/>
              </a:cxn>
              <a:cxn ang="0">
                <a:pos x="95" y="0"/>
              </a:cxn>
              <a:cxn ang="0">
                <a:pos x="28" y="27"/>
              </a:cxn>
              <a:cxn ang="0">
                <a:pos x="0" y="94"/>
              </a:cxn>
              <a:cxn ang="0">
                <a:pos x="28" y="161"/>
              </a:cxn>
              <a:cxn ang="0">
                <a:pos x="95" y="189"/>
              </a:cxn>
              <a:cxn ang="0">
                <a:pos x="161" y="161"/>
              </a:cxn>
              <a:cxn ang="0">
                <a:pos x="189" y="94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61" y="27"/>
                </a:lnTo>
                <a:lnTo>
                  <a:pt x="95" y="0"/>
                </a:lnTo>
                <a:lnTo>
                  <a:pt x="28" y="27"/>
                </a:lnTo>
                <a:lnTo>
                  <a:pt x="0" y="94"/>
                </a:lnTo>
                <a:lnTo>
                  <a:pt x="28" y="161"/>
                </a:lnTo>
                <a:lnTo>
                  <a:pt x="95" y="189"/>
                </a:lnTo>
                <a:lnTo>
                  <a:pt x="161" y="161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5" name="Rectangle 2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241925" y="3941763"/>
            <a:ext cx="36671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101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20"/>
            </p:custDataLst>
          </p:nvPr>
        </p:nvSpPr>
        <p:spPr>
          <a:xfrm>
            <a:off x="512466" y="1477107"/>
            <a:ext cx="38218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/>
              <a:t>Step (1) </a:t>
            </a:r>
          </a:p>
          <a:p>
            <a:r>
              <a:rPr lang="en-US" sz="1600" b="0" dirty="0"/>
              <a:t>Inverse along the base line 30 to 20</a:t>
            </a:r>
          </a:p>
          <a:p>
            <a:endParaRPr lang="en-US" sz="1600" b="0" i="1" dirty="0"/>
          </a:p>
          <a:p>
            <a:r>
              <a:rPr lang="en-US" sz="1600" b="0" i="1" dirty="0"/>
              <a:t>Step (2) </a:t>
            </a:r>
          </a:p>
          <a:p>
            <a:r>
              <a:rPr lang="en-US" sz="1600" b="0" dirty="0"/>
              <a:t>Compute angle at 30 by Law of Cosines</a:t>
            </a:r>
          </a:p>
        </p:txBody>
      </p:sp>
      <p:sp>
        <p:nvSpPr>
          <p:cNvPr id="23" name="Rectangle 1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637654" y="2341867"/>
            <a:ext cx="1096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721.709’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298°57’39.0”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rc 23"/>
          <p:cNvSpPr/>
          <p:nvPr>
            <p:custDataLst>
              <p:tags r:id="rId22"/>
            </p:custDataLst>
          </p:nvPr>
        </p:nvSpPr>
        <p:spPr>
          <a:xfrm>
            <a:off x="7787459" y="3104933"/>
            <a:ext cx="1371600" cy="1371600"/>
          </a:xfrm>
          <a:prstGeom prst="arc">
            <a:avLst>
              <a:gd name="adj1" fmla="val 10681874"/>
              <a:gd name="adj2" fmla="val 12423643"/>
            </a:avLst>
          </a:prstGeom>
          <a:ln>
            <a:solidFill>
              <a:srgbClr val="C00000"/>
            </a:solidFill>
            <a:headEnd type="arrow" w="med" len="med"/>
            <a:tailEnd type="arrow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551101E1-2EDB-4600-9D7B-B1162B6FFD4F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699619" y="3468957"/>
            <a:ext cx="98905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30°51’10.6”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56">
            <a:extLst>
              <a:ext uri="{FF2B5EF4-FFF2-40B4-BE49-F238E27FC236}">
                <a16:creationId xmlns:a16="http://schemas.microsoft.com/office/drawing/2014/main" id="{C9351B82-02C3-49B4-B5CB-035300BA7512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346575" y="914400"/>
            <a:ext cx="3675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What are the coordinates of 101?</a:t>
            </a:r>
          </a:p>
          <a:p>
            <a:pPr lvl="1" eaLnBrk="1" hangingPunct="1"/>
            <a:r>
              <a:rPr lang="en-US" sz="1600" dirty="0">
                <a:solidFill>
                  <a:srgbClr val="0000FF"/>
                </a:solidFill>
              </a:rPr>
              <a:t>Forward comp from 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00252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2" y="912813"/>
            <a:ext cx="37044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4. Example 2</a:t>
            </a:r>
            <a:endParaRPr lang="en-US" b="0" i="1" dirty="0"/>
          </a:p>
        </p:txBody>
      </p:sp>
      <p:sp>
        <p:nvSpPr>
          <p:cNvPr id="57349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5095875" y="1935163"/>
            <a:ext cx="3359150" cy="1862138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0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095875" y="1935163"/>
            <a:ext cx="382588" cy="1960563"/>
          </a:xfrm>
          <a:prstGeom prst="line">
            <a:avLst/>
          </a:prstGeom>
          <a:noFill/>
          <a:ln w="4763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5478463" y="3797301"/>
            <a:ext cx="2976563" cy="98425"/>
          </a:xfrm>
          <a:prstGeom prst="line">
            <a:avLst/>
          </a:prstGeom>
          <a:noFill/>
          <a:ln w="4763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2" name="Freeform 8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070475" y="1909763"/>
            <a:ext cx="50800" cy="50800"/>
          </a:xfrm>
          <a:custGeom>
            <a:avLst/>
            <a:gdLst/>
            <a:ahLst/>
            <a:cxnLst>
              <a:cxn ang="0">
                <a:pos x="32" y="16"/>
              </a:cxn>
              <a:cxn ang="0">
                <a:pos x="32" y="14"/>
              </a:cxn>
              <a:cxn ang="0">
                <a:pos x="31" y="12"/>
              </a:cxn>
              <a:cxn ang="0">
                <a:pos x="31" y="10"/>
              </a:cxn>
              <a:cxn ang="0">
                <a:pos x="30" y="8"/>
              </a:cxn>
              <a:cxn ang="0">
                <a:pos x="29" y="7"/>
              </a:cxn>
              <a:cxn ang="0">
                <a:pos x="27" y="5"/>
              </a:cxn>
              <a:cxn ang="0">
                <a:pos x="26" y="3"/>
              </a:cxn>
              <a:cxn ang="0">
                <a:pos x="24" y="2"/>
              </a:cxn>
              <a:cxn ang="0">
                <a:pos x="22" y="1"/>
              </a:cxn>
              <a:cxn ang="0">
                <a:pos x="20" y="1"/>
              </a:cxn>
              <a:cxn ang="0">
                <a:pos x="18" y="0"/>
              </a:cxn>
              <a:cxn ang="0">
                <a:pos x="16" y="0"/>
              </a:cxn>
              <a:cxn ang="0">
                <a:pos x="14" y="0"/>
              </a:cxn>
              <a:cxn ang="0">
                <a:pos x="12" y="1"/>
              </a:cxn>
              <a:cxn ang="0">
                <a:pos x="10" y="1"/>
              </a:cxn>
              <a:cxn ang="0">
                <a:pos x="8" y="2"/>
              </a:cxn>
              <a:cxn ang="0">
                <a:pos x="6" y="3"/>
              </a:cxn>
              <a:cxn ang="0">
                <a:pos x="5" y="5"/>
              </a:cxn>
              <a:cxn ang="0">
                <a:pos x="3" y="7"/>
              </a:cxn>
              <a:cxn ang="0">
                <a:pos x="2" y="8"/>
              </a:cxn>
              <a:cxn ang="0">
                <a:pos x="1" y="10"/>
              </a:cxn>
              <a:cxn ang="0">
                <a:pos x="1" y="12"/>
              </a:cxn>
              <a:cxn ang="0">
                <a:pos x="0" y="14"/>
              </a:cxn>
              <a:cxn ang="0">
                <a:pos x="0" y="16"/>
              </a:cxn>
              <a:cxn ang="0">
                <a:pos x="0" y="18"/>
              </a:cxn>
              <a:cxn ang="0">
                <a:pos x="1" y="20"/>
              </a:cxn>
              <a:cxn ang="0">
                <a:pos x="1" y="22"/>
              </a:cxn>
              <a:cxn ang="0">
                <a:pos x="2" y="24"/>
              </a:cxn>
              <a:cxn ang="0">
                <a:pos x="3" y="26"/>
              </a:cxn>
              <a:cxn ang="0">
                <a:pos x="5" y="28"/>
              </a:cxn>
              <a:cxn ang="0">
                <a:pos x="6" y="29"/>
              </a:cxn>
              <a:cxn ang="0">
                <a:pos x="8" y="30"/>
              </a:cxn>
              <a:cxn ang="0">
                <a:pos x="10" y="31"/>
              </a:cxn>
              <a:cxn ang="0">
                <a:pos x="12" y="32"/>
              </a:cxn>
              <a:cxn ang="0">
                <a:pos x="14" y="32"/>
              </a:cxn>
              <a:cxn ang="0">
                <a:pos x="16" y="32"/>
              </a:cxn>
              <a:cxn ang="0">
                <a:pos x="18" y="32"/>
              </a:cxn>
              <a:cxn ang="0">
                <a:pos x="20" y="32"/>
              </a:cxn>
              <a:cxn ang="0">
                <a:pos x="22" y="31"/>
              </a:cxn>
              <a:cxn ang="0">
                <a:pos x="24" y="30"/>
              </a:cxn>
              <a:cxn ang="0">
                <a:pos x="26" y="29"/>
              </a:cxn>
              <a:cxn ang="0">
                <a:pos x="27" y="28"/>
              </a:cxn>
              <a:cxn ang="0">
                <a:pos x="29" y="26"/>
              </a:cxn>
              <a:cxn ang="0">
                <a:pos x="30" y="24"/>
              </a:cxn>
              <a:cxn ang="0">
                <a:pos x="31" y="22"/>
              </a:cxn>
              <a:cxn ang="0">
                <a:pos x="31" y="20"/>
              </a:cxn>
              <a:cxn ang="0">
                <a:pos x="32" y="18"/>
              </a:cxn>
            </a:cxnLst>
            <a:rect l="0" t="0" r="r" b="b"/>
            <a:pathLst>
              <a:path w="32" h="32">
                <a:moveTo>
                  <a:pt x="32" y="17"/>
                </a:moveTo>
                <a:lnTo>
                  <a:pt x="32" y="16"/>
                </a:lnTo>
                <a:lnTo>
                  <a:pt x="32" y="15"/>
                </a:lnTo>
                <a:lnTo>
                  <a:pt x="32" y="14"/>
                </a:lnTo>
                <a:lnTo>
                  <a:pt x="32" y="13"/>
                </a:lnTo>
                <a:lnTo>
                  <a:pt x="31" y="12"/>
                </a:lnTo>
                <a:lnTo>
                  <a:pt x="31" y="11"/>
                </a:lnTo>
                <a:lnTo>
                  <a:pt x="31" y="10"/>
                </a:lnTo>
                <a:lnTo>
                  <a:pt x="30" y="9"/>
                </a:lnTo>
                <a:lnTo>
                  <a:pt x="30" y="8"/>
                </a:lnTo>
                <a:lnTo>
                  <a:pt x="29" y="7"/>
                </a:lnTo>
                <a:lnTo>
                  <a:pt x="29" y="7"/>
                </a:lnTo>
                <a:lnTo>
                  <a:pt x="28" y="6"/>
                </a:lnTo>
                <a:lnTo>
                  <a:pt x="27" y="5"/>
                </a:lnTo>
                <a:lnTo>
                  <a:pt x="27" y="4"/>
                </a:lnTo>
                <a:lnTo>
                  <a:pt x="26" y="3"/>
                </a:lnTo>
                <a:lnTo>
                  <a:pt x="25" y="3"/>
                </a:lnTo>
                <a:lnTo>
                  <a:pt x="24" y="2"/>
                </a:lnTo>
                <a:lnTo>
                  <a:pt x="23" y="2"/>
                </a:lnTo>
                <a:lnTo>
                  <a:pt x="22" y="1"/>
                </a:lnTo>
                <a:lnTo>
                  <a:pt x="21" y="1"/>
                </a:lnTo>
                <a:lnTo>
                  <a:pt x="20" y="1"/>
                </a:lnTo>
                <a:lnTo>
                  <a:pt x="19" y="1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3" y="1"/>
                </a:lnTo>
                <a:lnTo>
                  <a:pt x="12" y="1"/>
                </a:lnTo>
                <a:lnTo>
                  <a:pt x="11" y="1"/>
                </a:lnTo>
                <a:lnTo>
                  <a:pt x="10" y="1"/>
                </a:lnTo>
                <a:lnTo>
                  <a:pt x="9" y="2"/>
                </a:lnTo>
                <a:lnTo>
                  <a:pt x="8" y="2"/>
                </a:lnTo>
                <a:lnTo>
                  <a:pt x="7" y="3"/>
                </a:lnTo>
                <a:lnTo>
                  <a:pt x="6" y="3"/>
                </a:lnTo>
                <a:lnTo>
                  <a:pt x="6" y="4"/>
                </a:lnTo>
                <a:lnTo>
                  <a:pt x="5" y="5"/>
                </a:lnTo>
                <a:lnTo>
                  <a:pt x="4" y="6"/>
                </a:lnTo>
                <a:lnTo>
                  <a:pt x="3" y="7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2" y="23"/>
                </a:lnTo>
                <a:lnTo>
                  <a:pt x="2" y="24"/>
                </a:lnTo>
                <a:lnTo>
                  <a:pt x="3" y="25"/>
                </a:lnTo>
                <a:lnTo>
                  <a:pt x="3" y="26"/>
                </a:lnTo>
                <a:lnTo>
                  <a:pt x="4" y="27"/>
                </a:lnTo>
                <a:lnTo>
                  <a:pt x="5" y="28"/>
                </a:lnTo>
                <a:lnTo>
                  <a:pt x="6" y="28"/>
                </a:lnTo>
                <a:lnTo>
                  <a:pt x="6" y="29"/>
                </a:lnTo>
                <a:lnTo>
                  <a:pt x="7" y="30"/>
                </a:lnTo>
                <a:lnTo>
                  <a:pt x="8" y="30"/>
                </a:lnTo>
                <a:lnTo>
                  <a:pt x="9" y="31"/>
                </a:lnTo>
                <a:lnTo>
                  <a:pt x="10" y="31"/>
                </a:lnTo>
                <a:lnTo>
                  <a:pt x="11" y="32"/>
                </a:lnTo>
                <a:lnTo>
                  <a:pt x="12" y="32"/>
                </a:lnTo>
                <a:lnTo>
                  <a:pt x="13" y="32"/>
                </a:lnTo>
                <a:lnTo>
                  <a:pt x="14" y="32"/>
                </a:lnTo>
                <a:lnTo>
                  <a:pt x="15" y="32"/>
                </a:lnTo>
                <a:lnTo>
                  <a:pt x="16" y="32"/>
                </a:lnTo>
                <a:lnTo>
                  <a:pt x="17" y="32"/>
                </a:lnTo>
                <a:lnTo>
                  <a:pt x="18" y="32"/>
                </a:lnTo>
                <a:lnTo>
                  <a:pt x="19" y="32"/>
                </a:lnTo>
                <a:lnTo>
                  <a:pt x="20" y="32"/>
                </a:lnTo>
                <a:lnTo>
                  <a:pt x="21" y="32"/>
                </a:lnTo>
                <a:lnTo>
                  <a:pt x="22" y="31"/>
                </a:lnTo>
                <a:lnTo>
                  <a:pt x="23" y="31"/>
                </a:lnTo>
                <a:lnTo>
                  <a:pt x="24" y="30"/>
                </a:lnTo>
                <a:lnTo>
                  <a:pt x="25" y="30"/>
                </a:lnTo>
                <a:lnTo>
                  <a:pt x="26" y="29"/>
                </a:lnTo>
                <a:lnTo>
                  <a:pt x="27" y="28"/>
                </a:lnTo>
                <a:lnTo>
                  <a:pt x="27" y="28"/>
                </a:lnTo>
                <a:lnTo>
                  <a:pt x="28" y="27"/>
                </a:lnTo>
                <a:lnTo>
                  <a:pt x="29" y="26"/>
                </a:lnTo>
                <a:lnTo>
                  <a:pt x="29" y="25"/>
                </a:lnTo>
                <a:lnTo>
                  <a:pt x="30" y="24"/>
                </a:lnTo>
                <a:lnTo>
                  <a:pt x="30" y="23"/>
                </a:lnTo>
                <a:lnTo>
                  <a:pt x="31" y="22"/>
                </a:lnTo>
                <a:lnTo>
                  <a:pt x="31" y="21"/>
                </a:lnTo>
                <a:lnTo>
                  <a:pt x="31" y="20"/>
                </a:lnTo>
                <a:lnTo>
                  <a:pt x="32" y="19"/>
                </a:lnTo>
                <a:lnTo>
                  <a:pt x="32" y="18"/>
                </a:lnTo>
                <a:lnTo>
                  <a:pt x="32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3" name="Freeform 9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070475" y="1909763"/>
            <a:ext cx="50800" cy="50800"/>
          </a:xfrm>
          <a:custGeom>
            <a:avLst/>
            <a:gdLst/>
            <a:ahLst/>
            <a:cxnLst>
              <a:cxn ang="0">
                <a:pos x="189" y="88"/>
              </a:cxn>
              <a:cxn ang="0">
                <a:pos x="187" y="76"/>
              </a:cxn>
              <a:cxn ang="0">
                <a:pos x="184" y="64"/>
              </a:cxn>
              <a:cxn ang="0">
                <a:pos x="180" y="52"/>
              </a:cxn>
              <a:cxn ang="0">
                <a:pos x="173" y="42"/>
              </a:cxn>
              <a:cxn ang="0">
                <a:pos x="166" y="32"/>
              </a:cxn>
              <a:cxn ang="0">
                <a:pos x="157" y="23"/>
              </a:cxn>
              <a:cxn ang="0">
                <a:pos x="147" y="16"/>
              </a:cxn>
              <a:cxn ang="0">
                <a:pos x="137" y="9"/>
              </a:cxn>
              <a:cxn ang="0">
                <a:pos x="125" y="5"/>
              </a:cxn>
              <a:cxn ang="0">
                <a:pos x="113" y="2"/>
              </a:cxn>
              <a:cxn ang="0">
                <a:pos x="101" y="0"/>
              </a:cxn>
              <a:cxn ang="0">
                <a:pos x="89" y="0"/>
              </a:cxn>
              <a:cxn ang="0">
                <a:pos x="76" y="2"/>
              </a:cxn>
              <a:cxn ang="0">
                <a:pos x="65" y="5"/>
              </a:cxn>
              <a:cxn ang="0">
                <a:pos x="53" y="9"/>
              </a:cxn>
              <a:cxn ang="0">
                <a:pos x="42" y="16"/>
              </a:cxn>
              <a:cxn ang="0">
                <a:pos x="33" y="23"/>
              </a:cxn>
              <a:cxn ang="0">
                <a:pos x="24" y="32"/>
              </a:cxn>
              <a:cxn ang="0">
                <a:pos x="16" y="42"/>
              </a:cxn>
              <a:cxn ang="0">
                <a:pos x="10" y="52"/>
              </a:cxn>
              <a:cxn ang="0">
                <a:pos x="5" y="64"/>
              </a:cxn>
              <a:cxn ang="0">
                <a:pos x="2" y="76"/>
              </a:cxn>
              <a:cxn ang="0">
                <a:pos x="1" y="88"/>
              </a:cxn>
              <a:cxn ang="0">
                <a:pos x="1" y="100"/>
              </a:cxn>
              <a:cxn ang="0">
                <a:pos x="2" y="113"/>
              </a:cxn>
              <a:cxn ang="0">
                <a:pos x="5" y="124"/>
              </a:cxn>
              <a:cxn ang="0">
                <a:pos x="10" y="136"/>
              </a:cxn>
              <a:cxn ang="0">
                <a:pos x="16" y="147"/>
              </a:cxn>
              <a:cxn ang="0">
                <a:pos x="24" y="156"/>
              </a:cxn>
              <a:cxn ang="0">
                <a:pos x="33" y="165"/>
              </a:cxn>
              <a:cxn ang="0">
                <a:pos x="42" y="173"/>
              </a:cxn>
              <a:cxn ang="0">
                <a:pos x="53" y="179"/>
              </a:cxn>
              <a:cxn ang="0">
                <a:pos x="65" y="184"/>
              </a:cxn>
              <a:cxn ang="0">
                <a:pos x="76" y="187"/>
              </a:cxn>
              <a:cxn ang="0">
                <a:pos x="89" y="188"/>
              </a:cxn>
              <a:cxn ang="0">
                <a:pos x="101" y="188"/>
              </a:cxn>
              <a:cxn ang="0">
                <a:pos x="113" y="187"/>
              </a:cxn>
              <a:cxn ang="0">
                <a:pos x="125" y="184"/>
              </a:cxn>
              <a:cxn ang="0">
                <a:pos x="137" y="179"/>
              </a:cxn>
              <a:cxn ang="0">
                <a:pos x="147" y="173"/>
              </a:cxn>
              <a:cxn ang="0">
                <a:pos x="157" y="165"/>
              </a:cxn>
              <a:cxn ang="0">
                <a:pos x="166" y="156"/>
              </a:cxn>
              <a:cxn ang="0">
                <a:pos x="173" y="147"/>
              </a:cxn>
              <a:cxn ang="0">
                <a:pos x="180" y="136"/>
              </a:cxn>
              <a:cxn ang="0">
                <a:pos x="184" y="124"/>
              </a:cxn>
              <a:cxn ang="0">
                <a:pos x="187" y="113"/>
              </a:cxn>
              <a:cxn ang="0">
                <a:pos x="189" y="100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89" y="88"/>
                </a:lnTo>
                <a:lnTo>
                  <a:pt x="188" y="82"/>
                </a:lnTo>
                <a:lnTo>
                  <a:pt x="187" y="76"/>
                </a:lnTo>
                <a:lnTo>
                  <a:pt x="186" y="70"/>
                </a:lnTo>
                <a:lnTo>
                  <a:pt x="184" y="64"/>
                </a:lnTo>
                <a:lnTo>
                  <a:pt x="182" y="58"/>
                </a:lnTo>
                <a:lnTo>
                  <a:pt x="180" y="52"/>
                </a:lnTo>
                <a:lnTo>
                  <a:pt x="177" y="47"/>
                </a:lnTo>
                <a:lnTo>
                  <a:pt x="173" y="42"/>
                </a:lnTo>
                <a:lnTo>
                  <a:pt x="170" y="37"/>
                </a:lnTo>
                <a:lnTo>
                  <a:pt x="166" y="32"/>
                </a:lnTo>
                <a:lnTo>
                  <a:pt x="162" y="27"/>
                </a:lnTo>
                <a:lnTo>
                  <a:pt x="157" y="23"/>
                </a:lnTo>
                <a:lnTo>
                  <a:pt x="152" y="19"/>
                </a:lnTo>
                <a:lnTo>
                  <a:pt x="147" y="16"/>
                </a:lnTo>
                <a:lnTo>
                  <a:pt x="142" y="12"/>
                </a:lnTo>
                <a:lnTo>
                  <a:pt x="137" y="9"/>
                </a:lnTo>
                <a:lnTo>
                  <a:pt x="131" y="7"/>
                </a:lnTo>
                <a:lnTo>
                  <a:pt x="125" y="5"/>
                </a:lnTo>
                <a:lnTo>
                  <a:pt x="119" y="3"/>
                </a:lnTo>
                <a:lnTo>
                  <a:pt x="113" y="2"/>
                </a:lnTo>
                <a:lnTo>
                  <a:pt x="107" y="1"/>
                </a:lnTo>
                <a:lnTo>
                  <a:pt x="101" y="0"/>
                </a:lnTo>
                <a:lnTo>
                  <a:pt x="95" y="0"/>
                </a:lnTo>
                <a:lnTo>
                  <a:pt x="89" y="0"/>
                </a:lnTo>
                <a:lnTo>
                  <a:pt x="83" y="1"/>
                </a:lnTo>
                <a:lnTo>
                  <a:pt x="76" y="2"/>
                </a:lnTo>
                <a:lnTo>
                  <a:pt x="70" y="3"/>
                </a:lnTo>
                <a:lnTo>
                  <a:pt x="65" y="5"/>
                </a:lnTo>
                <a:lnTo>
                  <a:pt x="59" y="7"/>
                </a:lnTo>
                <a:lnTo>
                  <a:pt x="53" y="9"/>
                </a:lnTo>
                <a:lnTo>
                  <a:pt x="48" y="12"/>
                </a:lnTo>
                <a:lnTo>
                  <a:pt x="42" y="16"/>
                </a:lnTo>
                <a:lnTo>
                  <a:pt x="37" y="19"/>
                </a:lnTo>
                <a:lnTo>
                  <a:pt x="33" y="23"/>
                </a:lnTo>
                <a:lnTo>
                  <a:pt x="28" y="27"/>
                </a:lnTo>
                <a:lnTo>
                  <a:pt x="24" y="32"/>
                </a:lnTo>
                <a:lnTo>
                  <a:pt x="20" y="37"/>
                </a:lnTo>
                <a:lnTo>
                  <a:pt x="16" y="42"/>
                </a:lnTo>
                <a:lnTo>
                  <a:pt x="13" y="47"/>
                </a:lnTo>
                <a:lnTo>
                  <a:pt x="10" y="52"/>
                </a:lnTo>
                <a:lnTo>
                  <a:pt x="8" y="58"/>
                </a:lnTo>
                <a:lnTo>
                  <a:pt x="5" y="64"/>
                </a:lnTo>
                <a:lnTo>
                  <a:pt x="4" y="70"/>
                </a:lnTo>
                <a:lnTo>
                  <a:pt x="2" y="76"/>
                </a:lnTo>
                <a:lnTo>
                  <a:pt x="1" y="82"/>
                </a:lnTo>
                <a:lnTo>
                  <a:pt x="1" y="88"/>
                </a:lnTo>
                <a:lnTo>
                  <a:pt x="0" y="94"/>
                </a:lnTo>
                <a:lnTo>
                  <a:pt x="1" y="100"/>
                </a:lnTo>
                <a:lnTo>
                  <a:pt x="1" y="106"/>
                </a:lnTo>
                <a:lnTo>
                  <a:pt x="2" y="113"/>
                </a:lnTo>
                <a:lnTo>
                  <a:pt x="4" y="119"/>
                </a:lnTo>
                <a:lnTo>
                  <a:pt x="5" y="124"/>
                </a:lnTo>
                <a:lnTo>
                  <a:pt x="8" y="130"/>
                </a:lnTo>
                <a:lnTo>
                  <a:pt x="10" y="136"/>
                </a:lnTo>
                <a:lnTo>
                  <a:pt x="13" y="141"/>
                </a:lnTo>
                <a:lnTo>
                  <a:pt x="16" y="147"/>
                </a:lnTo>
                <a:lnTo>
                  <a:pt x="20" y="152"/>
                </a:lnTo>
                <a:lnTo>
                  <a:pt x="24" y="156"/>
                </a:lnTo>
                <a:lnTo>
                  <a:pt x="28" y="161"/>
                </a:lnTo>
                <a:lnTo>
                  <a:pt x="33" y="165"/>
                </a:lnTo>
                <a:lnTo>
                  <a:pt x="37" y="169"/>
                </a:lnTo>
                <a:lnTo>
                  <a:pt x="42" y="173"/>
                </a:lnTo>
                <a:lnTo>
                  <a:pt x="48" y="176"/>
                </a:lnTo>
                <a:lnTo>
                  <a:pt x="53" y="179"/>
                </a:lnTo>
                <a:lnTo>
                  <a:pt x="59" y="181"/>
                </a:lnTo>
                <a:lnTo>
                  <a:pt x="65" y="184"/>
                </a:lnTo>
                <a:lnTo>
                  <a:pt x="70" y="185"/>
                </a:lnTo>
                <a:lnTo>
                  <a:pt x="76" y="187"/>
                </a:lnTo>
                <a:lnTo>
                  <a:pt x="83" y="188"/>
                </a:lnTo>
                <a:lnTo>
                  <a:pt x="89" y="188"/>
                </a:lnTo>
                <a:lnTo>
                  <a:pt x="95" y="189"/>
                </a:lnTo>
                <a:lnTo>
                  <a:pt x="101" y="188"/>
                </a:lnTo>
                <a:lnTo>
                  <a:pt x="107" y="188"/>
                </a:lnTo>
                <a:lnTo>
                  <a:pt x="113" y="187"/>
                </a:lnTo>
                <a:lnTo>
                  <a:pt x="119" y="185"/>
                </a:lnTo>
                <a:lnTo>
                  <a:pt x="125" y="184"/>
                </a:lnTo>
                <a:lnTo>
                  <a:pt x="131" y="181"/>
                </a:lnTo>
                <a:lnTo>
                  <a:pt x="137" y="179"/>
                </a:lnTo>
                <a:lnTo>
                  <a:pt x="142" y="176"/>
                </a:lnTo>
                <a:lnTo>
                  <a:pt x="147" y="173"/>
                </a:lnTo>
                <a:lnTo>
                  <a:pt x="152" y="169"/>
                </a:lnTo>
                <a:lnTo>
                  <a:pt x="157" y="165"/>
                </a:lnTo>
                <a:lnTo>
                  <a:pt x="162" y="161"/>
                </a:lnTo>
                <a:lnTo>
                  <a:pt x="166" y="156"/>
                </a:lnTo>
                <a:lnTo>
                  <a:pt x="170" y="152"/>
                </a:lnTo>
                <a:lnTo>
                  <a:pt x="173" y="147"/>
                </a:lnTo>
                <a:lnTo>
                  <a:pt x="177" y="141"/>
                </a:lnTo>
                <a:lnTo>
                  <a:pt x="180" y="136"/>
                </a:lnTo>
                <a:lnTo>
                  <a:pt x="182" y="130"/>
                </a:lnTo>
                <a:lnTo>
                  <a:pt x="184" y="124"/>
                </a:lnTo>
                <a:lnTo>
                  <a:pt x="186" y="119"/>
                </a:lnTo>
                <a:lnTo>
                  <a:pt x="187" y="113"/>
                </a:lnTo>
                <a:lnTo>
                  <a:pt x="188" y="106"/>
                </a:lnTo>
                <a:lnTo>
                  <a:pt x="189" y="100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4" name="Freeform 10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8429625" y="3771901"/>
            <a:ext cx="50800" cy="50800"/>
          </a:xfrm>
          <a:custGeom>
            <a:avLst/>
            <a:gdLst/>
            <a:ahLst/>
            <a:cxnLst>
              <a:cxn ang="0">
                <a:pos x="32" y="16"/>
              </a:cxn>
              <a:cxn ang="0">
                <a:pos x="32" y="14"/>
              </a:cxn>
              <a:cxn ang="0">
                <a:pos x="31" y="12"/>
              </a:cxn>
              <a:cxn ang="0">
                <a:pos x="31" y="10"/>
              </a:cxn>
              <a:cxn ang="0">
                <a:pos x="30" y="8"/>
              </a:cxn>
              <a:cxn ang="0">
                <a:pos x="29" y="6"/>
              </a:cxn>
              <a:cxn ang="0">
                <a:pos x="27" y="4"/>
              </a:cxn>
              <a:cxn ang="0">
                <a:pos x="26" y="3"/>
              </a:cxn>
              <a:cxn ang="0">
                <a:pos x="24" y="2"/>
              </a:cxn>
              <a:cxn ang="0">
                <a:pos x="22" y="1"/>
              </a:cxn>
              <a:cxn ang="0">
                <a:pos x="20" y="0"/>
              </a:cxn>
              <a:cxn ang="0">
                <a:pos x="18" y="0"/>
              </a:cxn>
              <a:cxn ang="0">
                <a:pos x="16" y="0"/>
              </a:cxn>
              <a:cxn ang="0">
                <a:pos x="14" y="0"/>
              </a:cxn>
              <a:cxn ang="0">
                <a:pos x="12" y="0"/>
              </a:cxn>
              <a:cxn ang="0">
                <a:pos x="10" y="1"/>
              </a:cxn>
              <a:cxn ang="0">
                <a:pos x="8" y="2"/>
              </a:cxn>
              <a:cxn ang="0">
                <a:pos x="6" y="3"/>
              </a:cxn>
              <a:cxn ang="0">
                <a:pos x="5" y="4"/>
              </a:cxn>
              <a:cxn ang="0">
                <a:pos x="3" y="6"/>
              </a:cxn>
              <a:cxn ang="0">
                <a:pos x="2" y="8"/>
              </a:cxn>
              <a:cxn ang="0">
                <a:pos x="1" y="10"/>
              </a:cxn>
              <a:cxn ang="0">
                <a:pos x="1" y="12"/>
              </a:cxn>
              <a:cxn ang="0">
                <a:pos x="0" y="14"/>
              </a:cxn>
              <a:cxn ang="0">
                <a:pos x="0" y="16"/>
              </a:cxn>
              <a:cxn ang="0">
                <a:pos x="0" y="18"/>
              </a:cxn>
              <a:cxn ang="0">
                <a:pos x="1" y="20"/>
              </a:cxn>
              <a:cxn ang="0">
                <a:pos x="1" y="22"/>
              </a:cxn>
              <a:cxn ang="0">
                <a:pos x="2" y="24"/>
              </a:cxn>
              <a:cxn ang="0">
                <a:pos x="3" y="26"/>
              </a:cxn>
              <a:cxn ang="0">
                <a:pos x="5" y="27"/>
              </a:cxn>
              <a:cxn ang="0">
                <a:pos x="6" y="28"/>
              </a:cxn>
              <a:cxn ang="0">
                <a:pos x="8" y="30"/>
              </a:cxn>
              <a:cxn ang="0">
                <a:pos x="10" y="31"/>
              </a:cxn>
              <a:cxn ang="0">
                <a:pos x="12" y="31"/>
              </a:cxn>
              <a:cxn ang="0">
                <a:pos x="14" y="32"/>
              </a:cxn>
              <a:cxn ang="0">
                <a:pos x="16" y="32"/>
              </a:cxn>
              <a:cxn ang="0">
                <a:pos x="18" y="32"/>
              </a:cxn>
              <a:cxn ang="0">
                <a:pos x="20" y="31"/>
              </a:cxn>
              <a:cxn ang="0">
                <a:pos x="22" y="31"/>
              </a:cxn>
              <a:cxn ang="0">
                <a:pos x="24" y="30"/>
              </a:cxn>
              <a:cxn ang="0">
                <a:pos x="26" y="28"/>
              </a:cxn>
              <a:cxn ang="0">
                <a:pos x="27" y="27"/>
              </a:cxn>
              <a:cxn ang="0">
                <a:pos x="29" y="26"/>
              </a:cxn>
              <a:cxn ang="0">
                <a:pos x="30" y="24"/>
              </a:cxn>
              <a:cxn ang="0">
                <a:pos x="31" y="22"/>
              </a:cxn>
              <a:cxn ang="0">
                <a:pos x="31" y="20"/>
              </a:cxn>
              <a:cxn ang="0">
                <a:pos x="32" y="18"/>
              </a:cxn>
            </a:cxnLst>
            <a:rect l="0" t="0" r="r" b="b"/>
            <a:pathLst>
              <a:path w="32" h="32">
                <a:moveTo>
                  <a:pt x="32" y="17"/>
                </a:moveTo>
                <a:lnTo>
                  <a:pt x="32" y="16"/>
                </a:lnTo>
                <a:lnTo>
                  <a:pt x="32" y="15"/>
                </a:lnTo>
                <a:lnTo>
                  <a:pt x="32" y="14"/>
                </a:lnTo>
                <a:lnTo>
                  <a:pt x="32" y="13"/>
                </a:lnTo>
                <a:lnTo>
                  <a:pt x="31" y="12"/>
                </a:lnTo>
                <a:lnTo>
                  <a:pt x="31" y="11"/>
                </a:lnTo>
                <a:lnTo>
                  <a:pt x="31" y="10"/>
                </a:lnTo>
                <a:lnTo>
                  <a:pt x="30" y="9"/>
                </a:lnTo>
                <a:lnTo>
                  <a:pt x="30" y="8"/>
                </a:lnTo>
                <a:lnTo>
                  <a:pt x="29" y="7"/>
                </a:lnTo>
                <a:lnTo>
                  <a:pt x="29" y="6"/>
                </a:lnTo>
                <a:lnTo>
                  <a:pt x="28" y="5"/>
                </a:lnTo>
                <a:lnTo>
                  <a:pt x="27" y="4"/>
                </a:lnTo>
                <a:lnTo>
                  <a:pt x="26" y="4"/>
                </a:lnTo>
                <a:lnTo>
                  <a:pt x="26" y="3"/>
                </a:lnTo>
                <a:lnTo>
                  <a:pt x="25" y="2"/>
                </a:lnTo>
                <a:lnTo>
                  <a:pt x="24" y="2"/>
                </a:lnTo>
                <a:lnTo>
                  <a:pt x="23" y="1"/>
                </a:lnTo>
                <a:lnTo>
                  <a:pt x="22" y="1"/>
                </a:lnTo>
                <a:lnTo>
                  <a:pt x="21" y="1"/>
                </a:lnTo>
                <a:lnTo>
                  <a:pt x="20" y="0"/>
                </a:lnTo>
                <a:lnTo>
                  <a:pt x="19" y="0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3" y="0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9" y="1"/>
                </a:lnTo>
                <a:lnTo>
                  <a:pt x="8" y="2"/>
                </a:lnTo>
                <a:lnTo>
                  <a:pt x="7" y="2"/>
                </a:lnTo>
                <a:lnTo>
                  <a:pt x="6" y="3"/>
                </a:lnTo>
                <a:lnTo>
                  <a:pt x="5" y="4"/>
                </a:lnTo>
                <a:lnTo>
                  <a:pt x="5" y="4"/>
                </a:lnTo>
                <a:lnTo>
                  <a:pt x="4" y="5"/>
                </a:lnTo>
                <a:lnTo>
                  <a:pt x="3" y="6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2" y="23"/>
                </a:lnTo>
                <a:lnTo>
                  <a:pt x="2" y="24"/>
                </a:lnTo>
                <a:lnTo>
                  <a:pt x="3" y="25"/>
                </a:lnTo>
                <a:lnTo>
                  <a:pt x="3" y="26"/>
                </a:lnTo>
                <a:lnTo>
                  <a:pt x="4" y="26"/>
                </a:lnTo>
                <a:lnTo>
                  <a:pt x="5" y="27"/>
                </a:lnTo>
                <a:lnTo>
                  <a:pt x="5" y="28"/>
                </a:lnTo>
                <a:lnTo>
                  <a:pt x="6" y="28"/>
                </a:lnTo>
                <a:lnTo>
                  <a:pt x="7" y="29"/>
                </a:lnTo>
                <a:lnTo>
                  <a:pt x="8" y="30"/>
                </a:lnTo>
                <a:lnTo>
                  <a:pt x="9" y="30"/>
                </a:lnTo>
                <a:lnTo>
                  <a:pt x="10" y="31"/>
                </a:lnTo>
                <a:lnTo>
                  <a:pt x="11" y="31"/>
                </a:lnTo>
                <a:lnTo>
                  <a:pt x="12" y="31"/>
                </a:lnTo>
                <a:lnTo>
                  <a:pt x="13" y="31"/>
                </a:lnTo>
                <a:lnTo>
                  <a:pt x="14" y="32"/>
                </a:lnTo>
                <a:lnTo>
                  <a:pt x="15" y="32"/>
                </a:lnTo>
                <a:lnTo>
                  <a:pt x="16" y="32"/>
                </a:lnTo>
                <a:lnTo>
                  <a:pt x="17" y="32"/>
                </a:lnTo>
                <a:lnTo>
                  <a:pt x="18" y="32"/>
                </a:lnTo>
                <a:lnTo>
                  <a:pt x="19" y="31"/>
                </a:lnTo>
                <a:lnTo>
                  <a:pt x="20" y="31"/>
                </a:lnTo>
                <a:lnTo>
                  <a:pt x="21" y="31"/>
                </a:lnTo>
                <a:lnTo>
                  <a:pt x="22" y="31"/>
                </a:lnTo>
                <a:lnTo>
                  <a:pt x="23" y="30"/>
                </a:lnTo>
                <a:lnTo>
                  <a:pt x="24" y="30"/>
                </a:lnTo>
                <a:lnTo>
                  <a:pt x="25" y="29"/>
                </a:lnTo>
                <a:lnTo>
                  <a:pt x="26" y="28"/>
                </a:lnTo>
                <a:lnTo>
                  <a:pt x="26" y="28"/>
                </a:lnTo>
                <a:lnTo>
                  <a:pt x="27" y="27"/>
                </a:lnTo>
                <a:lnTo>
                  <a:pt x="28" y="26"/>
                </a:lnTo>
                <a:lnTo>
                  <a:pt x="29" y="26"/>
                </a:lnTo>
                <a:lnTo>
                  <a:pt x="29" y="25"/>
                </a:lnTo>
                <a:lnTo>
                  <a:pt x="30" y="24"/>
                </a:lnTo>
                <a:lnTo>
                  <a:pt x="30" y="23"/>
                </a:lnTo>
                <a:lnTo>
                  <a:pt x="31" y="22"/>
                </a:lnTo>
                <a:lnTo>
                  <a:pt x="31" y="21"/>
                </a:lnTo>
                <a:lnTo>
                  <a:pt x="31" y="20"/>
                </a:lnTo>
                <a:lnTo>
                  <a:pt x="32" y="19"/>
                </a:lnTo>
                <a:lnTo>
                  <a:pt x="32" y="18"/>
                </a:lnTo>
                <a:lnTo>
                  <a:pt x="32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5" name="Freeform 11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8429625" y="3771901"/>
            <a:ext cx="50800" cy="50800"/>
          </a:xfrm>
          <a:custGeom>
            <a:avLst/>
            <a:gdLst/>
            <a:ahLst/>
            <a:cxnLst>
              <a:cxn ang="0">
                <a:pos x="189" y="88"/>
              </a:cxn>
              <a:cxn ang="0">
                <a:pos x="187" y="76"/>
              </a:cxn>
              <a:cxn ang="0">
                <a:pos x="184" y="64"/>
              </a:cxn>
              <a:cxn ang="0">
                <a:pos x="179" y="53"/>
              </a:cxn>
              <a:cxn ang="0">
                <a:pos x="173" y="42"/>
              </a:cxn>
              <a:cxn ang="0">
                <a:pos x="166" y="32"/>
              </a:cxn>
              <a:cxn ang="0">
                <a:pos x="157" y="23"/>
              </a:cxn>
              <a:cxn ang="0">
                <a:pos x="147" y="16"/>
              </a:cxn>
              <a:cxn ang="0">
                <a:pos x="137" y="10"/>
              </a:cxn>
              <a:cxn ang="0">
                <a:pos x="125" y="5"/>
              </a:cxn>
              <a:cxn ang="0">
                <a:pos x="113" y="2"/>
              </a:cxn>
              <a:cxn ang="0">
                <a:pos x="101" y="0"/>
              </a:cxn>
              <a:cxn ang="0">
                <a:pos x="89" y="0"/>
              </a:cxn>
              <a:cxn ang="0">
                <a:pos x="76" y="2"/>
              </a:cxn>
              <a:cxn ang="0">
                <a:pos x="64" y="5"/>
              </a:cxn>
              <a:cxn ang="0">
                <a:pos x="53" y="10"/>
              </a:cxn>
              <a:cxn ang="0">
                <a:pos x="42" y="16"/>
              </a:cxn>
              <a:cxn ang="0">
                <a:pos x="33" y="23"/>
              </a:cxn>
              <a:cxn ang="0">
                <a:pos x="24" y="32"/>
              </a:cxn>
              <a:cxn ang="0">
                <a:pos x="16" y="42"/>
              </a:cxn>
              <a:cxn ang="0">
                <a:pos x="10" y="53"/>
              </a:cxn>
              <a:cxn ang="0">
                <a:pos x="5" y="64"/>
              </a:cxn>
              <a:cxn ang="0">
                <a:pos x="2" y="76"/>
              </a:cxn>
              <a:cxn ang="0">
                <a:pos x="1" y="88"/>
              </a:cxn>
              <a:cxn ang="0">
                <a:pos x="1" y="100"/>
              </a:cxn>
              <a:cxn ang="0">
                <a:pos x="2" y="113"/>
              </a:cxn>
              <a:cxn ang="0">
                <a:pos x="5" y="125"/>
              </a:cxn>
              <a:cxn ang="0">
                <a:pos x="10" y="136"/>
              </a:cxn>
              <a:cxn ang="0">
                <a:pos x="16" y="147"/>
              </a:cxn>
              <a:cxn ang="0">
                <a:pos x="24" y="157"/>
              </a:cxn>
              <a:cxn ang="0">
                <a:pos x="33" y="165"/>
              </a:cxn>
              <a:cxn ang="0">
                <a:pos x="42" y="173"/>
              </a:cxn>
              <a:cxn ang="0">
                <a:pos x="53" y="179"/>
              </a:cxn>
              <a:cxn ang="0">
                <a:pos x="64" y="184"/>
              </a:cxn>
              <a:cxn ang="0">
                <a:pos x="76" y="187"/>
              </a:cxn>
              <a:cxn ang="0">
                <a:pos x="89" y="189"/>
              </a:cxn>
              <a:cxn ang="0">
                <a:pos x="101" y="189"/>
              </a:cxn>
              <a:cxn ang="0">
                <a:pos x="113" y="187"/>
              </a:cxn>
              <a:cxn ang="0">
                <a:pos x="125" y="184"/>
              </a:cxn>
              <a:cxn ang="0">
                <a:pos x="137" y="179"/>
              </a:cxn>
              <a:cxn ang="0">
                <a:pos x="147" y="173"/>
              </a:cxn>
              <a:cxn ang="0">
                <a:pos x="157" y="165"/>
              </a:cxn>
              <a:cxn ang="0">
                <a:pos x="166" y="157"/>
              </a:cxn>
              <a:cxn ang="0">
                <a:pos x="173" y="147"/>
              </a:cxn>
              <a:cxn ang="0">
                <a:pos x="179" y="136"/>
              </a:cxn>
              <a:cxn ang="0">
                <a:pos x="184" y="125"/>
              </a:cxn>
              <a:cxn ang="0">
                <a:pos x="187" y="113"/>
              </a:cxn>
              <a:cxn ang="0">
                <a:pos x="189" y="100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89" y="88"/>
                </a:lnTo>
                <a:lnTo>
                  <a:pt x="188" y="82"/>
                </a:lnTo>
                <a:lnTo>
                  <a:pt x="187" y="76"/>
                </a:lnTo>
                <a:lnTo>
                  <a:pt x="186" y="70"/>
                </a:lnTo>
                <a:lnTo>
                  <a:pt x="184" y="64"/>
                </a:lnTo>
                <a:lnTo>
                  <a:pt x="182" y="58"/>
                </a:lnTo>
                <a:lnTo>
                  <a:pt x="179" y="53"/>
                </a:lnTo>
                <a:lnTo>
                  <a:pt x="177" y="47"/>
                </a:lnTo>
                <a:lnTo>
                  <a:pt x="173" y="42"/>
                </a:lnTo>
                <a:lnTo>
                  <a:pt x="170" y="37"/>
                </a:lnTo>
                <a:lnTo>
                  <a:pt x="166" y="32"/>
                </a:lnTo>
                <a:lnTo>
                  <a:pt x="162" y="28"/>
                </a:lnTo>
                <a:lnTo>
                  <a:pt x="157" y="23"/>
                </a:lnTo>
                <a:lnTo>
                  <a:pt x="152" y="19"/>
                </a:lnTo>
                <a:lnTo>
                  <a:pt x="147" y="16"/>
                </a:lnTo>
                <a:lnTo>
                  <a:pt x="142" y="13"/>
                </a:lnTo>
                <a:lnTo>
                  <a:pt x="137" y="10"/>
                </a:lnTo>
                <a:lnTo>
                  <a:pt x="131" y="7"/>
                </a:lnTo>
                <a:lnTo>
                  <a:pt x="125" y="5"/>
                </a:lnTo>
                <a:lnTo>
                  <a:pt x="119" y="3"/>
                </a:lnTo>
                <a:lnTo>
                  <a:pt x="113" y="2"/>
                </a:lnTo>
                <a:lnTo>
                  <a:pt x="107" y="1"/>
                </a:lnTo>
                <a:lnTo>
                  <a:pt x="101" y="0"/>
                </a:lnTo>
                <a:lnTo>
                  <a:pt x="95" y="0"/>
                </a:lnTo>
                <a:lnTo>
                  <a:pt x="89" y="0"/>
                </a:lnTo>
                <a:lnTo>
                  <a:pt x="82" y="1"/>
                </a:lnTo>
                <a:lnTo>
                  <a:pt x="76" y="2"/>
                </a:lnTo>
                <a:lnTo>
                  <a:pt x="70" y="3"/>
                </a:lnTo>
                <a:lnTo>
                  <a:pt x="64" y="5"/>
                </a:lnTo>
                <a:lnTo>
                  <a:pt x="59" y="7"/>
                </a:lnTo>
                <a:lnTo>
                  <a:pt x="53" y="10"/>
                </a:lnTo>
                <a:lnTo>
                  <a:pt x="48" y="13"/>
                </a:lnTo>
                <a:lnTo>
                  <a:pt x="42" y="16"/>
                </a:lnTo>
                <a:lnTo>
                  <a:pt x="37" y="19"/>
                </a:lnTo>
                <a:lnTo>
                  <a:pt x="33" y="23"/>
                </a:lnTo>
                <a:lnTo>
                  <a:pt x="28" y="28"/>
                </a:lnTo>
                <a:lnTo>
                  <a:pt x="24" y="32"/>
                </a:lnTo>
                <a:lnTo>
                  <a:pt x="20" y="37"/>
                </a:lnTo>
                <a:lnTo>
                  <a:pt x="16" y="42"/>
                </a:lnTo>
                <a:lnTo>
                  <a:pt x="13" y="47"/>
                </a:lnTo>
                <a:lnTo>
                  <a:pt x="10" y="53"/>
                </a:lnTo>
                <a:lnTo>
                  <a:pt x="8" y="58"/>
                </a:lnTo>
                <a:lnTo>
                  <a:pt x="5" y="64"/>
                </a:lnTo>
                <a:lnTo>
                  <a:pt x="4" y="70"/>
                </a:lnTo>
                <a:lnTo>
                  <a:pt x="2" y="76"/>
                </a:lnTo>
                <a:lnTo>
                  <a:pt x="1" y="82"/>
                </a:lnTo>
                <a:lnTo>
                  <a:pt x="1" y="88"/>
                </a:lnTo>
                <a:lnTo>
                  <a:pt x="0" y="94"/>
                </a:lnTo>
                <a:lnTo>
                  <a:pt x="1" y="100"/>
                </a:lnTo>
                <a:lnTo>
                  <a:pt x="1" y="107"/>
                </a:lnTo>
                <a:lnTo>
                  <a:pt x="2" y="113"/>
                </a:lnTo>
                <a:lnTo>
                  <a:pt x="4" y="119"/>
                </a:lnTo>
                <a:lnTo>
                  <a:pt x="5" y="125"/>
                </a:lnTo>
                <a:lnTo>
                  <a:pt x="8" y="130"/>
                </a:lnTo>
                <a:lnTo>
                  <a:pt x="10" y="136"/>
                </a:lnTo>
                <a:lnTo>
                  <a:pt x="13" y="142"/>
                </a:lnTo>
                <a:lnTo>
                  <a:pt x="16" y="147"/>
                </a:lnTo>
                <a:lnTo>
                  <a:pt x="20" y="152"/>
                </a:lnTo>
                <a:lnTo>
                  <a:pt x="24" y="157"/>
                </a:lnTo>
                <a:lnTo>
                  <a:pt x="28" y="161"/>
                </a:lnTo>
                <a:lnTo>
                  <a:pt x="33" y="165"/>
                </a:lnTo>
                <a:lnTo>
                  <a:pt x="37" y="169"/>
                </a:lnTo>
                <a:lnTo>
                  <a:pt x="42" y="173"/>
                </a:lnTo>
                <a:lnTo>
                  <a:pt x="48" y="176"/>
                </a:lnTo>
                <a:lnTo>
                  <a:pt x="53" y="179"/>
                </a:lnTo>
                <a:lnTo>
                  <a:pt x="59" y="182"/>
                </a:lnTo>
                <a:lnTo>
                  <a:pt x="64" y="184"/>
                </a:lnTo>
                <a:lnTo>
                  <a:pt x="70" y="185"/>
                </a:lnTo>
                <a:lnTo>
                  <a:pt x="76" y="187"/>
                </a:lnTo>
                <a:lnTo>
                  <a:pt x="82" y="188"/>
                </a:lnTo>
                <a:lnTo>
                  <a:pt x="89" y="189"/>
                </a:lnTo>
                <a:lnTo>
                  <a:pt x="95" y="189"/>
                </a:lnTo>
                <a:lnTo>
                  <a:pt x="101" y="189"/>
                </a:lnTo>
                <a:lnTo>
                  <a:pt x="107" y="188"/>
                </a:lnTo>
                <a:lnTo>
                  <a:pt x="113" y="187"/>
                </a:lnTo>
                <a:lnTo>
                  <a:pt x="119" y="185"/>
                </a:lnTo>
                <a:lnTo>
                  <a:pt x="125" y="184"/>
                </a:lnTo>
                <a:lnTo>
                  <a:pt x="131" y="182"/>
                </a:lnTo>
                <a:lnTo>
                  <a:pt x="137" y="179"/>
                </a:lnTo>
                <a:lnTo>
                  <a:pt x="142" y="176"/>
                </a:lnTo>
                <a:lnTo>
                  <a:pt x="147" y="173"/>
                </a:lnTo>
                <a:lnTo>
                  <a:pt x="152" y="169"/>
                </a:lnTo>
                <a:lnTo>
                  <a:pt x="157" y="165"/>
                </a:lnTo>
                <a:lnTo>
                  <a:pt x="162" y="161"/>
                </a:lnTo>
                <a:lnTo>
                  <a:pt x="166" y="157"/>
                </a:lnTo>
                <a:lnTo>
                  <a:pt x="170" y="152"/>
                </a:lnTo>
                <a:lnTo>
                  <a:pt x="173" y="147"/>
                </a:lnTo>
                <a:lnTo>
                  <a:pt x="177" y="142"/>
                </a:lnTo>
                <a:lnTo>
                  <a:pt x="179" y="136"/>
                </a:lnTo>
                <a:lnTo>
                  <a:pt x="182" y="130"/>
                </a:lnTo>
                <a:lnTo>
                  <a:pt x="184" y="125"/>
                </a:lnTo>
                <a:lnTo>
                  <a:pt x="186" y="119"/>
                </a:lnTo>
                <a:lnTo>
                  <a:pt x="187" y="113"/>
                </a:lnTo>
                <a:lnTo>
                  <a:pt x="188" y="107"/>
                </a:lnTo>
                <a:lnTo>
                  <a:pt x="189" y="100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7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27077" y="3006726"/>
            <a:ext cx="6413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374.91'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8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68919" y="1726493"/>
            <a:ext cx="3175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9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490500" y="1627188"/>
            <a:ext cx="8636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4942.56'N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0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90500" y="1817688"/>
            <a:ext cx="8540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1014.02'E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1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71804" y="3886201"/>
            <a:ext cx="2698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2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140700" y="4078288"/>
            <a:ext cx="8636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4593.10'N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3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140700" y="4268788"/>
            <a:ext cx="8540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1645.48'E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4" name="Freeform 20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5453063" y="3870326"/>
            <a:ext cx="50800" cy="50800"/>
          </a:xfrm>
          <a:custGeom>
            <a:avLst/>
            <a:gdLst/>
            <a:ahLst/>
            <a:cxnLst>
              <a:cxn ang="0">
                <a:pos x="189" y="94"/>
              </a:cxn>
              <a:cxn ang="0">
                <a:pos x="161" y="27"/>
              </a:cxn>
              <a:cxn ang="0">
                <a:pos x="95" y="0"/>
              </a:cxn>
              <a:cxn ang="0">
                <a:pos x="28" y="27"/>
              </a:cxn>
              <a:cxn ang="0">
                <a:pos x="0" y="94"/>
              </a:cxn>
              <a:cxn ang="0">
                <a:pos x="28" y="161"/>
              </a:cxn>
              <a:cxn ang="0">
                <a:pos x="95" y="189"/>
              </a:cxn>
              <a:cxn ang="0">
                <a:pos x="161" y="161"/>
              </a:cxn>
              <a:cxn ang="0">
                <a:pos x="189" y="94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61" y="27"/>
                </a:lnTo>
                <a:lnTo>
                  <a:pt x="95" y="0"/>
                </a:lnTo>
                <a:lnTo>
                  <a:pt x="28" y="27"/>
                </a:lnTo>
                <a:lnTo>
                  <a:pt x="0" y="94"/>
                </a:lnTo>
                <a:lnTo>
                  <a:pt x="28" y="161"/>
                </a:lnTo>
                <a:lnTo>
                  <a:pt x="95" y="189"/>
                </a:lnTo>
                <a:lnTo>
                  <a:pt x="161" y="161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5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41925" y="3941763"/>
            <a:ext cx="36671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101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19"/>
            </p:custDataLst>
          </p:nvPr>
        </p:nvSpPr>
        <p:spPr>
          <a:xfrm>
            <a:off x="512466" y="1477107"/>
            <a:ext cx="382188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/>
              <a:t>Step (1) </a:t>
            </a:r>
          </a:p>
          <a:p>
            <a:r>
              <a:rPr lang="en-US" sz="1600" b="0" dirty="0"/>
              <a:t>Inverse along the base line 30 to 20</a:t>
            </a:r>
          </a:p>
          <a:p>
            <a:endParaRPr lang="en-US" sz="1600" b="0" i="1" dirty="0"/>
          </a:p>
          <a:p>
            <a:r>
              <a:rPr lang="en-US" sz="1600" b="0" i="1" dirty="0"/>
              <a:t>Step (2) </a:t>
            </a:r>
          </a:p>
          <a:p>
            <a:r>
              <a:rPr lang="en-US" sz="1600" b="0" dirty="0"/>
              <a:t>Compute angle at 30 by Law of Cosines</a:t>
            </a:r>
          </a:p>
          <a:p>
            <a:endParaRPr lang="en-US" sz="1600" b="0" i="1" dirty="0"/>
          </a:p>
          <a:p>
            <a:r>
              <a:rPr lang="en-US" sz="1600" b="0" i="1" dirty="0"/>
              <a:t>Step (3) </a:t>
            </a:r>
          </a:p>
          <a:p>
            <a:r>
              <a:rPr lang="en-US" sz="1600" b="0" dirty="0"/>
              <a:t>Compute direction from 30 to 101</a:t>
            </a:r>
          </a:p>
          <a:p>
            <a:pPr lvl="1"/>
            <a:r>
              <a:rPr lang="en-US" sz="1600" b="0" dirty="0"/>
              <a:t>Use Az</a:t>
            </a:r>
            <a:r>
              <a:rPr lang="en-US" sz="1600" b="0" baseline="-25000" dirty="0"/>
              <a:t>30-20</a:t>
            </a:r>
            <a:r>
              <a:rPr lang="en-US" sz="1600" b="0" dirty="0"/>
              <a:t> &amp; angle at 30</a:t>
            </a:r>
          </a:p>
          <a:p>
            <a:endParaRPr lang="en-US" sz="1600" b="0" dirty="0"/>
          </a:p>
        </p:txBody>
      </p:sp>
      <p:sp>
        <p:nvSpPr>
          <p:cNvPr id="23" name="Rectangle 1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637654" y="2341867"/>
            <a:ext cx="1096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721.709’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0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298°57’39.0”</a:t>
            </a:r>
            <a:endParaRPr kumimoji="0" lang="en-US" sz="1800" b="0" i="0" u="sng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rc 23"/>
          <p:cNvSpPr/>
          <p:nvPr>
            <p:custDataLst>
              <p:tags r:id="rId21"/>
            </p:custDataLst>
          </p:nvPr>
        </p:nvSpPr>
        <p:spPr>
          <a:xfrm>
            <a:off x="7787459" y="3104933"/>
            <a:ext cx="1371600" cy="1371600"/>
          </a:xfrm>
          <a:prstGeom prst="arc">
            <a:avLst>
              <a:gd name="adj1" fmla="val 10681874"/>
              <a:gd name="adj2" fmla="val 12423643"/>
            </a:avLst>
          </a:prstGeom>
          <a:ln>
            <a:solidFill>
              <a:srgbClr val="C00000"/>
            </a:solidFill>
            <a:headEnd type="arrow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699619" y="3468957"/>
            <a:ext cx="98905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30°51’10.6”</a:t>
            </a:r>
            <a:endParaRPr kumimoji="0" lang="en-US" sz="1800" b="0" i="0" u="sng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70BB920-0C6B-42C2-8C31-23C19DA0880B}"/>
              </a:ext>
            </a:extLst>
          </p:cNvPr>
          <p:cNvCxnSpPr/>
          <p:nvPr/>
        </p:nvCxnSpPr>
        <p:spPr>
          <a:xfrm flipV="1">
            <a:off x="8461248" y="2974848"/>
            <a:ext cx="0" cy="148742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>
            <a:extLst>
              <a:ext uri="{FF2B5EF4-FFF2-40B4-BE49-F238E27FC236}">
                <a16:creationId xmlns:a16="http://schemas.microsoft.com/office/drawing/2014/main" id="{949965D9-E681-4F89-9276-0239F0135121}"/>
              </a:ext>
            </a:extLst>
          </p:cNvPr>
          <p:cNvSpPr>
            <a:spLocks noChangeAspect="1"/>
          </p:cNvSpPr>
          <p:nvPr/>
        </p:nvSpPr>
        <p:spPr>
          <a:xfrm>
            <a:off x="8119872" y="3413760"/>
            <a:ext cx="685800" cy="685800"/>
          </a:xfrm>
          <a:prstGeom prst="arc">
            <a:avLst>
              <a:gd name="adj1" fmla="val 16200000"/>
              <a:gd name="adj2" fmla="val 10067650"/>
            </a:avLst>
          </a:prstGeom>
          <a:ln>
            <a:solidFill>
              <a:srgbClr val="0000FF"/>
            </a:solidFill>
            <a:headEnd type="none" w="med" len="med"/>
            <a:tailEnd type="arrow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B52F14E3-215E-45E0-BAB8-CE98F6EFAD27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21480000">
            <a:off x="6269269" y="3848949"/>
            <a:ext cx="1101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559.83’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268°06’28.4</a:t>
            </a:r>
            <a:r>
              <a:rPr lang="en-US" sz="1500" b="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endParaRPr kumimoji="0" lang="en-US" sz="1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56">
            <a:extLst>
              <a:ext uri="{FF2B5EF4-FFF2-40B4-BE49-F238E27FC236}">
                <a16:creationId xmlns:a16="http://schemas.microsoft.com/office/drawing/2014/main" id="{64672EBF-40EF-49B4-A737-064E25E229A3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346575" y="914400"/>
            <a:ext cx="3675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What are the coordinates of 101?</a:t>
            </a:r>
          </a:p>
          <a:p>
            <a:pPr lvl="1" eaLnBrk="1" hangingPunct="1"/>
            <a:r>
              <a:rPr lang="en-US" sz="1600" dirty="0">
                <a:solidFill>
                  <a:srgbClr val="0000FF"/>
                </a:solidFill>
              </a:rPr>
              <a:t>Forward comp from 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33095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2" y="912813"/>
            <a:ext cx="37044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4. Example 2</a:t>
            </a:r>
            <a:endParaRPr lang="en-US" b="0" i="1" dirty="0"/>
          </a:p>
        </p:txBody>
      </p:sp>
      <p:sp>
        <p:nvSpPr>
          <p:cNvPr id="57349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5095875" y="1935163"/>
            <a:ext cx="3359150" cy="1862138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0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095875" y="1935163"/>
            <a:ext cx="382588" cy="1960563"/>
          </a:xfrm>
          <a:prstGeom prst="line">
            <a:avLst/>
          </a:prstGeom>
          <a:noFill/>
          <a:ln w="4763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5478463" y="3797301"/>
            <a:ext cx="2976563" cy="98425"/>
          </a:xfrm>
          <a:prstGeom prst="line">
            <a:avLst/>
          </a:prstGeom>
          <a:noFill/>
          <a:ln w="4763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7352" name="Freeform 8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070475" y="1909763"/>
            <a:ext cx="50800" cy="50800"/>
          </a:xfrm>
          <a:custGeom>
            <a:avLst/>
            <a:gdLst/>
            <a:ahLst/>
            <a:cxnLst>
              <a:cxn ang="0">
                <a:pos x="32" y="16"/>
              </a:cxn>
              <a:cxn ang="0">
                <a:pos x="32" y="14"/>
              </a:cxn>
              <a:cxn ang="0">
                <a:pos x="31" y="12"/>
              </a:cxn>
              <a:cxn ang="0">
                <a:pos x="31" y="10"/>
              </a:cxn>
              <a:cxn ang="0">
                <a:pos x="30" y="8"/>
              </a:cxn>
              <a:cxn ang="0">
                <a:pos x="29" y="7"/>
              </a:cxn>
              <a:cxn ang="0">
                <a:pos x="27" y="5"/>
              </a:cxn>
              <a:cxn ang="0">
                <a:pos x="26" y="3"/>
              </a:cxn>
              <a:cxn ang="0">
                <a:pos x="24" y="2"/>
              </a:cxn>
              <a:cxn ang="0">
                <a:pos x="22" y="1"/>
              </a:cxn>
              <a:cxn ang="0">
                <a:pos x="20" y="1"/>
              </a:cxn>
              <a:cxn ang="0">
                <a:pos x="18" y="0"/>
              </a:cxn>
              <a:cxn ang="0">
                <a:pos x="16" y="0"/>
              </a:cxn>
              <a:cxn ang="0">
                <a:pos x="14" y="0"/>
              </a:cxn>
              <a:cxn ang="0">
                <a:pos x="12" y="1"/>
              </a:cxn>
              <a:cxn ang="0">
                <a:pos x="10" y="1"/>
              </a:cxn>
              <a:cxn ang="0">
                <a:pos x="8" y="2"/>
              </a:cxn>
              <a:cxn ang="0">
                <a:pos x="6" y="3"/>
              </a:cxn>
              <a:cxn ang="0">
                <a:pos x="5" y="5"/>
              </a:cxn>
              <a:cxn ang="0">
                <a:pos x="3" y="7"/>
              </a:cxn>
              <a:cxn ang="0">
                <a:pos x="2" y="8"/>
              </a:cxn>
              <a:cxn ang="0">
                <a:pos x="1" y="10"/>
              </a:cxn>
              <a:cxn ang="0">
                <a:pos x="1" y="12"/>
              </a:cxn>
              <a:cxn ang="0">
                <a:pos x="0" y="14"/>
              </a:cxn>
              <a:cxn ang="0">
                <a:pos x="0" y="16"/>
              </a:cxn>
              <a:cxn ang="0">
                <a:pos x="0" y="18"/>
              </a:cxn>
              <a:cxn ang="0">
                <a:pos x="1" y="20"/>
              </a:cxn>
              <a:cxn ang="0">
                <a:pos x="1" y="22"/>
              </a:cxn>
              <a:cxn ang="0">
                <a:pos x="2" y="24"/>
              </a:cxn>
              <a:cxn ang="0">
                <a:pos x="3" y="26"/>
              </a:cxn>
              <a:cxn ang="0">
                <a:pos x="5" y="28"/>
              </a:cxn>
              <a:cxn ang="0">
                <a:pos x="6" y="29"/>
              </a:cxn>
              <a:cxn ang="0">
                <a:pos x="8" y="30"/>
              </a:cxn>
              <a:cxn ang="0">
                <a:pos x="10" y="31"/>
              </a:cxn>
              <a:cxn ang="0">
                <a:pos x="12" y="32"/>
              </a:cxn>
              <a:cxn ang="0">
                <a:pos x="14" y="32"/>
              </a:cxn>
              <a:cxn ang="0">
                <a:pos x="16" y="32"/>
              </a:cxn>
              <a:cxn ang="0">
                <a:pos x="18" y="32"/>
              </a:cxn>
              <a:cxn ang="0">
                <a:pos x="20" y="32"/>
              </a:cxn>
              <a:cxn ang="0">
                <a:pos x="22" y="31"/>
              </a:cxn>
              <a:cxn ang="0">
                <a:pos x="24" y="30"/>
              </a:cxn>
              <a:cxn ang="0">
                <a:pos x="26" y="29"/>
              </a:cxn>
              <a:cxn ang="0">
                <a:pos x="27" y="28"/>
              </a:cxn>
              <a:cxn ang="0">
                <a:pos x="29" y="26"/>
              </a:cxn>
              <a:cxn ang="0">
                <a:pos x="30" y="24"/>
              </a:cxn>
              <a:cxn ang="0">
                <a:pos x="31" y="22"/>
              </a:cxn>
              <a:cxn ang="0">
                <a:pos x="31" y="20"/>
              </a:cxn>
              <a:cxn ang="0">
                <a:pos x="32" y="18"/>
              </a:cxn>
            </a:cxnLst>
            <a:rect l="0" t="0" r="r" b="b"/>
            <a:pathLst>
              <a:path w="32" h="32">
                <a:moveTo>
                  <a:pt x="32" y="17"/>
                </a:moveTo>
                <a:lnTo>
                  <a:pt x="32" y="16"/>
                </a:lnTo>
                <a:lnTo>
                  <a:pt x="32" y="15"/>
                </a:lnTo>
                <a:lnTo>
                  <a:pt x="32" y="14"/>
                </a:lnTo>
                <a:lnTo>
                  <a:pt x="32" y="13"/>
                </a:lnTo>
                <a:lnTo>
                  <a:pt x="31" y="12"/>
                </a:lnTo>
                <a:lnTo>
                  <a:pt x="31" y="11"/>
                </a:lnTo>
                <a:lnTo>
                  <a:pt x="31" y="10"/>
                </a:lnTo>
                <a:lnTo>
                  <a:pt x="30" y="9"/>
                </a:lnTo>
                <a:lnTo>
                  <a:pt x="30" y="8"/>
                </a:lnTo>
                <a:lnTo>
                  <a:pt x="29" y="7"/>
                </a:lnTo>
                <a:lnTo>
                  <a:pt x="29" y="7"/>
                </a:lnTo>
                <a:lnTo>
                  <a:pt x="28" y="6"/>
                </a:lnTo>
                <a:lnTo>
                  <a:pt x="27" y="5"/>
                </a:lnTo>
                <a:lnTo>
                  <a:pt x="27" y="4"/>
                </a:lnTo>
                <a:lnTo>
                  <a:pt x="26" y="3"/>
                </a:lnTo>
                <a:lnTo>
                  <a:pt x="25" y="3"/>
                </a:lnTo>
                <a:lnTo>
                  <a:pt x="24" y="2"/>
                </a:lnTo>
                <a:lnTo>
                  <a:pt x="23" y="2"/>
                </a:lnTo>
                <a:lnTo>
                  <a:pt x="22" y="1"/>
                </a:lnTo>
                <a:lnTo>
                  <a:pt x="21" y="1"/>
                </a:lnTo>
                <a:lnTo>
                  <a:pt x="20" y="1"/>
                </a:lnTo>
                <a:lnTo>
                  <a:pt x="19" y="1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3" y="1"/>
                </a:lnTo>
                <a:lnTo>
                  <a:pt x="12" y="1"/>
                </a:lnTo>
                <a:lnTo>
                  <a:pt x="11" y="1"/>
                </a:lnTo>
                <a:lnTo>
                  <a:pt x="10" y="1"/>
                </a:lnTo>
                <a:lnTo>
                  <a:pt x="9" y="2"/>
                </a:lnTo>
                <a:lnTo>
                  <a:pt x="8" y="2"/>
                </a:lnTo>
                <a:lnTo>
                  <a:pt x="7" y="3"/>
                </a:lnTo>
                <a:lnTo>
                  <a:pt x="6" y="3"/>
                </a:lnTo>
                <a:lnTo>
                  <a:pt x="6" y="4"/>
                </a:lnTo>
                <a:lnTo>
                  <a:pt x="5" y="5"/>
                </a:lnTo>
                <a:lnTo>
                  <a:pt x="4" y="6"/>
                </a:lnTo>
                <a:lnTo>
                  <a:pt x="3" y="7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2" y="23"/>
                </a:lnTo>
                <a:lnTo>
                  <a:pt x="2" y="24"/>
                </a:lnTo>
                <a:lnTo>
                  <a:pt x="3" y="25"/>
                </a:lnTo>
                <a:lnTo>
                  <a:pt x="3" y="26"/>
                </a:lnTo>
                <a:lnTo>
                  <a:pt x="4" y="27"/>
                </a:lnTo>
                <a:lnTo>
                  <a:pt x="5" y="28"/>
                </a:lnTo>
                <a:lnTo>
                  <a:pt x="6" y="28"/>
                </a:lnTo>
                <a:lnTo>
                  <a:pt x="6" y="29"/>
                </a:lnTo>
                <a:lnTo>
                  <a:pt x="7" y="30"/>
                </a:lnTo>
                <a:lnTo>
                  <a:pt x="8" y="30"/>
                </a:lnTo>
                <a:lnTo>
                  <a:pt x="9" y="31"/>
                </a:lnTo>
                <a:lnTo>
                  <a:pt x="10" y="31"/>
                </a:lnTo>
                <a:lnTo>
                  <a:pt x="11" y="32"/>
                </a:lnTo>
                <a:lnTo>
                  <a:pt x="12" y="32"/>
                </a:lnTo>
                <a:lnTo>
                  <a:pt x="13" y="32"/>
                </a:lnTo>
                <a:lnTo>
                  <a:pt x="14" y="32"/>
                </a:lnTo>
                <a:lnTo>
                  <a:pt x="15" y="32"/>
                </a:lnTo>
                <a:lnTo>
                  <a:pt x="16" y="32"/>
                </a:lnTo>
                <a:lnTo>
                  <a:pt x="17" y="32"/>
                </a:lnTo>
                <a:lnTo>
                  <a:pt x="18" y="32"/>
                </a:lnTo>
                <a:lnTo>
                  <a:pt x="19" y="32"/>
                </a:lnTo>
                <a:lnTo>
                  <a:pt x="20" y="32"/>
                </a:lnTo>
                <a:lnTo>
                  <a:pt x="21" y="32"/>
                </a:lnTo>
                <a:lnTo>
                  <a:pt x="22" y="31"/>
                </a:lnTo>
                <a:lnTo>
                  <a:pt x="23" y="31"/>
                </a:lnTo>
                <a:lnTo>
                  <a:pt x="24" y="30"/>
                </a:lnTo>
                <a:lnTo>
                  <a:pt x="25" y="30"/>
                </a:lnTo>
                <a:lnTo>
                  <a:pt x="26" y="29"/>
                </a:lnTo>
                <a:lnTo>
                  <a:pt x="27" y="28"/>
                </a:lnTo>
                <a:lnTo>
                  <a:pt x="27" y="28"/>
                </a:lnTo>
                <a:lnTo>
                  <a:pt x="28" y="27"/>
                </a:lnTo>
                <a:lnTo>
                  <a:pt x="29" y="26"/>
                </a:lnTo>
                <a:lnTo>
                  <a:pt x="29" y="25"/>
                </a:lnTo>
                <a:lnTo>
                  <a:pt x="30" y="24"/>
                </a:lnTo>
                <a:lnTo>
                  <a:pt x="30" y="23"/>
                </a:lnTo>
                <a:lnTo>
                  <a:pt x="31" y="22"/>
                </a:lnTo>
                <a:lnTo>
                  <a:pt x="31" y="21"/>
                </a:lnTo>
                <a:lnTo>
                  <a:pt x="31" y="20"/>
                </a:lnTo>
                <a:lnTo>
                  <a:pt x="32" y="19"/>
                </a:lnTo>
                <a:lnTo>
                  <a:pt x="32" y="18"/>
                </a:lnTo>
                <a:lnTo>
                  <a:pt x="32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3" name="Freeform 9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070475" y="1909763"/>
            <a:ext cx="50800" cy="50800"/>
          </a:xfrm>
          <a:custGeom>
            <a:avLst/>
            <a:gdLst/>
            <a:ahLst/>
            <a:cxnLst>
              <a:cxn ang="0">
                <a:pos x="189" y="88"/>
              </a:cxn>
              <a:cxn ang="0">
                <a:pos x="187" y="76"/>
              </a:cxn>
              <a:cxn ang="0">
                <a:pos x="184" y="64"/>
              </a:cxn>
              <a:cxn ang="0">
                <a:pos x="180" y="52"/>
              </a:cxn>
              <a:cxn ang="0">
                <a:pos x="173" y="42"/>
              </a:cxn>
              <a:cxn ang="0">
                <a:pos x="166" y="32"/>
              </a:cxn>
              <a:cxn ang="0">
                <a:pos x="157" y="23"/>
              </a:cxn>
              <a:cxn ang="0">
                <a:pos x="147" y="16"/>
              </a:cxn>
              <a:cxn ang="0">
                <a:pos x="137" y="9"/>
              </a:cxn>
              <a:cxn ang="0">
                <a:pos x="125" y="5"/>
              </a:cxn>
              <a:cxn ang="0">
                <a:pos x="113" y="2"/>
              </a:cxn>
              <a:cxn ang="0">
                <a:pos x="101" y="0"/>
              </a:cxn>
              <a:cxn ang="0">
                <a:pos x="89" y="0"/>
              </a:cxn>
              <a:cxn ang="0">
                <a:pos x="76" y="2"/>
              </a:cxn>
              <a:cxn ang="0">
                <a:pos x="65" y="5"/>
              </a:cxn>
              <a:cxn ang="0">
                <a:pos x="53" y="9"/>
              </a:cxn>
              <a:cxn ang="0">
                <a:pos x="42" y="16"/>
              </a:cxn>
              <a:cxn ang="0">
                <a:pos x="33" y="23"/>
              </a:cxn>
              <a:cxn ang="0">
                <a:pos x="24" y="32"/>
              </a:cxn>
              <a:cxn ang="0">
                <a:pos x="16" y="42"/>
              </a:cxn>
              <a:cxn ang="0">
                <a:pos x="10" y="52"/>
              </a:cxn>
              <a:cxn ang="0">
                <a:pos x="5" y="64"/>
              </a:cxn>
              <a:cxn ang="0">
                <a:pos x="2" y="76"/>
              </a:cxn>
              <a:cxn ang="0">
                <a:pos x="1" y="88"/>
              </a:cxn>
              <a:cxn ang="0">
                <a:pos x="1" y="100"/>
              </a:cxn>
              <a:cxn ang="0">
                <a:pos x="2" y="113"/>
              </a:cxn>
              <a:cxn ang="0">
                <a:pos x="5" y="124"/>
              </a:cxn>
              <a:cxn ang="0">
                <a:pos x="10" y="136"/>
              </a:cxn>
              <a:cxn ang="0">
                <a:pos x="16" y="147"/>
              </a:cxn>
              <a:cxn ang="0">
                <a:pos x="24" y="156"/>
              </a:cxn>
              <a:cxn ang="0">
                <a:pos x="33" y="165"/>
              </a:cxn>
              <a:cxn ang="0">
                <a:pos x="42" y="173"/>
              </a:cxn>
              <a:cxn ang="0">
                <a:pos x="53" y="179"/>
              </a:cxn>
              <a:cxn ang="0">
                <a:pos x="65" y="184"/>
              </a:cxn>
              <a:cxn ang="0">
                <a:pos x="76" y="187"/>
              </a:cxn>
              <a:cxn ang="0">
                <a:pos x="89" y="188"/>
              </a:cxn>
              <a:cxn ang="0">
                <a:pos x="101" y="188"/>
              </a:cxn>
              <a:cxn ang="0">
                <a:pos x="113" y="187"/>
              </a:cxn>
              <a:cxn ang="0">
                <a:pos x="125" y="184"/>
              </a:cxn>
              <a:cxn ang="0">
                <a:pos x="137" y="179"/>
              </a:cxn>
              <a:cxn ang="0">
                <a:pos x="147" y="173"/>
              </a:cxn>
              <a:cxn ang="0">
                <a:pos x="157" y="165"/>
              </a:cxn>
              <a:cxn ang="0">
                <a:pos x="166" y="156"/>
              </a:cxn>
              <a:cxn ang="0">
                <a:pos x="173" y="147"/>
              </a:cxn>
              <a:cxn ang="0">
                <a:pos x="180" y="136"/>
              </a:cxn>
              <a:cxn ang="0">
                <a:pos x="184" y="124"/>
              </a:cxn>
              <a:cxn ang="0">
                <a:pos x="187" y="113"/>
              </a:cxn>
              <a:cxn ang="0">
                <a:pos x="189" y="100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89" y="88"/>
                </a:lnTo>
                <a:lnTo>
                  <a:pt x="188" y="82"/>
                </a:lnTo>
                <a:lnTo>
                  <a:pt x="187" y="76"/>
                </a:lnTo>
                <a:lnTo>
                  <a:pt x="186" y="70"/>
                </a:lnTo>
                <a:lnTo>
                  <a:pt x="184" y="64"/>
                </a:lnTo>
                <a:lnTo>
                  <a:pt x="182" y="58"/>
                </a:lnTo>
                <a:lnTo>
                  <a:pt x="180" y="52"/>
                </a:lnTo>
                <a:lnTo>
                  <a:pt x="177" y="47"/>
                </a:lnTo>
                <a:lnTo>
                  <a:pt x="173" y="42"/>
                </a:lnTo>
                <a:lnTo>
                  <a:pt x="170" y="37"/>
                </a:lnTo>
                <a:lnTo>
                  <a:pt x="166" y="32"/>
                </a:lnTo>
                <a:lnTo>
                  <a:pt x="162" y="27"/>
                </a:lnTo>
                <a:lnTo>
                  <a:pt x="157" y="23"/>
                </a:lnTo>
                <a:lnTo>
                  <a:pt x="152" y="19"/>
                </a:lnTo>
                <a:lnTo>
                  <a:pt x="147" y="16"/>
                </a:lnTo>
                <a:lnTo>
                  <a:pt x="142" y="12"/>
                </a:lnTo>
                <a:lnTo>
                  <a:pt x="137" y="9"/>
                </a:lnTo>
                <a:lnTo>
                  <a:pt x="131" y="7"/>
                </a:lnTo>
                <a:lnTo>
                  <a:pt x="125" y="5"/>
                </a:lnTo>
                <a:lnTo>
                  <a:pt x="119" y="3"/>
                </a:lnTo>
                <a:lnTo>
                  <a:pt x="113" y="2"/>
                </a:lnTo>
                <a:lnTo>
                  <a:pt x="107" y="1"/>
                </a:lnTo>
                <a:lnTo>
                  <a:pt x="101" y="0"/>
                </a:lnTo>
                <a:lnTo>
                  <a:pt x="95" y="0"/>
                </a:lnTo>
                <a:lnTo>
                  <a:pt x="89" y="0"/>
                </a:lnTo>
                <a:lnTo>
                  <a:pt x="83" y="1"/>
                </a:lnTo>
                <a:lnTo>
                  <a:pt x="76" y="2"/>
                </a:lnTo>
                <a:lnTo>
                  <a:pt x="70" y="3"/>
                </a:lnTo>
                <a:lnTo>
                  <a:pt x="65" y="5"/>
                </a:lnTo>
                <a:lnTo>
                  <a:pt x="59" y="7"/>
                </a:lnTo>
                <a:lnTo>
                  <a:pt x="53" y="9"/>
                </a:lnTo>
                <a:lnTo>
                  <a:pt x="48" y="12"/>
                </a:lnTo>
                <a:lnTo>
                  <a:pt x="42" y="16"/>
                </a:lnTo>
                <a:lnTo>
                  <a:pt x="37" y="19"/>
                </a:lnTo>
                <a:lnTo>
                  <a:pt x="33" y="23"/>
                </a:lnTo>
                <a:lnTo>
                  <a:pt x="28" y="27"/>
                </a:lnTo>
                <a:lnTo>
                  <a:pt x="24" y="32"/>
                </a:lnTo>
                <a:lnTo>
                  <a:pt x="20" y="37"/>
                </a:lnTo>
                <a:lnTo>
                  <a:pt x="16" y="42"/>
                </a:lnTo>
                <a:lnTo>
                  <a:pt x="13" y="47"/>
                </a:lnTo>
                <a:lnTo>
                  <a:pt x="10" y="52"/>
                </a:lnTo>
                <a:lnTo>
                  <a:pt x="8" y="58"/>
                </a:lnTo>
                <a:lnTo>
                  <a:pt x="5" y="64"/>
                </a:lnTo>
                <a:lnTo>
                  <a:pt x="4" y="70"/>
                </a:lnTo>
                <a:lnTo>
                  <a:pt x="2" y="76"/>
                </a:lnTo>
                <a:lnTo>
                  <a:pt x="1" y="82"/>
                </a:lnTo>
                <a:lnTo>
                  <a:pt x="1" y="88"/>
                </a:lnTo>
                <a:lnTo>
                  <a:pt x="0" y="94"/>
                </a:lnTo>
                <a:lnTo>
                  <a:pt x="1" y="100"/>
                </a:lnTo>
                <a:lnTo>
                  <a:pt x="1" y="106"/>
                </a:lnTo>
                <a:lnTo>
                  <a:pt x="2" y="113"/>
                </a:lnTo>
                <a:lnTo>
                  <a:pt x="4" y="119"/>
                </a:lnTo>
                <a:lnTo>
                  <a:pt x="5" y="124"/>
                </a:lnTo>
                <a:lnTo>
                  <a:pt x="8" y="130"/>
                </a:lnTo>
                <a:lnTo>
                  <a:pt x="10" y="136"/>
                </a:lnTo>
                <a:lnTo>
                  <a:pt x="13" y="141"/>
                </a:lnTo>
                <a:lnTo>
                  <a:pt x="16" y="147"/>
                </a:lnTo>
                <a:lnTo>
                  <a:pt x="20" y="152"/>
                </a:lnTo>
                <a:lnTo>
                  <a:pt x="24" y="156"/>
                </a:lnTo>
                <a:lnTo>
                  <a:pt x="28" y="161"/>
                </a:lnTo>
                <a:lnTo>
                  <a:pt x="33" y="165"/>
                </a:lnTo>
                <a:lnTo>
                  <a:pt x="37" y="169"/>
                </a:lnTo>
                <a:lnTo>
                  <a:pt x="42" y="173"/>
                </a:lnTo>
                <a:lnTo>
                  <a:pt x="48" y="176"/>
                </a:lnTo>
                <a:lnTo>
                  <a:pt x="53" y="179"/>
                </a:lnTo>
                <a:lnTo>
                  <a:pt x="59" y="181"/>
                </a:lnTo>
                <a:lnTo>
                  <a:pt x="65" y="184"/>
                </a:lnTo>
                <a:lnTo>
                  <a:pt x="70" y="185"/>
                </a:lnTo>
                <a:lnTo>
                  <a:pt x="76" y="187"/>
                </a:lnTo>
                <a:lnTo>
                  <a:pt x="83" y="188"/>
                </a:lnTo>
                <a:lnTo>
                  <a:pt x="89" y="188"/>
                </a:lnTo>
                <a:lnTo>
                  <a:pt x="95" y="189"/>
                </a:lnTo>
                <a:lnTo>
                  <a:pt x="101" y="188"/>
                </a:lnTo>
                <a:lnTo>
                  <a:pt x="107" y="188"/>
                </a:lnTo>
                <a:lnTo>
                  <a:pt x="113" y="187"/>
                </a:lnTo>
                <a:lnTo>
                  <a:pt x="119" y="185"/>
                </a:lnTo>
                <a:lnTo>
                  <a:pt x="125" y="184"/>
                </a:lnTo>
                <a:lnTo>
                  <a:pt x="131" y="181"/>
                </a:lnTo>
                <a:lnTo>
                  <a:pt x="137" y="179"/>
                </a:lnTo>
                <a:lnTo>
                  <a:pt x="142" y="176"/>
                </a:lnTo>
                <a:lnTo>
                  <a:pt x="147" y="173"/>
                </a:lnTo>
                <a:lnTo>
                  <a:pt x="152" y="169"/>
                </a:lnTo>
                <a:lnTo>
                  <a:pt x="157" y="165"/>
                </a:lnTo>
                <a:lnTo>
                  <a:pt x="162" y="161"/>
                </a:lnTo>
                <a:lnTo>
                  <a:pt x="166" y="156"/>
                </a:lnTo>
                <a:lnTo>
                  <a:pt x="170" y="152"/>
                </a:lnTo>
                <a:lnTo>
                  <a:pt x="173" y="147"/>
                </a:lnTo>
                <a:lnTo>
                  <a:pt x="177" y="141"/>
                </a:lnTo>
                <a:lnTo>
                  <a:pt x="180" y="136"/>
                </a:lnTo>
                <a:lnTo>
                  <a:pt x="182" y="130"/>
                </a:lnTo>
                <a:lnTo>
                  <a:pt x="184" y="124"/>
                </a:lnTo>
                <a:lnTo>
                  <a:pt x="186" y="119"/>
                </a:lnTo>
                <a:lnTo>
                  <a:pt x="187" y="113"/>
                </a:lnTo>
                <a:lnTo>
                  <a:pt x="188" y="106"/>
                </a:lnTo>
                <a:lnTo>
                  <a:pt x="189" y="100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4" name="Freeform 10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8429625" y="3771901"/>
            <a:ext cx="50800" cy="50800"/>
          </a:xfrm>
          <a:custGeom>
            <a:avLst/>
            <a:gdLst/>
            <a:ahLst/>
            <a:cxnLst>
              <a:cxn ang="0">
                <a:pos x="32" y="16"/>
              </a:cxn>
              <a:cxn ang="0">
                <a:pos x="32" y="14"/>
              </a:cxn>
              <a:cxn ang="0">
                <a:pos x="31" y="12"/>
              </a:cxn>
              <a:cxn ang="0">
                <a:pos x="31" y="10"/>
              </a:cxn>
              <a:cxn ang="0">
                <a:pos x="30" y="8"/>
              </a:cxn>
              <a:cxn ang="0">
                <a:pos x="29" y="6"/>
              </a:cxn>
              <a:cxn ang="0">
                <a:pos x="27" y="4"/>
              </a:cxn>
              <a:cxn ang="0">
                <a:pos x="26" y="3"/>
              </a:cxn>
              <a:cxn ang="0">
                <a:pos x="24" y="2"/>
              </a:cxn>
              <a:cxn ang="0">
                <a:pos x="22" y="1"/>
              </a:cxn>
              <a:cxn ang="0">
                <a:pos x="20" y="0"/>
              </a:cxn>
              <a:cxn ang="0">
                <a:pos x="18" y="0"/>
              </a:cxn>
              <a:cxn ang="0">
                <a:pos x="16" y="0"/>
              </a:cxn>
              <a:cxn ang="0">
                <a:pos x="14" y="0"/>
              </a:cxn>
              <a:cxn ang="0">
                <a:pos x="12" y="0"/>
              </a:cxn>
              <a:cxn ang="0">
                <a:pos x="10" y="1"/>
              </a:cxn>
              <a:cxn ang="0">
                <a:pos x="8" y="2"/>
              </a:cxn>
              <a:cxn ang="0">
                <a:pos x="6" y="3"/>
              </a:cxn>
              <a:cxn ang="0">
                <a:pos x="5" y="4"/>
              </a:cxn>
              <a:cxn ang="0">
                <a:pos x="3" y="6"/>
              </a:cxn>
              <a:cxn ang="0">
                <a:pos x="2" y="8"/>
              </a:cxn>
              <a:cxn ang="0">
                <a:pos x="1" y="10"/>
              </a:cxn>
              <a:cxn ang="0">
                <a:pos x="1" y="12"/>
              </a:cxn>
              <a:cxn ang="0">
                <a:pos x="0" y="14"/>
              </a:cxn>
              <a:cxn ang="0">
                <a:pos x="0" y="16"/>
              </a:cxn>
              <a:cxn ang="0">
                <a:pos x="0" y="18"/>
              </a:cxn>
              <a:cxn ang="0">
                <a:pos x="1" y="20"/>
              </a:cxn>
              <a:cxn ang="0">
                <a:pos x="1" y="22"/>
              </a:cxn>
              <a:cxn ang="0">
                <a:pos x="2" y="24"/>
              </a:cxn>
              <a:cxn ang="0">
                <a:pos x="3" y="26"/>
              </a:cxn>
              <a:cxn ang="0">
                <a:pos x="5" y="27"/>
              </a:cxn>
              <a:cxn ang="0">
                <a:pos x="6" y="28"/>
              </a:cxn>
              <a:cxn ang="0">
                <a:pos x="8" y="30"/>
              </a:cxn>
              <a:cxn ang="0">
                <a:pos x="10" y="31"/>
              </a:cxn>
              <a:cxn ang="0">
                <a:pos x="12" y="31"/>
              </a:cxn>
              <a:cxn ang="0">
                <a:pos x="14" y="32"/>
              </a:cxn>
              <a:cxn ang="0">
                <a:pos x="16" y="32"/>
              </a:cxn>
              <a:cxn ang="0">
                <a:pos x="18" y="32"/>
              </a:cxn>
              <a:cxn ang="0">
                <a:pos x="20" y="31"/>
              </a:cxn>
              <a:cxn ang="0">
                <a:pos x="22" y="31"/>
              </a:cxn>
              <a:cxn ang="0">
                <a:pos x="24" y="30"/>
              </a:cxn>
              <a:cxn ang="0">
                <a:pos x="26" y="28"/>
              </a:cxn>
              <a:cxn ang="0">
                <a:pos x="27" y="27"/>
              </a:cxn>
              <a:cxn ang="0">
                <a:pos x="29" y="26"/>
              </a:cxn>
              <a:cxn ang="0">
                <a:pos x="30" y="24"/>
              </a:cxn>
              <a:cxn ang="0">
                <a:pos x="31" y="22"/>
              </a:cxn>
              <a:cxn ang="0">
                <a:pos x="31" y="20"/>
              </a:cxn>
              <a:cxn ang="0">
                <a:pos x="32" y="18"/>
              </a:cxn>
            </a:cxnLst>
            <a:rect l="0" t="0" r="r" b="b"/>
            <a:pathLst>
              <a:path w="32" h="32">
                <a:moveTo>
                  <a:pt x="32" y="17"/>
                </a:moveTo>
                <a:lnTo>
                  <a:pt x="32" y="16"/>
                </a:lnTo>
                <a:lnTo>
                  <a:pt x="32" y="15"/>
                </a:lnTo>
                <a:lnTo>
                  <a:pt x="32" y="14"/>
                </a:lnTo>
                <a:lnTo>
                  <a:pt x="32" y="13"/>
                </a:lnTo>
                <a:lnTo>
                  <a:pt x="31" y="12"/>
                </a:lnTo>
                <a:lnTo>
                  <a:pt x="31" y="11"/>
                </a:lnTo>
                <a:lnTo>
                  <a:pt x="31" y="10"/>
                </a:lnTo>
                <a:lnTo>
                  <a:pt x="30" y="9"/>
                </a:lnTo>
                <a:lnTo>
                  <a:pt x="30" y="8"/>
                </a:lnTo>
                <a:lnTo>
                  <a:pt x="29" y="7"/>
                </a:lnTo>
                <a:lnTo>
                  <a:pt x="29" y="6"/>
                </a:lnTo>
                <a:lnTo>
                  <a:pt x="28" y="5"/>
                </a:lnTo>
                <a:lnTo>
                  <a:pt x="27" y="4"/>
                </a:lnTo>
                <a:lnTo>
                  <a:pt x="26" y="4"/>
                </a:lnTo>
                <a:lnTo>
                  <a:pt x="26" y="3"/>
                </a:lnTo>
                <a:lnTo>
                  <a:pt x="25" y="2"/>
                </a:lnTo>
                <a:lnTo>
                  <a:pt x="24" y="2"/>
                </a:lnTo>
                <a:lnTo>
                  <a:pt x="23" y="1"/>
                </a:lnTo>
                <a:lnTo>
                  <a:pt x="22" y="1"/>
                </a:lnTo>
                <a:lnTo>
                  <a:pt x="21" y="1"/>
                </a:lnTo>
                <a:lnTo>
                  <a:pt x="20" y="0"/>
                </a:lnTo>
                <a:lnTo>
                  <a:pt x="19" y="0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3" y="0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9" y="1"/>
                </a:lnTo>
                <a:lnTo>
                  <a:pt x="8" y="2"/>
                </a:lnTo>
                <a:lnTo>
                  <a:pt x="7" y="2"/>
                </a:lnTo>
                <a:lnTo>
                  <a:pt x="6" y="3"/>
                </a:lnTo>
                <a:lnTo>
                  <a:pt x="5" y="4"/>
                </a:lnTo>
                <a:lnTo>
                  <a:pt x="5" y="4"/>
                </a:lnTo>
                <a:lnTo>
                  <a:pt x="4" y="5"/>
                </a:lnTo>
                <a:lnTo>
                  <a:pt x="3" y="6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2" y="23"/>
                </a:lnTo>
                <a:lnTo>
                  <a:pt x="2" y="24"/>
                </a:lnTo>
                <a:lnTo>
                  <a:pt x="3" y="25"/>
                </a:lnTo>
                <a:lnTo>
                  <a:pt x="3" y="26"/>
                </a:lnTo>
                <a:lnTo>
                  <a:pt x="4" y="26"/>
                </a:lnTo>
                <a:lnTo>
                  <a:pt x="5" y="27"/>
                </a:lnTo>
                <a:lnTo>
                  <a:pt x="5" y="28"/>
                </a:lnTo>
                <a:lnTo>
                  <a:pt x="6" y="28"/>
                </a:lnTo>
                <a:lnTo>
                  <a:pt x="7" y="29"/>
                </a:lnTo>
                <a:lnTo>
                  <a:pt x="8" y="30"/>
                </a:lnTo>
                <a:lnTo>
                  <a:pt x="9" y="30"/>
                </a:lnTo>
                <a:lnTo>
                  <a:pt x="10" y="31"/>
                </a:lnTo>
                <a:lnTo>
                  <a:pt x="11" y="31"/>
                </a:lnTo>
                <a:lnTo>
                  <a:pt x="12" y="31"/>
                </a:lnTo>
                <a:lnTo>
                  <a:pt x="13" y="31"/>
                </a:lnTo>
                <a:lnTo>
                  <a:pt x="14" y="32"/>
                </a:lnTo>
                <a:lnTo>
                  <a:pt x="15" y="32"/>
                </a:lnTo>
                <a:lnTo>
                  <a:pt x="16" y="32"/>
                </a:lnTo>
                <a:lnTo>
                  <a:pt x="17" y="32"/>
                </a:lnTo>
                <a:lnTo>
                  <a:pt x="18" y="32"/>
                </a:lnTo>
                <a:lnTo>
                  <a:pt x="19" y="31"/>
                </a:lnTo>
                <a:lnTo>
                  <a:pt x="20" y="31"/>
                </a:lnTo>
                <a:lnTo>
                  <a:pt x="21" y="31"/>
                </a:lnTo>
                <a:lnTo>
                  <a:pt x="22" y="31"/>
                </a:lnTo>
                <a:lnTo>
                  <a:pt x="23" y="30"/>
                </a:lnTo>
                <a:lnTo>
                  <a:pt x="24" y="30"/>
                </a:lnTo>
                <a:lnTo>
                  <a:pt x="25" y="29"/>
                </a:lnTo>
                <a:lnTo>
                  <a:pt x="26" y="28"/>
                </a:lnTo>
                <a:lnTo>
                  <a:pt x="26" y="28"/>
                </a:lnTo>
                <a:lnTo>
                  <a:pt x="27" y="27"/>
                </a:lnTo>
                <a:lnTo>
                  <a:pt x="28" y="26"/>
                </a:lnTo>
                <a:lnTo>
                  <a:pt x="29" y="26"/>
                </a:lnTo>
                <a:lnTo>
                  <a:pt x="29" y="25"/>
                </a:lnTo>
                <a:lnTo>
                  <a:pt x="30" y="24"/>
                </a:lnTo>
                <a:lnTo>
                  <a:pt x="30" y="23"/>
                </a:lnTo>
                <a:lnTo>
                  <a:pt x="31" y="22"/>
                </a:lnTo>
                <a:lnTo>
                  <a:pt x="31" y="21"/>
                </a:lnTo>
                <a:lnTo>
                  <a:pt x="31" y="20"/>
                </a:lnTo>
                <a:lnTo>
                  <a:pt x="32" y="19"/>
                </a:lnTo>
                <a:lnTo>
                  <a:pt x="32" y="18"/>
                </a:lnTo>
                <a:lnTo>
                  <a:pt x="32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5" name="Freeform 11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8429625" y="3771901"/>
            <a:ext cx="50800" cy="50800"/>
          </a:xfrm>
          <a:custGeom>
            <a:avLst/>
            <a:gdLst/>
            <a:ahLst/>
            <a:cxnLst>
              <a:cxn ang="0">
                <a:pos x="189" y="88"/>
              </a:cxn>
              <a:cxn ang="0">
                <a:pos x="187" y="76"/>
              </a:cxn>
              <a:cxn ang="0">
                <a:pos x="184" y="64"/>
              </a:cxn>
              <a:cxn ang="0">
                <a:pos x="179" y="53"/>
              </a:cxn>
              <a:cxn ang="0">
                <a:pos x="173" y="42"/>
              </a:cxn>
              <a:cxn ang="0">
                <a:pos x="166" y="32"/>
              </a:cxn>
              <a:cxn ang="0">
                <a:pos x="157" y="23"/>
              </a:cxn>
              <a:cxn ang="0">
                <a:pos x="147" y="16"/>
              </a:cxn>
              <a:cxn ang="0">
                <a:pos x="137" y="10"/>
              </a:cxn>
              <a:cxn ang="0">
                <a:pos x="125" y="5"/>
              </a:cxn>
              <a:cxn ang="0">
                <a:pos x="113" y="2"/>
              </a:cxn>
              <a:cxn ang="0">
                <a:pos x="101" y="0"/>
              </a:cxn>
              <a:cxn ang="0">
                <a:pos x="89" y="0"/>
              </a:cxn>
              <a:cxn ang="0">
                <a:pos x="76" y="2"/>
              </a:cxn>
              <a:cxn ang="0">
                <a:pos x="64" y="5"/>
              </a:cxn>
              <a:cxn ang="0">
                <a:pos x="53" y="10"/>
              </a:cxn>
              <a:cxn ang="0">
                <a:pos x="42" y="16"/>
              </a:cxn>
              <a:cxn ang="0">
                <a:pos x="33" y="23"/>
              </a:cxn>
              <a:cxn ang="0">
                <a:pos x="24" y="32"/>
              </a:cxn>
              <a:cxn ang="0">
                <a:pos x="16" y="42"/>
              </a:cxn>
              <a:cxn ang="0">
                <a:pos x="10" y="53"/>
              </a:cxn>
              <a:cxn ang="0">
                <a:pos x="5" y="64"/>
              </a:cxn>
              <a:cxn ang="0">
                <a:pos x="2" y="76"/>
              </a:cxn>
              <a:cxn ang="0">
                <a:pos x="1" y="88"/>
              </a:cxn>
              <a:cxn ang="0">
                <a:pos x="1" y="100"/>
              </a:cxn>
              <a:cxn ang="0">
                <a:pos x="2" y="113"/>
              </a:cxn>
              <a:cxn ang="0">
                <a:pos x="5" y="125"/>
              </a:cxn>
              <a:cxn ang="0">
                <a:pos x="10" y="136"/>
              </a:cxn>
              <a:cxn ang="0">
                <a:pos x="16" y="147"/>
              </a:cxn>
              <a:cxn ang="0">
                <a:pos x="24" y="157"/>
              </a:cxn>
              <a:cxn ang="0">
                <a:pos x="33" y="165"/>
              </a:cxn>
              <a:cxn ang="0">
                <a:pos x="42" y="173"/>
              </a:cxn>
              <a:cxn ang="0">
                <a:pos x="53" y="179"/>
              </a:cxn>
              <a:cxn ang="0">
                <a:pos x="64" y="184"/>
              </a:cxn>
              <a:cxn ang="0">
                <a:pos x="76" y="187"/>
              </a:cxn>
              <a:cxn ang="0">
                <a:pos x="89" y="189"/>
              </a:cxn>
              <a:cxn ang="0">
                <a:pos x="101" y="189"/>
              </a:cxn>
              <a:cxn ang="0">
                <a:pos x="113" y="187"/>
              </a:cxn>
              <a:cxn ang="0">
                <a:pos x="125" y="184"/>
              </a:cxn>
              <a:cxn ang="0">
                <a:pos x="137" y="179"/>
              </a:cxn>
              <a:cxn ang="0">
                <a:pos x="147" y="173"/>
              </a:cxn>
              <a:cxn ang="0">
                <a:pos x="157" y="165"/>
              </a:cxn>
              <a:cxn ang="0">
                <a:pos x="166" y="157"/>
              </a:cxn>
              <a:cxn ang="0">
                <a:pos x="173" y="147"/>
              </a:cxn>
              <a:cxn ang="0">
                <a:pos x="179" y="136"/>
              </a:cxn>
              <a:cxn ang="0">
                <a:pos x="184" y="125"/>
              </a:cxn>
              <a:cxn ang="0">
                <a:pos x="187" y="113"/>
              </a:cxn>
              <a:cxn ang="0">
                <a:pos x="189" y="100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89" y="88"/>
                </a:lnTo>
                <a:lnTo>
                  <a:pt x="188" y="82"/>
                </a:lnTo>
                <a:lnTo>
                  <a:pt x="187" y="76"/>
                </a:lnTo>
                <a:lnTo>
                  <a:pt x="186" y="70"/>
                </a:lnTo>
                <a:lnTo>
                  <a:pt x="184" y="64"/>
                </a:lnTo>
                <a:lnTo>
                  <a:pt x="182" y="58"/>
                </a:lnTo>
                <a:lnTo>
                  <a:pt x="179" y="53"/>
                </a:lnTo>
                <a:lnTo>
                  <a:pt x="177" y="47"/>
                </a:lnTo>
                <a:lnTo>
                  <a:pt x="173" y="42"/>
                </a:lnTo>
                <a:lnTo>
                  <a:pt x="170" y="37"/>
                </a:lnTo>
                <a:lnTo>
                  <a:pt x="166" y="32"/>
                </a:lnTo>
                <a:lnTo>
                  <a:pt x="162" y="28"/>
                </a:lnTo>
                <a:lnTo>
                  <a:pt x="157" y="23"/>
                </a:lnTo>
                <a:lnTo>
                  <a:pt x="152" y="19"/>
                </a:lnTo>
                <a:lnTo>
                  <a:pt x="147" y="16"/>
                </a:lnTo>
                <a:lnTo>
                  <a:pt x="142" y="13"/>
                </a:lnTo>
                <a:lnTo>
                  <a:pt x="137" y="10"/>
                </a:lnTo>
                <a:lnTo>
                  <a:pt x="131" y="7"/>
                </a:lnTo>
                <a:lnTo>
                  <a:pt x="125" y="5"/>
                </a:lnTo>
                <a:lnTo>
                  <a:pt x="119" y="3"/>
                </a:lnTo>
                <a:lnTo>
                  <a:pt x="113" y="2"/>
                </a:lnTo>
                <a:lnTo>
                  <a:pt x="107" y="1"/>
                </a:lnTo>
                <a:lnTo>
                  <a:pt x="101" y="0"/>
                </a:lnTo>
                <a:lnTo>
                  <a:pt x="95" y="0"/>
                </a:lnTo>
                <a:lnTo>
                  <a:pt x="89" y="0"/>
                </a:lnTo>
                <a:lnTo>
                  <a:pt x="82" y="1"/>
                </a:lnTo>
                <a:lnTo>
                  <a:pt x="76" y="2"/>
                </a:lnTo>
                <a:lnTo>
                  <a:pt x="70" y="3"/>
                </a:lnTo>
                <a:lnTo>
                  <a:pt x="64" y="5"/>
                </a:lnTo>
                <a:lnTo>
                  <a:pt x="59" y="7"/>
                </a:lnTo>
                <a:lnTo>
                  <a:pt x="53" y="10"/>
                </a:lnTo>
                <a:lnTo>
                  <a:pt x="48" y="13"/>
                </a:lnTo>
                <a:lnTo>
                  <a:pt x="42" y="16"/>
                </a:lnTo>
                <a:lnTo>
                  <a:pt x="37" y="19"/>
                </a:lnTo>
                <a:lnTo>
                  <a:pt x="33" y="23"/>
                </a:lnTo>
                <a:lnTo>
                  <a:pt x="28" y="28"/>
                </a:lnTo>
                <a:lnTo>
                  <a:pt x="24" y="32"/>
                </a:lnTo>
                <a:lnTo>
                  <a:pt x="20" y="37"/>
                </a:lnTo>
                <a:lnTo>
                  <a:pt x="16" y="42"/>
                </a:lnTo>
                <a:lnTo>
                  <a:pt x="13" y="47"/>
                </a:lnTo>
                <a:lnTo>
                  <a:pt x="10" y="53"/>
                </a:lnTo>
                <a:lnTo>
                  <a:pt x="8" y="58"/>
                </a:lnTo>
                <a:lnTo>
                  <a:pt x="5" y="64"/>
                </a:lnTo>
                <a:lnTo>
                  <a:pt x="4" y="70"/>
                </a:lnTo>
                <a:lnTo>
                  <a:pt x="2" y="76"/>
                </a:lnTo>
                <a:lnTo>
                  <a:pt x="1" y="82"/>
                </a:lnTo>
                <a:lnTo>
                  <a:pt x="1" y="88"/>
                </a:lnTo>
                <a:lnTo>
                  <a:pt x="0" y="94"/>
                </a:lnTo>
                <a:lnTo>
                  <a:pt x="1" y="100"/>
                </a:lnTo>
                <a:lnTo>
                  <a:pt x="1" y="107"/>
                </a:lnTo>
                <a:lnTo>
                  <a:pt x="2" y="113"/>
                </a:lnTo>
                <a:lnTo>
                  <a:pt x="4" y="119"/>
                </a:lnTo>
                <a:lnTo>
                  <a:pt x="5" y="125"/>
                </a:lnTo>
                <a:lnTo>
                  <a:pt x="8" y="130"/>
                </a:lnTo>
                <a:lnTo>
                  <a:pt x="10" y="136"/>
                </a:lnTo>
                <a:lnTo>
                  <a:pt x="13" y="142"/>
                </a:lnTo>
                <a:lnTo>
                  <a:pt x="16" y="147"/>
                </a:lnTo>
                <a:lnTo>
                  <a:pt x="20" y="152"/>
                </a:lnTo>
                <a:lnTo>
                  <a:pt x="24" y="157"/>
                </a:lnTo>
                <a:lnTo>
                  <a:pt x="28" y="161"/>
                </a:lnTo>
                <a:lnTo>
                  <a:pt x="33" y="165"/>
                </a:lnTo>
                <a:lnTo>
                  <a:pt x="37" y="169"/>
                </a:lnTo>
                <a:lnTo>
                  <a:pt x="42" y="173"/>
                </a:lnTo>
                <a:lnTo>
                  <a:pt x="48" y="176"/>
                </a:lnTo>
                <a:lnTo>
                  <a:pt x="53" y="179"/>
                </a:lnTo>
                <a:lnTo>
                  <a:pt x="59" y="182"/>
                </a:lnTo>
                <a:lnTo>
                  <a:pt x="64" y="184"/>
                </a:lnTo>
                <a:lnTo>
                  <a:pt x="70" y="185"/>
                </a:lnTo>
                <a:lnTo>
                  <a:pt x="76" y="187"/>
                </a:lnTo>
                <a:lnTo>
                  <a:pt x="82" y="188"/>
                </a:lnTo>
                <a:lnTo>
                  <a:pt x="89" y="189"/>
                </a:lnTo>
                <a:lnTo>
                  <a:pt x="95" y="189"/>
                </a:lnTo>
                <a:lnTo>
                  <a:pt x="101" y="189"/>
                </a:lnTo>
                <a:lnTo>
                  <a:pt x="107" y="188"/>
                </a:lnTo>
                <a:lnTo>
                  <a:pt x="113" y="187"/>
                </a:lnTo>
                <a:lnTo>
                  <a:pt x="119" y="185"/>
                </a:lnTo>
                <a:lnTo>
                  <a:pt x="125" y="184"/>
                </a:lnTo>
                <a:lnTo>
                  <a:pt x="131" y="182"/>
                </a:lnTo>
                <a:lnTo>
                  <a:pt x="137" y="179"/>
                </a:lnTo>
                <a:lnTo>
                  <a:pt x="142" y="176"/>
                </a:lnTo>
                <a:lnTo>
                  <a:pt x="147" y="173"/>
                </a:lnTo>
                <a:lnTo>
                  <a:pt x="152" y="169"/>
                </a:lnTo>
                <a:lnTo>
                  <a:pt x="157" y="165"/>
                </a:lnTo>
                <a:lnTo>
                  <a:pt x="162" y="161"/>
                </a:lnTo>
                <a:lnTo>
                  <a:pt x="166" y="157"/>
                </a:lnTo>
                <a:lnTo>
                  <a:pt x="170" y="152"/>
                </a:lnTo>
                <a:lnTo>
                  <a:pt x="173" y="147"/>
                </a:lnTo>
                <a:lnTo>
                  <a:pt x="177" y="142"/>
                </a:lnTo>
                <a:lnTo>
                  <a:pt x="179" y="136"/>
                </a:lnTo>
                <a:lnTo>
                  <a:pt x="182" y="130"/>
                </a:lnTo>
                <a:lnTo>
                  <a:pt x="184" y="125"/>
                </a:lnTo>
                <a:lnTo>
                  <a:pt x="186" y="119"/>
                </a:lnTo>
                <a:lnTo>
                  <a:pt x="187" y="113"/>
                </a:lnTo>
                <a:lnTo>
                  <a:pt x="188" y="107"/>
                </a:lnTo>
                <a:lnTo>
                  <a:pt x="189" y="100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7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27077" y="3006726"/>
            <a:ext cx="6413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374.91'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8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68919" y="1726493"/>
            <a:ext cx="3175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9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490500" y="1627188"/>
            <a:ext cx="8636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4942.56'N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0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90500" y="1817688"/>
            <a:ext cx="8540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1014.02'E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1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71804" y="3886201"/>
            <a:ext cx="2698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2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140700" y="4078288"/>
            <a:ext cx="87363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4593.10'N</a:t>
            </a:r>
            <a:endParaRPr kumimoji="0" lang="en-US" sz="1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3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140700" y="4268788"/>
            <a:ext cx="86241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1645.48'E</a:t>
            </a:r>
            <a:endParaRPr kumimoji="0" lang="en-US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4" name="Freeform 20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5453063" y="3870326"/>
            <a:ext cx="50800" cy="50800"/>
          </a:xfrm>
          <a:custGeom>
            <a:avLst/>
            <a:gdLst/>
            <a:ahLst/>
            <a:cxnLst>
              <a:cxn ang="0">
                <a:pos x="189" y="94"/>
              </a:cxn>
              <a:cxn ang="0">
                <a:pos x="161" y="27"/>
              </a:cxn>
              <a:cxn ang="0">
                <a:pos x="95" y="0"/>
              </a:cxn>
              <a:cxn ang="0">
                <a:pos x="28" y="27"/>
              </a:cxn>
              <a:cxn ang="0">
                <a:pos x="0" y="94"/>
              </a:cxn>
              <a:cxn ang="0">
                <a:pos x="28" y="161"/>
              </a:cxn>
              <a:cxn ang="0">
                <a:pos x="95" y="189"/>
              </a:cxn>
              <a:cxn ang="0">
                <a:pos x="161" y="161"/>
              </a:cxn>
              <a:cxn ang="0">
                <a:pos x="189" y="94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61" y="27"/>
                </a:lnTo>
                <a:lnTo>
                  <a:pt x="95" y="0"/>
                </a:lnTo>
                <a:lnTo>
                  <a:pt x="28" y="27"/>
                </a:lnTo>
                <a:lnTo>
                  <a:pt x="0" y="94"/>
                </a:lnTo>
                <a:lnTo>
                  <a:pt x="28" y="161"/>
                </a:lnTo>
                <a:lnTo>
                  <a:pt x="95" y="189"/>
                </a:lnTo>
                <a:lnTo>
                  <a:pt x="161" y="161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5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41925" y="3941763"/>
            <a:ext cx="36671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101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19"/>
            </p:custDataLst>
          </p:nvPr>
        </p:nvSpPr>
        <p:spPr>
          <a:xfrm>
            <a:off x="512466" y="1477107"/>
            <a:ext cx="382188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/>
              <a:t>Step (1) </a:t>
            </a:r>
          </a:p>
          <a:p>
            <a:r>
              <a:rPr lang="en-US" sz="1600" b="0" dirty="0"/>
              <a:t>Inverse along the base line 30 to 20</a:t>
            </a:r>
          </a:p>
          <a:p>
            <a:endParaRPr lang="en-US" sz="1600" b="0" i="1" dirty="0"/>
          </a:p>
          <a:p>
            <a:r>
              <a:rPr lang="en-US" sz="1600" b="0" i="1" dirty="0"/>
              <a:t>Step (2) </a:t>
            </a:r>
          </a:p>
          <a:p>
            <a:r>
              <a:rPr lang="en-US" sz="1600" b="0" dirty="0"/>
              <a:t>Compute angle at 30 by Law of Cosines</a:t>
            </a:r>
          </a:p>
          <a:p>
            <a:endParaRPr lang="en-US" sz="1600" b="0" i="1" dirty="0"/>
          </a:p>
          <a:p>
            <a:r>
              <a:rPr lang="en-US" sz="1600" b="0" i="1" dirty="0"/>
              <a:t>Step (3) </a:t>
            </a:r>
          </a:p>
          <a:p>
            <a:r>
              <a:rPr lang="en-US" sz="1600" b="0" dirty="0"/>
              <a:t>Compute direction from 30 to 101</a:t>
            </a:r>
          </a:p>
          <a:p>
            <a:endParaRPr lang="en-US" sz="1600" b="0" dirty="0"/>
          </a:p>
          <a:p>
            <a:r>
              <a:rPr lang="en-US" sz="1600" b="0" i="1" dirty="0"/>
              <a:t>Step (4)</a:t>
            </a:r>
          </a:p>
          <a:p>
            <a:r>
              <a:rPr lang="en-US" sz="1600" b="0" dirty="0"/>
              <a:t>Forward comp from 30 to 101</a:t>
            </a:r>
          </a:p>
        </p:txBody>
      </p:sp>
      <p:sp>
        <p:nvSpPr>
          <p:cNvPr id="23" name="Rectangle 1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637654" y="2341867"/>
            <a:ext cx="1096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721.709’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298°57’39.0”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rc 23"/>
          <p:cNvSpPr/>
          <p:nvPr>
            <p:custDataLst>
              <p:tags r:id="rId21"/>
            </p:custDataLst>
          </p:nvPr>
        </p:nvSpPr>
        <p:spPr>
          <a:xfrm>
            <a:off x="7787459" y="3104933"/>
            <a:ext cx="1371600" cy="1371600"/>
          </a:xfrm>
          <a:prstGeom prst="arc">
            <a:avLst>
              <a:gd name="adj1" fmla="val 10681874"/>
              <a:gd name="adj2" fmla="val 12423643"/>
            </a:avLst>
          </a:prstGeom>
          <a:ln>
            <a:solidFill>
              <a:srgbClr val="C00000"/>
            </a:solidFill>
            <a:headEnd type="arrow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699619" y="3468957"/>
            <a:ext cx="98905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30°51’10.6”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7DA4C17F-7AE3-4889-98D2-6D764E36DAD3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21480000">
            <a:off x="6269269" y="3848949"/>
            <a:ext cx="1101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559.83’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268°06’28.4”</a:t>
            </a:r>
            <a:endParaRPr kumimoji="0" lang="en-US" sz="1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D375E7A8-E014-4D45-A416-B8507D21074C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001126" y="4194782"/>
            <a:ext cx="98103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4574.616'N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19">
            <a:extLst>
              <a:ext uri="{FF2B5EF4-FFF2-40B4-BE49-F238E27FC236}">
                <a16:creationId xmlns:a16="http://schemas.microsoft.com/office/drawing/2014/main" id="{29E03956-A72A-4C98-9DA3-CA5866A1AF86}"/>
              </a:ext>
            </a:extLst>
          </p:cNvPr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001126" y="4385282"/>
            <a:ext cx="96981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1085.955'E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56">
            <a:extLst>
              <a:ext uri="{FF2B5EF4-FFF2-40B4-BE49-F238E27FC236}">
                <a16:creationId xmlns:a16="http://schemas.microsoft.com/office/drawing/2014/main" id="{DE3B2FF1-A155-4176-809F-4AE35BDAD080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346575" y="914400"/>
            <a:ext cx="3675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What are the coordinates of 101?</a:t>
            </a:r>
          </a:p>
          <a:p>
            <a:pPr lvl="1" eaLnBrk="1" hangingPunct="1"/>
            <a:r>
              <a:rPr lang="en-US" sz="1600" dirty="0">
                <a:solidFill>
                  <a:srgbClr val="0000FF"/>
                </a:solidFill>
              </a:rPr>
              <a:t>Forward comp from 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24183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2" y="912813"/>
            <a:ext cx="37044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4. Example 2</a:t>
            </a:r>
            <a:endParaRPr lang="en-US" b="0" i="1" dirty="0"/>
          </a:p>
        </p:txBody>
      </p:sp>
      <p:sp>
        <p:nvSpPr>
          <p:cNvPr id="57349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5095875" y="1935163"/>
            <a:ext cx="3359150" cy="1862138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0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095875" y="1935163"/>
            <a:ext cx="382588" cy="1960563"/>
          </a:xfrm>
          <a:prstGeom prst="line">
            <a:avLst/>
          </a:prstGeom>
          <a:noFill/>
          <a:ln w="4763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5478463" y="3797301"/>
            <a:ext cx="2976563" cy="98425"/>
          </a:xfrm>
          <a:prstGeom prst="line">
            <a:avLst/>
          </a:prstGeom>
          <a:noFill/>
          <a:ln w="4763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7352" name="Freeform 8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070475" y="1909763"/>
            <a:ext cx="50800" cy="50800"/>
          </a:xfrm>
          <a:custGeom>
            <a:avLst/>
            <a:gdLst/>
            <a:ahLst/>
            <a:cxnLst>
              <a:cxn ang="0">
                <a:pos x="32" y="16"/>
              </a:cxn>
              <a:cxn ang="0">
                <a:pos x="32" y="14"/>
              </a:cxn>
              <a:cxn ang="0">
                <a:pos x="31" y="12"/>
              </a:cxn>
              <a:cxn ang="0">
                <a:pos x="31" y="10"/>
              </a:cxn>
              <a:cxn ang="0">
                <a:pos x="30" y="8"/>
              </a:cxn>
              <a:cxn ang="0">
                <a:pos x="29" y="7"/>
              </a:cxn>
              <a:cxn ang="0">
                <a:pos x="27" y="5"/>
              </a:cxn>
              <a:cxn ang="0">
                <a:pos x="26" y="3"/>
              </a:cxn>
              <a:cxn ang="0">
                <a:pos x="24" y="2"/>
              </a:cxn>
              <a:cxn ang="0">
                <a:pos x="22" y="1"/>
              </a:cxn>
              <a:cxn ang="0">
                <a:pos x="20" y="1"/>
              </a:cxn>
              <a:cxn ang="0">
                <a:pos x="18" y="0"/>
              </a:cxn>
              <a:cxn ang="0">
                <a:pos x="16" y="0"/>
              </a:cxn>
              <a:cxn ang="0">
                <a:pos x="14" y="0"/>
              </a:cxn>
              <a:cxn ang="0">
                <a:pos x="12" y="1"/>
              </a:cxn>
              <a:cxn ang="0">
                <a:pos x="10" y="1"/>
              </a:cxn>
              <a:cxn ang="0">
                <a:pos x="8" y="2"/>
              </a:cxn>
              <a:cxn ang="0">
                <a:pos x="6" y="3"/>
              </a:cxn>
              <a:cxn ang="0">
                <a:pos x="5" y="5"/>
              </a:cxn>
              <a:cxn ang="0">
                <a:pos x="3" y="7"/>
              </a:cxn>
              <a:cxn ang="0">
                <a:pos x="2" y="8"/>
              </a:cxn>
              <a:cxn ang="0">
                <a:pos x="1" y="10"/>
              </a:cxn>
              <a:cxn ang="0">
                <a:pos x="1" y="12"/>
              </a:cxn>
              <a:cxn ang="0">
                <a:pos x="0" y="14"/>
              </a:cxn>
              <a:cxn ang="0">
                <a:pos x="0" y="16"/>
              </a:cxn>
              <a:cxn ang="0">
                <a:pos x="0" y="18"/>
              </a:cxn>
              <a:cxn ang="0">
                <a:pos x="1" y="20"/>
              </a:cxn>
              <a:cxn ang="0">
                <a:pos x="1" y="22"/>
              </a:cxn>
              <a:cxn ang="0">
                <a:pos x="2" y="24"/>
              </a:cxn>
              <a:cxn ang="0">
                <a:pos x="3" y="26"/>
              </a:cxn>
              <a:cxn ang="0">
                <a:pos x="5" y="28"/>
              </a:cxn>
              <a:cxn ang="0">
                <a:pos x="6" y="29"/>
              </a:cxn>
              <a:cxn ang="0">
                <a:pos x="8" y="30"/>
              </a:cxn>
              <a:cxn ang="0">
                <a:pos x="10" y="31"/>
              </a:cxn>
              <a:cxn ang="0">
                <a:pos x="12" y="32"/>
              </a:cxn>
              <a:cxn ang="0">
                <a:pos x="14" y="32"/>
              </a:cxn>
              <a:cxn ang="0">
                <a:pos x="16" y="32"/>
              </a:cxn>
              <a:cxn ang="0">
                <a:pos x="18" y="32"/>
              </a:cxn>
              <a:cxn ang="0">
                <a:pos x="20" y="32"/>
              </a:cxn>
              <a:cxn ang="0">
                <a:pos x="22" y="31"/>
              </a:cxn>
              <a:cxn ang="0">
                <a:pos x="24" y="30"/>
              </a:cxn>
              <a:cxn ang="0">
                <a:pos x="26" y="29"/>
              </a:cxn>
              <a:cxn ang="0">
                <a:pos x="27" y="28"/>
              </a:cxn>
              <a:cxn ang="0">
                <a:pos x="29" y="26"/>
              </a:cxn>
              <a:cxn ang="0">
                <a:pos x="30" y="24"/>
              </a:cxn>
              <a:cxn ang="0">
                <a:pos x="31" y="22"/>
              </a:cxn>
              <a:cxn ang="0">
                <a:pos x="31" y="20"/>
              </a:cxn>
              <a:cxn ang="0">
                <a:pos x="32" y="18"/>
              </a:cxn>
            </a:cxnLst>
            <a:rect l="0" t="0" r="r" b="b"/>
            <a:pathLst>
              <a:path w="32" h="32">
                <a:moveTo>
                  <a:pt x="32" y="17"/>
                </a:moveTo>
                <a:lnTo>
                  <a:pt x="32" y="16"/>
                </a:lnTo>
                <a:lnTo>
                  <a:pt x="32" y="15"/>
                </a:lnTo>
                <a:lnTo>
                  <a:pt x="32" y="14"/>
                </a:lnTo>
                <a:lnTo>
                  <a:pt x="32" y="13"/>
                </a:lnTo>
                <a:lnTo>
                  <a:pt x="31" y="12"/>
                </a:lnTo>
                <a:lnTo>
                  <a:pt x="31" y="11"/>
                </a:lnTo>
                <a:lnTo>
                  <a:pt x="31" y="10"/>
                </a:lnTo>
                <a:lnTo>
                  <a:pt x="30" y="9"/>
                </a:lnTo>
                <a:lnTo>
                  <a:pt x="30" y="8"/>
                </a:lnTo>
                <a:lnTo>
                  <a:pt x="29" y="7"/>
                </a:lnTo>
                <a:lnTo>
                  <a:pt x="29" y="7"/>
                </a:lnTo>
                <a:lnTo>
                  <a:pt x="28" y="6"/>
                </a:lnTo>
                <a:lnTo>
                  <a:pt x="27" y="5"/>
                </a:lnTo>
                <a:lnTo>
                  <a:pt x="27" y="4"/>
                </a:lnTo>
                <a:lnTo>
                  <a:pt x="26" y="3"/>
                </a:lnTo>
                <a:lnTo>
                  <a:pt x="25" y="3"/>
                </a:lnTo>
                <a:lnTo>
                  <a:pt x="24" y="2"/>
                </a:lnTo>
                <a:lnTo>
                  <a:pt x="23" y="2"/>
                </a:lnTo>
                <a:lnTo>
                  <a:pt x="22" y="1"/>
                </a:lnTo>
                <a:lnTo>
                  <a:pt x="21" y="1"/>
                </a:lnTo>
                <a:lnTo>
                  <a:pt x="20" y="1"/>
                </a:lnTo>
                <a:lnTo>
                  <a:pt x="19" y="1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3" y="1"/>
                </a:lnTo>
                <a:lnTo>
                  <a:pt x="12" y="1"/>
                </a:lnTo>
                <a:lnTo>
                  <a:pt x="11" y="1"/>
                </a:lnTo>
                <a:lnTo>
                  <a:pt x="10" y="1"/>
                </a:lnTo>
                <a:lnTo>
                  <a:pt x="9" y="2"/>
                </a:lnTo>
                <a:lnTo>
                  <a:pt x="8" y="2"/>
                </a:lnTo>
                <a:lnTo>
                  <a:pt x="7" y="3"/>
                </a:lnTo>
                <a:lnTo>
                  <a:pt x="6" y="3"/>
                </a:lnTo>
                <a:lnTo>
                  <a:pt x="6" y="4"/>
                </a:lnTo>
                <a:lnTo>
                  <a:pt x="5" y="5"/>
                </a:lnTo>
                <a:lnTo>
                  <a:pt x="4" y="6"/>
                </a:lnTo>
                <a:lnTo>
                  <a:pt x="3" y="7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2" y="23"/>
                </a:lnTo>
                <a:lnTo>
                  <a:pt x="2" y="24"/>
                </a:lnTo>
                <a:lnTo>
                  <a:pt x="3" y="25"/>
                </a:lnTo>
                <a:lnTo>
                  <a:pt x="3" y="26"/>
                </a:lnTo>
                <a:lnTo>
                  <a:pt x="4" y="27"/>
                </a:lnTo>
                <a:lnTo>
                  <a:pt x="5" y="28"/>
                </a:lnTo>
                <a:lnTo>
                  <a:pt x="6" y="28"/>
                </a:lnTo>
                <a:lnTo>
                  <a:pt x="6" y="29"/>
                </a:lnTo>
                <a:lnTo>
                  <a:pt x="7" y="30"/>
                </a:lnTo>
                <a:lnTo>
                  <a:pt x="8" y="30"/>
                </a:lnTo>
                <a:lnTo>
                  <a:pt x="9" y="31"/>
                </a:lnTo>
                <a:lnTo>
                  <a:pt x="10" y="31"/>
                </a:lnTo>
                <a:lnTo>
                  <a:pt x="11" y="32"/>
                </a:lnTo>
                <a:lnTo>
                  <a:pt x="12" y="32"/>
                </a:lnTo>
                <a:lnTo>
                  <a:pt x="13" y="32"/>
                </a:lnTo>
                <a:lnTo>
                  <a:pt x="14" y="32"/>
                </a:lnTo>
                <a:lnTo>
                  <a:pt x="15" y="32"/>
                </a:lnTo>
                <a:lnTo>
                  <a:pt x="16" y="32"/>
                </a:lnTo>
                <a:lnTo>
                  <a:pt x="17" y="32"/>
                </a:lnTo>
                <a:lnTo>
                  <a:pt x="18" y="32"/>
                </a:lnTo>
                <a:lnTo>
                  <a:pt x="19" y="32"/>
                </a:lnTo>
                <a:lnTo>
                  <a:pt x="20" y="32"/>
                </a:lnTo>
                <a:lnTo>
                  <a:pt x="21" y="32"/>
                </a:lnTo>
                <a:lnTo>
                  <a:pt x="22" y="31"/>
                </a:lnTo>
                <a:lnTo>
                  <a:pt x="23" y="31"/>
                </a:lnTo>
                <a:lnTo>
                  <a:pt x="24" y="30"/>
                </a:lnTo>
                <a:lnTo>
                  <a:pt x="25" y="30"/>
                </a:lnTo>
                <a:lnTo>
                  <a:pt x="26" y="29"/>
                </a:lnTo>
                <a:lnTo>
                  <a:pt x="27" y="28"/>
                </a:lnTo>
                <a:lnTo>
                  <a:pt x="27" y="28"/>
                </a:lnTo>
                <a:lnTo>
                  <a:pt x="28" y="27"/>
                </a:lnTo>
                <a:lnTo>
                  <a:pt x="29" y="26"/>
                </a:lnTo>
                <a:lnTo>
                  <a:pt x="29" y="25"/>
                </a:lnTo>
                <a:lnTo>
                  <a:pt x="30" y="24"/>
                </a:lnTo>
                <a:lnTo>
                  <a:pt x="30" y="23"/>
                </a:lnTo>
                <a:lnTo>
                  <a:pt x="31" y="22"/>
                </a:lnTo>
                <a:lnTo>
                  <a:pt x="31" y="21"/>
                </a:lnTo>
                <a:lnTo>
                  <a:pt x="31" y="20"/>
                </a:lnTo>
                <a:lnTo>
                  <a:pt x="32" y="19"/>
                </a:lnTo>
                <a:lnTo>
                  <a:pt x="32" y="18"/>
                </a:lnTo>
                <a:lnTo>
                  <a:pt x="32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3" name="Freeform 9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070475" y="1909763"/>
            <a:ext cx="50800" cy="50800"/>
          </a:xfrm>
          <a:custGeom>
            <a:avLst/>
            <a:gdLst/>
            <a:ahLst/>
            <a:cxnLst>
              <a:cxn ang="0">
                <a:pos x="189" y="88"/>
              </a:cxn>
              <a:cxn ang="0">
                <a:pos x="187" y="76"/>
              </a:cxn>
              <a:cxn ang="0">
                <a:pos x="184" y="64"/>
              </a:cxn>
              <a:cxn ang="0">
                <a:pos x="180" y="52"/>
              </a:cxn>
              <a:cxn ang="0">
                <a:pos x="173" y="42"/>
              </a:cxn>
              <a:cxn ang="0">
                <a:pos x="166" y="32"/>
              </a:cxn>
              <a:cxn ang="0">
                <a:pos x="157" y="23"/>
              </a:cxn>
              <a:cxn ang="0">
                <a:pos x="147" y="16"/>
              </a:cxn>
              <a:cxn ang="0">
                <a:pos x="137" y="9"/>
              </a:cxn>
              <a:cxn ang="0">
                <a:pos x="125" y="5"/>
              </a:cxn>
              <a:cxn ang="0">
                <a:pos x="113" y="2"/>
              </a:cxn>
              <a:cxn ang="0">
                <a:pos x="101" y="0"/>
              </a:cxn>
              <a:cxn ang="0">
                <a:pos x="89" y="0"/>
              </a:cxn>
              <a:cxn ang="0">
                <a:pos x="76" y="2"/>
              </a:cxn>
              <a:cxn ang="0">
                <a:pos x="65" y="5"/>
              </a:cxn>
              <a:cxn ang="0">
                <a:pos x="53" y="9"/>
              </a:cxn>
              <a:cxn ang="0">
                <a:pos x="42" y="16"/>
              </a:cxn>
              <a:cxn ang="0">
                <a:pos x="33" y="23"/>
              </a:cxn>
              <a:cxn ang="0">
                <a:pos x="24" y="32"/>
              </a:cxn>
              <a:cxn ang="0">
                <a:pos x="16" y="42"/>
              </a:cxn>
              <a:cxn ang="0">
                <a:pos x="10" y="52"/>
              </a:cxn>
              <a:cxn ang="0">
                <a:pos x="5" y="64"/>
              </a:cxn>
              <a:cxn ang="0">
                <a:pos x="2" y="76"/>
              </a:cxn>
              <a:cxn ang="0">
                <a:pos x="1" y="88"/>
              </a:cxn>
              <a:cxn ang="0">
                <a:pos x="1" y="100"/>
              </a:cxn>
              <a:cxn ang="0">
                <a:pos x="2" y="113"/>
              </a:cxn>
              <a:cxn ang="0">
                <a:pos x="5" y="124"/>
              </a:cxn>
              <a:cxn ang="0">
                <a:pos x="10" y="136"/>
              </a:cxn>
              <a:cxn ang="0">
                <a:pos x="16" y="147"/>
              </a:cxn>
              <a:cxn ang="0">
                <a:pos x="24" y="156"/>
              </a:cxn>
              <a:cxn ang="0">
                <a:pos x="33" y="165"/>
              </a:cxn>
              <a:cxn ang="0">
                <a:pos x="42" y="173"/>
              </a:cxn>
              <a:cxn ang="0">
                <a:pos x="53" y="179"/>
              </a:cxn>
              <a:cxn ang="0">
                <a:pos x="65" y="184"/>
              </a:cxn>
              <a:cxn ang="0">
                <a:pos x="76" y="187"/>
              </a:cxn>
              <a:cxn ang="0">
                <a:pos x="89" y="188"/>
              </a:cxn>
              <a:cxn ang="0">
                <a:pos x="101" y="188"/>
              </a:cxn>
              <a:cxn ang="0">
                <a:pos x="113" y="187"/>
              </a:cxn>
              <a:cxn ang="0">
                <a:pos x="125" y="184"/>
              </a:cxn>
              <a:cxn ang="0">
                <a:pos x="137" y="179"/>
              </a:cxn>
              <a:cxn ang="0">
                <a:pos x="147" y="173"/>
              </a:cxn>
              <a:cxn ang="0">
                <a:pos x="157" y="165"/>
              </a:cxn>
              <a:cxn ang="0">
                <a:pos x="166" y="156"/>
              </a:cxn>
              <a:cxn ang="0">
                <a:pos x="173" y="147"/>
              </a:cxn>
              <a:cxn ang="0">
                <a:pos x="180" y="136"/>
              </a:cxn>
              <a:cxn ang="0">
                <a:pos x="184" y="124"/>
              </a:cxn>
              <a:cxn ang="0">
                <a:pos x="187" y="113"/>
              </a:cxn>
              <a:cxn ang="0">
                <a:pos x="189" y="100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89" y="88"/>
                </a:lnTo>
                <a:lnTo>
                  <a:pt x="188" y="82"/>
                </a:lnTo>
                <a:lnTo>
                  <a:pt x="187" y="76"/>
                </a:lnTo>
                <a:lnTo>
                  <a:pt x="186" y="70"/>
                </a:lnTo>
                <a:lnTo>
                  <a:pt x="184" y="64"/>
                </a:lnTo>
                <a:lnTo>
                  <a:pt x="182" y="58"/>
                </a:lnTo>
                <a:lnTo>
                  <a:pt x="180" y="52"/>
                </a:lnTo>
                <a:lnTo>
                  <a:pt x="177" y="47"/>
                </a:lnTo>
                <a:lnTo>
                  <a:pt x="173" y="42"/>
                </a:lnTo>
                <a:lnTo>
                  <a:pt x="170" y="37"/>
                </a:lnTo>
                <a:lnTo>
                  <a:pt x="166" y="32"/>
                </a:lnTo>
                <a:lnTo>
                  <a:pt x="162" y="27"/>
                </a:lnTo>
                <a:lnTo>
                  <a:pt x="157" y="23"/>
                </a:lnTo>
                <a:lnTo>
                  <a:pt x="152" y="19"/>
                </a:lnTo>
                <a:lnTo>
                  <a:pt x="147" y="16"/>
                </a:lnTo>
                <a:lnTo>
                  <a:pt x="142" y="12"/>
                </a:lnTo>
                <a:lnTo>
                  <a:pt x="137" y="9"/>
                </a:lnTo>
                <a:lnTo>
                  <a:pt x="131" y="7"/>
                </a:lnTo>
                <a:lnTo>
                  <a:pt x="125" y="5"/>
                </a:lnTo>
                <a:lnTo>
                  <a:pt x="119" y="3"/>
                </a:lnTo>
                <a:lnTo>
                  <a:pt x="113" y="2"/>
                </a:lnTo>
                <a:lnTo>
                  <a:pt x="107" y="1"/>
                </a:lnTo>
                <a:lnTo>
                  <a:pt x="101" y="0"/>
                </a:lnTo>
                <a:lnTo>
                  <a:pt x="95" y="0"/>
                </a:lnTo>
                <a:lnTo>
                  <a:pt x="89" y="0"/>
                </a:lnTo>
                <a:lnTo>
                  <a:pt x="83" y="1"/>
                </a:lnTo>
                <a:lnTo>
                  <a:pt x="76" y="2"/>
                </a:lnTo>
                <a:lnTo>
                  <a:pt x="70" y="3"/>
                </a:lnTo>
                <a:lnTo>
                  <a:pt x="65" y="5"/>
                </a:lnTo>
                <a:lnTo>
                  <a:pt x="59" y="7"/>
                </a:lnTo>
                <a:lnTo>
                  <a:pt x="53" y="9"/>
                </a:lnTo>
                <a:lnTo>
                  <a:pt x="48" y="12"/>
                </a:lnTo>
                <a:lnTo>
                  <a:pt x="42" y="16"/>
                </a:lnTo>
                <a:lnTo>
                  <a:pt x="37" y="19"/>
                </a:lnTo>
                <a:lnTo>
                  <a:pt x="33" y="23"/>
                </a:lnTo>
                <a:lnTo>
                  <a:pt x="28" y="27"/>
                </a:lnTo>
                <a:lnTo>
                  <a:pt x="24" y="32"/>
                </a:lnTo>
                <a:lnTo>
                  <a:pt x="20" y="37"/>
                </a:lnTo>
                <a:lnTo>
                  <a:pt x="16" y="42"/>
                </a:lnTo>
                <a:lnTo>
                  <a:pt x="13" y="47"/>
                </a:lnTo>
                <a:lnTo>
                  <a:pt x="10" y="52"/>
                </a:lnTo>
                <a:lnTo>
                  <a:pt x="8" y="58"/>
                </a:lnTo>
                <a:lnTo>
                  <a:pt x="5" y="64"/>
                </a:lnTo>
                <a:lnTo>
                  <a:pt x="4" y="70"/>
                </a:lnTo>
                <a:lnTo>
                  <a:pt x="2" y="76"/>
                </a:lnTo>
                <a:lnTo>
                  <a:pt x="1" y="82"/>
                </a:lnTo>
                <a:lnTo>
                  <a:pt x="1" y="88"/>
                </a:lnTo>
                <a:lnTo>
                  <a:pt x="0" y="94"/>
                </a:lnTo>
                <a:lnTo>
                  <a:pt x="1" y="100"/>
                </a:lnTo>
                <a:lnTo>
                  <a:pt x="1" y="106"/>
                </a:lnTo>
                <a:lnTo>
                  <a:pt x="2" y="113"/>
                </a:lnTo>
                <a:lnTo>
                  <a:pt x="4" y="119"/>
                </a:lnTo>
                <a:lnTo>
                  <a:pt x="5" y="124"/>
                </a:lnTo>
                <a:lnTo>
                  <a:pt x="8" y="130"/>
                </a:lnTo>
                <a:lnTo>
                  <a:pt x="10" y="136"/>
                </a:lnTo>
                <a:lnTo>
                  <a:pt x="13" y="141"/>
                </a:lnTo>
                <a:lnTo>
                  <a:pt x="16" y="147"/>
                </a:lnTo>
                <a:lnTo>
                  <a:pt x="20" y="152"/>
                </a:lnTo>
                <a:lnTo>
                  <a:pt x="24" y="156"/>
                </a:lnTo>
                <a:lnTo>
                  <a:pt x="28" y="161"/>
                </a:lnTo>
                <a:lnTo>
                  <a:pt x="33" y="165"/>
                </a:lnTo>
                <a:lnTo>
                  <a:pt x="37" y="169"/>
                </a:lnTo>
                <a:lnTo>
                  <a:pt x="42" y="173"/>
                </a:lnTo>
                <a:lnTo>
                  <a:pt x="48" y="176"/>
                </a:lnTo>
                <a:lnTo>
                  <a:pt x="53" y="179"/>
                </a:lnTo>
                <a:lnTo>
                  <a:pt x="59" y="181"/>
                </a:lnTo>
                <a:lnTo>
                  <a:pt x="65" y="184"/>
                </a:lnTo>
                <a:lnTo>
                  <a:pt x="70" y="185"/>
                </a:lnTo>
                <a:lnTo>
                  <a:pt x="76" y="187"/>
                </a:lnTo>
                <a:lnTo>
                  <a:pt x="83" y="188"/>
                </a:lnTo>
                <a:lnTo>
                  <a:pt x="89" y="188"/>
                </a:lnTo>
                <a:lnTo>
                  <a:pt x="95" y="189"/>
                </a:lnTo>
                <a:lnTo>
                  <a:pt x="101" y="188"/>
                </a:lnTo>
                <a:lnTo>
                  <a:pt x="107" y="188"/>
                </a:lnTo>
                <a:lnTo>
                  <a:pt x="113" y="187"/>
                </a:lnTo>
                <a:lnTo>
                  <a:pt x="119" y="185"/>
                </a:lnTo>
                <a:lnTo>
                  <a:pt x="125" y="184"/>
                </a:lnTo>
                <a:lnTo>
                  <a:pt x="131" y="181"/>
                </a:lnTo>
                <a:lnTo>
                  <a:pt x="137" y="179"/>
                </a:lnTo>
                <a:lnTo>
                  <a:pt x="142" y="176"/>
                </a:lnTo>
                <a:lnTo>
                  <a:pt x="147" y="173"/>
                </a:lnTo>
                <a:lnTo>
                  <a:pt x="152" y="169"/>
                </a:lnTo>
                <a:lnTo>
                  <a:pt x="157" y="165"/>
                </a:lnTo>
                <a:lnTo>
                  <a:pt x="162" y="161"/>
                </a:lnTo>
                <a:lnTo>
                  <a:pt x="166" y="156"/>
                </a:lnTo>
                <a:lnTo>
                  <a:pt x="170" y="152"/>
                </a:lnTo>
                <a:lnTo>
                  <a:pt x="173" y="147"/>
                </a:lnTo>
                <a:lnTo>
                  <a:pt x="177" y="141"/>
                </a:lnTo>
                <a:lnTo>
                  <a:pt x="180" y="136"/>
                </a:lnTo>
                <a:lnTo>
                  <a:pt x="182" y="130"/>
                </a:lnTo>
                <a:lnTo>
                  <a:pt x="184" y="124"/>
                </a:lnTo>
                <a:lnTo>
                  <a:pt x="186" y="119"/>
                </a:lnTo>
                <a:lnTo>
                  <a:pt x="187" y="113"/>
                </a:lnTo>
                <a:lnTo>
                  <a:pt x="188" y="106"/>
                </a:lnTo>
                <a:lnTo>
                  <a:pt x="189" y="100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4" name="Freeform 10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8429625" y="3771901"/>
            <a:ext cx="50800" cy="50800"/>
          </a:xfrm>
          <a:custGeom>
            <a:avLst/>
            <a:gdLst/>
            <a:ahLst/>
            <a:cxnLst>
              <a:cxn ang="0">
                <a:pos x="32" y="16"/>
              </a:cxn>
              <a:cxn ang="0">
                <a:pos x="32" y="14"/>
              </a:cxn>
              <a:cxn ang="0">
                <a:pos x="31" y="12"/>
              </a:cxn>
              <a:cxn ang="0">
                <a:pos x="31" y="10"/>
              </a:cxn>
              <a:cxn ang="0">
                <a:pos x="30" y="8"/>
              </a:cxn>
              <a:cxn ang="0">
                <a:pos x="29" y="6"/>
              </a:cxn>
              <a:cxn ang="0">
                <a:pos x="27" y="4"/>
              </a:cxn>
              <a:cxn ang="0">
                <a:pos x="26" y="3"/>
              </a:cxn>
              <a:cxn ang="0">
                <a:pos x="24" y="2"/>
              </a:cxn>
              <a:cxn ang="0">
                <a:pos x="22" y="1"/>
              </a:cxn>
              <a:cxn ang="0">
                <a:pos x="20" y="0"/>
              </a:cxn>
              <a:cxn ang="0">
                <a:pos x="18" y="0"/>
              </a:cxn>
              <a:cxn ang="0">
                <a:pos x="16" y="0"/>
              </a:cxn>
              <a:cxn ang="0">
                <a:pos x="14" y="0"/>
              </a:cxn>
              <a:cxn ang="0">
                <a:pos x="12" y="0"/>
              </a:cxn>
              <a:cxn ang="0">
                <a:pos x="10" y="1"/>
              </a:cxn>
              <a:cxn ang="0">
                <a:pos x="8" y="2"/>
              </a:cxn>
              <a:cxn ang="0">
                <a:pos x="6" y="3"/>
              </a:cxn>
              <a:cxn ang="0">
                <a:pos x="5" y="4"/>
              </a:cxn>
              <a:cxn ang="0">
                <a:pos x="3" y="6"/>
              </a:cxn>
              <a:cxn ang="0">
                <a:pos x="2" y="8"/>
              </a:cxn>
              <a:cxn ang="0">
                <a:pos x="1" y="10"/>
              </a:cxn>
              <a:cxn ang="0">
                <a:pos x="1" y="12"/>
              </a:cxn>
              <a:cxn ang="0">
                <a:pos x="0" y="14"/>
              </a:cxn>
              <a:cxn ang="0">
                <a:pos x="0" y="16"/>
              </a:cxn>
              <a:cxn ang="0">
                <a:pos x="0" y="18"/>
              </a:cxn>
              <a:cxn ang="0">
                <a:pos x="1" y="20"/>
              </a:cxn>
              <a:cxn ang="0">
                <a:pos x="1" y="22"/>
              </a:cxn>
              <a:cxn ang="0">
                <a:pos x="2" y="24"/>
              </a:cxn>
              <a:cxn ang="0">
                <a:pos x="3" y="26"/>
              </a:cxn>
              <a:cxn ang="0">
                <a:pos x="5" y="27"/>
              </a:cxn>
              <a:cxn ang="0">
                <a:pos x="6" y="28"/>
              </a:cxn>
              <a:cxn ang="0">
                <a:pos x="8" y="30"/>
              </a:cxn>
              <a:cxn ang="0">
                <a:pos x="10" y="31"/>
              </a:cxn>
              <a:cxn ang="0">
                <a:pos x="12" y="31"/>
              </a:cxn>
              <a:cxn ang="0">
                <a:pos x="14" y="32"/>
              </a:cxn>
              <a:cxn ang="0">
                <a:pos x="16" y="32"/>
              </a:cxn>
              <a:cxn ang="0">
                <a:pos x="18" y="32"/>
              </a:cxn>
              <a:cxn ang="0">
                <a:pos x="20" y="31"/>
              </a:cxn>
              <a:cxn ang="0">
                <a:pos x="22" y="31"/>
              </a:cxn>
              <a:cxn ang="0">
                <a:pos x="24" y="30"/>
              </a:cxn>
              <a:cxn ang="0">
                <a:pos x="26" y="28"/>
              </a:cxn>
              <a:cxn ang="0">
                <a:pos x="27" y="27"/>
              </a:cxn>
              <a:cxn ang="0">
                <a:pos x="29" y="26"/>
              </a:cxn>
              <a:cxn ang="0">
                <a:pos x="30" y="24"/>
              </a:cxn>
              <a:cxn ang="0">
                <a:pos x="31" y="22"/>
              </a:cxn>
              <a:cxn ang="0">
                <a:pos x="31" y="20"/>
              </a:cxn>
              <a:cxn ang="0">
                <a:pos x="32" y="18"/>
              </a:cxn>
            </a:cxnLst>
            <a:rect l="0" t="0" r="r" b="b"/>
            <a:pathLst>
              <a:path w="32" h="32">
                <a:moveTo>
                  <a:pt x="32" y="17"/>
                </a:moveTo>
                <a:lnTo>
                  <a:pt x="32" y="16"/>
                </a:lnTo>
                <a:lnTo>
                  <a:pt x="32" y="15"/>
                </a:lnTo>
                <a:lnTo>
                  <a:pt x="32" y="14"/>
                </a:lnTo>
                <a:lnTo>
                  <a:pt x="32" y="13"/>
                </a:lnTo>
                <a:lnTo>
                  <a:pt x="31" y="12"/>
                </a:lnTo>
                <a:lnTo>
                  <a:pt x="31" y="11"/>
                </a:lnTo>
                <a:lnTo>
                  <a:pt x="31" y="10"/>
                </a:lnTo>
                <a:lnTo>
                  <a:pt x="30" y="9"/>
                </a:lnTo>
                <a:lnTo>
                  <a:pt x="30" y="8"/>
                </a:lnTo>
                <a:lnTo>
                  <a:pt x="29" y="7"/>
                </a:lnTo>
                <a:lnTo>
                  <a:pt x="29" y="6"/>
                </a:lnTo>
                <a:lnTo>
                  <a:pt x="28" y="5"/>
                </a:lnTo>
                <a:lnTo>
                  <a:pt x="27" y="4"/>
                </a:lnTo>
                <a:lnTo>
                  <a:pt x="26" y="4"/>
                </a:lnTo>
                <a:lnTo>
                  <a:pt x="26" y="3"/>
                </a:lnTo>
                <a:lnTo>
                  <a:pt x="25" y="2"/>
                </a:lnTo>
                <a:lnTo>
                  <a:pt x="24" y="2"/>
                </a:lnTo>
                <a:lnTo>
                  <a:pt x="23" y="1"/>
                </a:lnTo>
                <a:lnTo>
                  <a:pt x="22" y="1"/>
                </a:lnTo>
                <a:lnTo>
                  <a:pt x="21" y="1"/>
                </a:lnTo>
                <a:lnTo>
                  <a:pt x="20" y="0"/>
                </a:lnTo>
                <a:lnTo>
                  <a:pt x="19" y="0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3" y="0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9" y="1"/>
                </a:lnTo>
                <a:lnTo>
                  <a:pt x="8" y="2"/>
                </a:lnTo>
                <a:lnTo>
                  <a:pt x="7" y="2"/>
                </a:lnTo>
                <a:lnTo>
                  <a:pt x="6" y="3"/>
                </a:lnTo>
                <a:lnTo>
                  <a:pt x="5" y="4"/>
                </a:lnTo>
                <a:lnTo>
                  <a:pt x="5" y="4"/>
                </a:lnTo>
                <a:lnTo>
                  <a:pt x="4" y="5"/>
                </a:lnTo>
                <a:lnTo>
                  <a:pt x="3" y="6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2" y="23"/>
                </a:lnTo>
                <a:lnTo>
                  <a:pt x="2" y="24"/>
                </a:lnTo>
                <a:lnTo>
                  <a:pt x="3" y="25"/>
                </a:lnTo>
                <a:lnTo>
                  <a:pt x="3" y="26"/>
                </a:lnTo>
                <a:lnTo>
                  <a:pt x="4" y="26"/>
                </a:lnTo>
                <a:lnTo>
                  <a:pt x="5" y="27"/>
                </a:lnTo>
                <a:lnTo>
                  <a:pt x="5" y="28"/>
                </a:lnTo>
                <a:lnTo>
                  <a:pt x="6" y="28"/>
                </a:lnTo>
                <a:lnTo>
                  <a:pt x="7" y="29"/>
                </a:lnTo>
                <a:lnTo>
                  <a:pt x="8" y="30"/>
                </a:lnTo>
                <a:lnTo>
                  <a:pt x="9" y="30"/>
                </a:lnTo>
                <a:lnTo>
                  <a:pt x="10" y="31"/>
                </a:lnTo>
                <a:lnTo>
                  <a:pt x="11" y="31"/>
                </a:lnTo>
                <a:lnTo>
                  <a:pt x="12" y="31"/>
                </a:lnTo>
                <a:lnTo>
                  <a:pt x="13" y="31"/>
                </a:lnTo>
                <a:lnTo>
                  <a:pt x="14" y="32"/>
                </a:lnTo>
                <a:lnTo>
                  <a:pt x="15" y="32"/>
                </a:lnTo>
                <a:lnTo>
                  <a:pt x="16" y="32"/>
                </a:lnTo>
                <a:lnTo>
                  <a:pt x="17" y="32"/>
                </a:lnTo>
                <a:lnTo>
                  <a:pt x="18" y="32"/>
                </a:lnTo>
                <a:lnTo>
                  <a:pt x="19" y="31"/>
                </a:lnTo>
                <a:lnTo>
                  <a:pt x="20" y="31"/>
                </a:lnTo>
                <a:lnTo>
                  <a:pt x="21" y="31"/>
                </a:lnTo>
                <a:lnTo>
                  <a:pt x="22" y="31"/>
                </a:lnTo>
                <a:lnTo>
                  <a:pt x="23" y="30"/>
                </a:lnTo>
                <a:lnTo>
                  <a:pt x="24" y="30"/>
                </a:lnTo>
                <a:lnTo>
                  <a:pt x="25" y="29"/>
                </a:lnTo>
                <a:lnTo>
                  <a:pt x="26" y="28"/>
                </a:lnTo>
                <a:lnTo>
                  <a:pt x="26" y="28"/>
                </a:lnTo>
                <a:lnTo>
                  <a:pt x="27" y="27"/>
                </a:lnTo>
                <a:lnTo>
                  <a:pt x="28" y="26"/>
                </a:lnTo>
                <a:lnTo>
                  <a:pt x="29" y="26"/>
                </a:lnTo>
                <a:lnTo>
                  <a:pt x="29" y="25"/>
                </a:lnTo>
                <a:lnTo>
                  <a:pt x="30" y="24"/>
                </a:lnTo>
                <a:lnTo>
                  <a:pt x="30" y="23"/>
                </a:lnTo>
                <a:lnTo>
                  <a:pt x="31" y="22"/>
                </a:lnTo>
                <a:lnTo>
                  <a:pt x="31" y="21"/>
                </a:lnTo>
                <a:lnTo>
                  <a:pt x="31" y="20"/>
                </a:lnTo>
                <a:lnTo>
                  <a:pt x="32" y="19"/>
                </a:lnTo>
                <a:lnTo>
                  <a:pt x="32" y="18"/>
                </a:lnTo>
                <a:lnTo>
                  <a:pt x="32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5" name="Freeform 11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8429625" y="3771901"/>
            <a:ext cx="50800" cy="50800"/>
          </a:xfrm>
          <a:custGeom>
            <a:avLst/>
            <a:gdLst/>
            <a:ahLst/>
            <a:cxnLst>
              <a:cxn ang="0">
                <a:pos x="189" y="88"/>
              </a:cxn>
              <a:cxn ang="0">
                <a:pos x="187" y="76"/>
              </a:cxn>
              <a:cxn ang="0">
                <a:pos x="184" y="64"/>
              </a:cxn>
              <a:cxn ang="0">
                <a:pos x="179" y="53"/>
              </a:cxn>
              <a:cxn ang="0">
                <a:pos x="173" y="42"/>
              </a:cxn>
              <a:cxn ang="0">
                <a:pos x="166" y="32"/>
              </a:cxn>
              <a:cxn ang="0">
                <a:pos x="157" y="23"/>
              </a:cxn>
              <a:cxn ang="0">
                <a:pos x="147" y="16"/>
              </a:cxn>
              <a:cxn ang="0">
                <a:pos x="137" y="10"/>
              </a:cxn>
              <a:cxn ang="0">
                <a:pos x="125" y="5"/>
              </a:cxn>
              <a:cxn ang="0">
                <a:pos x="113" y="2"/>
              </a:cxn>
              <a:cxn ang="0">
                <a:pos x="101" y="0"/>
              </a:cxn>
              <a:cxn ang="0">
                <a:pos x="89" y="0"/>
              </a:cxn>
              <a:cxn ang="0">
                <a:pos x="76" y="2"/>
              </a:cxn>
              <a:cxn ang="0">
                <a:pos x="64" y="5"/>
              </a:cxn>
              <a:cxn ang="0">
                <a:pos x="53" y="10"/>
              </a:cxn>
              <a:cxn ang="0">
                <a:pos x="42" y="16"/>
              </a:cxn>
              <a:cxn ang="0">
                <a:pos x="33" y="23"/>
              </a:cxn>
              <a:cxn ang="0">
                <a:pos x="24" y="32"/>
              </a:cxn>
              <a:cxn ang="0">
                <a:pos x="16" y="42"/>
              </a:cxn>
              <a:cxn ang="0">
                <a:pos x="10" y="53"/>
              </a:cxn>
              <a:cxn ang="0">
                <a:pos x="5" y="64"/>
              </a:cxn>
              <a:cxn ang="0">
                <a:pos x="2" y="76"/>
              </a:cxn>
              <a:cxn ang="0">
                <a:pos x="1" y="88"/>
              </a:cxn>
              <a:cxn ang="0">
                <a:pos x="1" y="100"/>
              </a:cxn>
              <a:cxn ang="0">
                <a:pos x="2" y="113"/>
              </a:cxn>
              <a:cxn ang="0">
                <a:pos x="5" y="125"/>
              </a:cxn>
              <a:cxn ang="0">
                <a:pos x="10" y="136"/>
              </a:cxn>
              <a:cxn ang="0">
                <a:pos x="16" y="147"/>
              </a:cxn>
              <a:cxn ang="0">
                <a:pos x="24" y="157"/>
              </a:cxn>
              <a:cxn ang="0">
                <a:pos x="33" y="165"/>
              </a:cxn>
              <a:cxn ang="0">
                <a:pos x="42" y="173"/>
              </a:cxn>
              <a:cxn ang="0">
                <a:pos x="53" y="179"/>
              </a:cxn>
              <a:cxn ang="0">
                <a:pos x="64" y="184"/>
              </a:cxn>
              <a:cxn ang="0">
                <a:pos x="76" y="187"/>
              </a:cxn>
              <a:cxn ang="0">
                <a:pos x="89" y="189"/>
              </a:cxn>
              <a:cxn ang="0">
                <a:pos x="101" y="189"/>
              </a:cxn>
              <a:cxn ang="0">
                <a:pos x="113" y="187"/>
              </a:cxn>
              <a:cxn ang="0">
                <a:pos x="125" y="184"/>
              </a:cxn>
              <a:cxn ang="0">
                <a:pos x="137" y="179"/>
              </a:cxn>
              <a:cxn ang="0">
                <a:pos x="147" y="173"/>
              </a:cxn>
              <a:cxn ang="0">
                <a:pos x="157" y="165"/>
              </a:cxn>
              <a:cxn ang="0">
                <a:pos x="166" y="157"/>
              </a:cxn>
              <a:cxn ang="0">
                <a:pos x="173" y="147"/>
              </a:cxn>
              <a:cxn ang="0">
                <a:pos x="179" y="136"/>
              </a:cxn>
              <a:cxn ang="0">
                <a:pos x="184" y="125"/>
              </a:cxn>
              <a:cxn ang="0">
                <a:pos x="187" y="113"/>
              </a:cxn>
              <a:cxn ang="0">
                <a:pos x="189" y="100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89" y="88"/>
                </a:lnTo>
                <a:lnTo>
                  <a:pt x="188" y="82"/>
                </a:lnTo>
                <a:lnTo>
                  <a:pt x="187" y="76"/>
                </a:lnTo>
                <a:lnTo>
                  <a:pt x="186" y="70"/>
                </a:lnTo>
                <a:lnTo>
                  <a:pt x="184" y="64"/>
                </a:lnTo>
                <a:lnTo>
                  <a:pt x="182" y="58"/>
                </a:lnTo>
                <a:lnTo>
                  <a:pt x="179" y="53"/>
                </a:lnTo>
                <a:lnTo>
                  <a:pt x="177" y="47"/>
                </a:lnTo>
                <a:lnTo>
                  <a:pt x="173" y="42"/>
                </a:lnTo>
                <a:lnTo>
                  <a:pt x="170" y="37"/>
                </a:lnTo>
                <a:lnTo>
                  <a:pt x="166" y="32"/>
                </a:lnTo>
                <a:lnTo>
                  <a:pt x="162" y="28"/>
                </a:lnTo>
                <a:lnTo>
                  <a:pt x="157" y="23"/>
                </a:lnTo>
                <a:lnTo>
                  <a:pt x="152" y="19"/>
                </a:lnTo>
                <a:lnTo>
                  <a:pt x="147" y="16"/>
                </a:lnTo>
                <a:lnTo>
                  <a:pt x="142" y="13"/>
                </a:lnTo>
                <a:lnTo>
                  <a:pt x="137" y="10"/>
                </a:lnTo>
                <a:lnTo>
                  <a:pt x="131" y="7"/>
                </a:lnTo>
                <a:lnTo>
                  <a:pt x="125" y="5"/>
                </a:lnTo>
                <a:lnTo>
                  <a:pt x="119" y="3"/>
                </a:lnTo>
                <a:lnTo>
                  <a:pt x="113" y="2"/>
                </a:lnTo>
                <a:lnTo>
                  <a:pt x="107" y="1"/>
                </a:lnTo>
                <a:lnTo>
                  <a:pt x="101" y="0"/>
                </a:lnTo>
                <a:lnTo>
                  <a:pt x="95" y="0"/>
                </a:lnTo>
                <a:lnTo>
                  <a:pt x="89" y="0"/>
                </a:lnTo>
                <a:lnTo>
                  <a:pt x="82" y="1"/>
                </a:lnTo>
                <a:lnTo>
                  <a:pt x="76" y="2"/>
                </a:lnTo>
                <a:lnTo>
                  <a:pt x="70" y="3"/>
                </a:lnTo>
                <a:lnTo>
                  <a:pt x="64" y="5"/>
                </a:lnTo>
                <a:lnTo>
                  <a:pt x="59" y="7"/>
                </a:lnTo>
                <a:lnTo>
                  <a:pt x="53" y="10"/>
                </a:lnTo>
                <a:lnTo>
                  <a:pt x="48" y="13"/>
                </a:lnTo>
                <a:lnTo>
                  <a:pt x="42" y="16"/>
                </a:lnTo>
                <a:lnTo>
                  <a:pt x="37" y="19"/>
                </a:lnTo>
                <a:lnTo>
                  <a:pt x="33" y="23"/>
                </a:lnTo>
                <a:lnTo>
                  <a:pt x="28" y="28"/>
                </a:lnTo>
                <a:lnTo>
                  <a:pt x="24" y="32"/>
                </a:lnTo>
                <a:lnTo>
                  <a:pt x="20" y="37"/>
                </a:lnTo>
                <a:lnTo>
                  <a:pt x="16" y="42"/>
                </a:lnTo>
                <a:lnTo>
                  <a:pt x="13" y="47"/>
                </a:lnTo>
                <a:lnTo>
                  <a:pt x="10" y="53"/>
                </a:lnTo>
                <a:lnTo>
                  <a:pt x="8" y="58"/>
                </a:lnTo>
                <a:lnTo>
                  <a:pt x="5" y="64"/>
                </a:lnTo>
                <a:lnTo>
                  <a:pt x="4" y="70"/>
                </a:lnTo>
                <a:lnTo>
                  <a:pt x="2" y="76"/>
                </a:lnTo>
                <a:lnTo>
                  <a:pt x="1" y="82"/>
                </a:lnTo>
                <a:lnTo>
                  <a:pt x="1" y="88"/>
                </a:lnTo>
                <a:lnTo>
                  <a:pt x="0" y="94"/>
                </a:lnTo>
                <a:lnTo>
                  <a:pt x="1" y="100"/>
                </a:lnTo>
                <a:lnTo>
                  <a:pt x="1" y="107"/>
                </a:lnTo>
                <a:lnTo>
                  <a:pt x="2" y="113"/>
                </a:lnTo>
                <a:lnTo>
                  <a:pt x="4" y="119"/>
                </a:lnTo>
                <a:lnTo>
                  <a:pt x="5" y="125"/>
                </a:lnTo>
                <a:lnTo>
                  <a:pt x="8" y="130"/>
                </a:lnTo>
                <a:lnTo>
                  <a:pt x="10" y="136"/>
                </a:lnTo>
                <a:lnTo>
                  <a:pt x="13" y="142"/>
                </a:lnTo>
                <a:lnTo>
                  <a:pt x="16" y="147"/>
                </a:lnTo>
                <a:lnTo>
                  <a:pt x="20" y="152"/>
                </a:lnTo>
                <a:lnTo>
                  <a:pt x="24" y="157"/>
                </a:lnTo>
                <a:lnTo>
                  <a:pt x="28" y="161"/>
                </a:lnTo>
                <a:lnTo>
                  <a:pt x="33" y="165"/>
                </a:lnTo>
                <a:lnTo>
                  <a:pt x="37" y="169"/>
                </a:lnTo>
                <a:lnTo>
                  <a:pt x="42" y="173"/>
                </a:lnTo>
                <a:lnTo>
                  <a:pt x="48" y="176"/>
                </a:lnTo>
                <a:lnTo>
                  <a:pt x="53" y="179"/>
                </a:lnTo>
                <a:lnTo>
                  <a:pt x="59" y="182"/>
                </a:lnTo>
                <a:lnTo>
                  <a:pt x="64" y="184"/>
                </a:lnTo>
                <a:lnTo>
                  <a:pt x="70" y="185"/>
                </a:lnTo>
                <a:lnTo>
                  <a:pt x="76" y="187"/>
                </a:lnTo>
                <a:lnTo>
                  <a:pt x="82" y="188"/>
                </a:lnTo>
                <a:lnTo>
                  <a:pt x="89" y="189"/>
                </a:lnTo>
                <a:lnTo>
                  <a:pt x="95" y="189"/>
                </a:lnTo>
                <a:lnTo>
                  <a:pt x="101" y="189"/>
                </a:lnTo>
                <a:lnTo>
                  <a:pt x="107" y="188"/>
                </a:lnTo>
                <a:lnTo>
                  <a:pt x="113" y="187"/>
                </a:lnTo>
                <a:lnTo>
                  <a:pt x="119" y="185"/>
                </a:lnTo>
                <a:lnTo>
                  <a:pt x="125" y="184"/>
                </a:lnTo>
                <a:lnTo>
                  <a:pt x="131" y="182"/>
                </a:lnTo>
                <a:lnTo>
                  <a:pt x="137" y="179"/>
                </a:lnTo>
                <a:lnTo>
                  <a:pt x="142" y="176"/>
                </a:lnTo>
                <a:lnTo>
                  <a:pt x="147" y="173"/>
                </a:lnTo>
                <a:lnTo>
                  <a:pt x="152" y="169"/>
                </a:lnTo>
                <a:lnTo>
                  <a:pt x="157" y="165"/>
                </a:lnTo>
                <a:lnTo>
                  <a:pt x="162" y="161"/>
                </a:lnTo>
                <a:lnTo>
                  <a:pt x="166" y="157"/>
                </a:lnTo>
                <a:lnTo>
                  <a:pt x="170" y="152"/>
                </a:lnTo>
                <a:lnTo>
                  <a:pt x="173" y="147"/>
                </a:lnTo>
                <a:lnTo>
                  <a:pt x="177" y="142"/>
                </a:lnTo>
                <a:lnTo>
                  <a:pt x="179" y="136"/>
                </a:lnTo>
                <a:lnTo>
                  <a:pt x="182" y="130"/>
                </a:lnTo>
                <a:lnTo>
                  <a:pt x="184" y="125"/>
                </a:lnTo>
                <a:lnTo>
                  <a:pt x="186" y="119"/>
                </a:lnTo>
                <a:lnTo>
                  <a:pt x="187" y="113"/>
                </a:lnTo>
                <a:lnTo>
                  <a:pt x="188" y="107"/>
                </a:lnTo>
                <a:lnTo>
                  <a:pt x="189" y="100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7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27077" y="3006726"/>
            <a:ext cx="6413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374.91'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8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68919" y="1726493"/>
            <a:ext cx="3175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9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490500" y="1627188"/>
            <a:ext cx="8636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4942.56'N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0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90500" y="1817688"/>
            <a:ext cx="8540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1014.02'E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1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71804" y="3886201"/>
            <a:ext cx="2698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2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140700" y="4078288"/>
            <a:ext cx="8636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4593.10'N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3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140700" y="4268788"/>
            <a:ext cx="8540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1645.48'E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4" name="Freeform 20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5453063" y="3870326"/>
            <a:ext cx="50800" cy="50800"/>
          </a:xfrm>
          <a:custGeom>
            <a:avLst/>
            <a:gdLst/>
            <a:ahLst/>
            <a:cxnLst>
              <a:cxn ang="0">
                <a:pos x="189" y="94"/>
              </a:cxn>
              <a:cxn ang="0">
                <a:pos x="161" y="27"/>
              </a:cxn>
              <a:cxn ang="0">
                <a:pos x="95" y="0"/>
              </a:cxn>
              <a:cxn ang="0">
                <a:pos x="28" y="27"/>
              </a:cxn>
              <a:cxn ang="0">
                <a:pos x="0" y="94"/>
              </a:cxn>
              <a:cxn ang="0">
                <a:pos x="28" y="161"/>
              </a:cxn>
              <a:cxn ang="0">
                <a:pos x="95" y="189"/>
              </a:cxn>
              <a:cxn ang="0">
                <a:pos x="161" y="161"/>
              </a:cxn>
              <a:cxn ang="0">
                <a:pos x="189" y="94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61" y="27"/>
                </a:lnTo>
                <a:lnTo>
                  <a:pt x="95" y="0"/>
                </a:lnTo>
                <a:lnTo>
                  <a:pt x="28" y="27"/>
                </a:lnTo>
                <a:lnTo>
                  <a:pt x="0" y="94"/>
                </a:lnTo>
                <a:lnTo>
                  <a:pt x="28" y="161"/>
                </a:lnTo>
                <a:lnTo>
                  <a:pt x="95" y="189"/>
                </a:lnTo>
                <a:lnTo>
                  <a:pt x="161" y="161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5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41925" y="3941763"/>
            <a:ext cx="36671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101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19"/>
            </p:custDataLst>
          </p:nvPr>
        </p:nvSpPr>
        <p:spPr>
          <a:xfrm>
            <a:off x="512466" y="1477107"/>
            <a:ext cx="382188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/>
              <a:t>Step (1) </a:t>
            </a:r>
          </a:p>
          <a:p>
            <a:r>
              <a:rPr lang="en-US" sz="1600" b="0" dirty="0"/>
              <a:t>Inverse along the base line 30 to 20</a:t>
            </a:r>
          </a:p>
          <a:p>
            <a:endParaRPr lang="en-US" sz="1600" b="0" i="1" dirty="0"/>
          </a:p>
          <a:p>
            <a:r>
              <a:rPr lang="en-US" sz="1600" b="0" i="1" dirty="0"/>
              <a:t>Step (2) </a:t>
            </a:r>
          </a:p>
          <a:p>
            <a:r>
              <a:rPr lang="en-US" sz="1600" b="0" dirty="0"/>
              <a:t>Compute angle at 30 by Law of Cosines</a:t>
            </a:r>
          </a:p>
          <a:p>
            <a:endParaRPr lang="en-US" sz="1600" b="0" i="1" dirty="0"/>
          </a:p>
          <a:p>
            <a:r>
              <a:rPr lang="en-US" sz="1600" b="0" i="1" dirty="0"/>
              <a:t>Step (3) </a:t>
            </a:r>
          </a:p>
          <a:p>
            <a:r>
              <a:rPr lang="en-US" sz="1600" b="0" dirty="0"/>
              <a:t>Compute direction from 30 to 101</a:t>
            </a:r>
          </a:p>
          <a:p>
            <a:endParaRPr lang="en-US" sz="1600" b="0" dirty="0"/>
          </a:p>
          <a:p>
            <a:r>
              <a:rPr lang="en-US" sz="1600" b="0" i="1" dirty="0"/>
              <a:t>Step (4)</a:t>
            </a:r>
          </a:p>
          <a:p>
            <a:r>
              <a:rPr lang="en-US" sz="1600" b="0" dirty="0"/>
              <a:t>Forward comp from 30 to 101</a:t>
            </a:r>
          </a:p>
          <a:p>
            <a:endParaRPr lang="en-US" sz="1600" b="0" dirty="0"/>
          </a:p>
          <a:p>
            <a:r>
              <a:rPr lang="en-US" sz="1600" b="0" i="1" dirty="0"/>
              <a:t>Math Check:</a:t>
            </a:r>
          </a:p>
          <a:p>
            <a:r>
              <a:rPr lang="en-US" sz="1600" b="0" dirty="0"/>
              <a:t>Compute </a:t>
            </a:r>
            <a:r>
              <a:rPr lang="en-US" sz="1600" b="0" dirty="0" err="1"/>
              <a:t>coords</a:t>
            </a:r>
            <a:r>
              <a:rPr lang="en-US" sz="1600" b="0" dirty="0"/>
              <a:t> from 20.</a:t>
            </a:r>
          </a:p>
        </p:txBody>
      </p:sp>
      <p:sp>
        <p:nvSpPr>
          <p:cNvPr id="23" name="Rectangle 1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637654" y="2341867"/>
            <a:ext cx="1096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721.709’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298°57’39.0”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rc 23"/>
          <p:cNvSpPr/>
          <p:nvPr>
            <p:custDataLst>
              <p:tags r:id="rId21"/>
            </p:custDataLst>
          </p:nvPr>
        </p:nvSpPr>
        <p:spPr>
          <a:xfrm>
            <a:off x="7787459" y="3104933"/>
            <a:ext cx="1371600" cy="1371600"/>
          </a:xfrm>
          <a:prstGeom prst="arc">
            <a:avLst>
              <a:gd name="adj1" fmla="val 10681874"/>
              <a:gd name="adj2" fmla="val 12423643"/>
            </a:avLst>
          </a:prstGeom>
          <a:ln>
            <a:solidFill>
              <a:srgbClr val="C00000"/>
            </a:solidFill>
            <a:headEnd type="arrow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699619" y="3468957"/>
            <a:ext cx="98905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30°51’10.6”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7DA4C17F-7AE3-4889-98D2-6D764E36DAD3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21480000">
            <a:off x="6269269" y="3848949"/>
            <a:ext cx="1101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559.83’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268°06’28.4”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D375E7A8-E014-4D45-A416-B8507D21074C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001126" y="4194782"/>
            <a:ext cx="98103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4574.616'N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19">
            <a:extLst>
              <a:ext uri="{FF2B5EF4-FFF2-40B4-BE49-F238E27FC236}">
                <a16:creationId xmlns:a16="http://schemas.microsoft.com/office/drawing/2014/main" id="{29E03956-A72A-4C98-9DA3-CA5866A1AF86}"/>
              </a:ext>
            </a:extLst>
          </p:cNvPr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001126" y="4385282"/>
            <a:ext cx="96981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1085.955'E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56">
            <a:extLst>
              <a:ext uri="{FF2B5EF4-FFF2-40B4-BE49-F238E27FC236}">
                <a16:creationId xmlns:a16="http://schemas.microsoft.com/office/drawing/2014/main" id="{E526B71B-9572-4B13-8F59-5D034FE7C8CC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346575" y="914400"/>
            <a:ext cx="3675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What are the coordinates of 101?</a:t>
            </a:r>
          </a:p>
          <a:p>
            <a:pPr lvl="1" eaLnBrk="1" hangingPunct="1"/>
            <a:r>
              <a:rPr lang="en-US" sz="1600" dirty="0">
                <a:solidFill>
                  <a:srgbClr val="0000FF"/>
                </a:solidFill>
              </a:rPr>
              <a:t>Forward comp from 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44359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0F920A7-A12E-4DD2-97F7-8BE5458259FB}"/>
              </a:ext>
            </a:extLst>
          </p:cNvPr>
          <p:cNvGrpSpPr/>
          <p:nvPr/>
        </p:nvGrpSpPr>
        <p:grpSpPr>
          <a:xfrm>
            <a:off x="82677" y="1461021"/>
            <a:ext cx="4575905" cy="2632404"/>
            <a:chOff x="173656" y="368300"/>
            <a:chExt cx="6101207" cy="3509872"/>
          </a:xfrm>
        </p:grpSpPr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1560E430-9A6C-4CAE-A211-5FB7C2DC5A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2675" y="2319338"/>
              <a:ext cx="4052888" cy="7286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B3C5C84A-2F96-4310-8A7F-2CBBD1450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125" y="3160013"/>
              <a:ext cx="1132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>
                  <a:solidFill>
                    <a:srgbClr val="000000"/>
                  </a:solidFill>
                </a:rPr>
                <a:t>L</a:t>
              </a:r>
              <a:endParaRPr lang="en-US" altLang="en-US" sz="1200" b="0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B3D65FF2-581E-44BF-A888-5CDA82154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075" y="3414588"/>
              <a:ext cx="9810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>
                  <a:solidFill>
                    <a:srgbClr val="000000"/>
                  </a:solidFill>
                </a:rPr>
                <a:t>1715.50' N</a:t>
              </a:r>
              <a:endParaRPr lang="en-US" altLang="en-US" sz="1200" b="0"/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A2E3741A-B981-4C95-806F-9CB0D963C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388" y="3631951"/>
              <a:ext cx="85707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>
                  <a:solidFill>
                    <a:srgbClr val="000000"/>
                  </a:solidFill>
                </a:rPr>
                <a:t>646.00' E</a:t>
              </a:r>
              <a:endParaRPr lang="en-US" altLang="en-US" sz="1200" b="0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B320B35F-9ADA-4FC2-8DF5-20756C620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126" y="2409287"/>
              <a:ext cx="14747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 dirty="0">
                  <a:solidFill>
                    <a:srgbClr val="000000"/>
                  </a:solidFill>
                </a:rPr>
                <a:t>H</a:t>
              </a:r>
              <a:endParaRPr lang="en-US" altLang="en-US" sz="1200" b="0" dirty="0"/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93F66128-64E3-4BE0-8616-EE41CA350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163" y="2806371"/>
              <a:ext cx="96582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 dirty="0">
                  <a:solidFill>
                    <a:srgbClr val="000000"/>
                  </a:solidFill>
                </a:rPr>
                <a:t>1811.65' N</a:t>
              </a:r>
              <a:endParaRPr lang="en-US" altLang="en-US" sz="1200" b="0" dirty="0"/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15021D53-D12A-44D7-8CA0-7D8C8963A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2100" y="3023735"/>
              <a:ext cx="9551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 dirty="0">
                  <a:solidFill>
                    <a:srgbClr val="000000"/>
                  </a:solidFill>
                </a:rPr>
                <a:t>1179.70' E</a:t>
              </a:r>
              <a:endParaRPr lang="en-US" altLang="en-US" sz="1200" b="0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B116F81-6E79-4969-922E-18ED2398A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3017838"/>
              <a:ext cx="60325" cy="60325"/>
            </a:xfrm>
            <a:custGeom>
              <a:avLst/>
              <a:gdLst>
                <a:gd name="T0" fmla="*/ 38 w 38"/>
                <a:gd name="T1" fmla="*/ 16 h 38"/>
                <a:gd name="T2" fmla="*/ 37 w 38"/>
                <a:gd name="T3" fmla="*/ 13 h 38"/>
                <a:gd name="T4" fmla="*/ 37 w 38"/>
                <a:gd name="T5" fmla="*/ 11 h 38"/>
                <a:gd name="T6" fmla="*/ 35 w 38"/>
                <a:gd name="T7" fmla="*/ 9 h 38"/>
                <a:gd name="T8" fmla="*/ 34 w 38"/>
                <a:gd name="T9" fmla="*/ 7 h 38"/>
                <a:gd name="T10" fmla="*/ 32 w 38"/>
                <a:gd name="T11" fmla="*/ 5 h 38"/>
                <a:gd name="T12" fmla="*/ 30 w 38"/>
                <a:gd name="T13" fmla="*/ 3 h 38"/>
                <a:gd name="T14" fmla="*/ 28 w 38"/>
                <a:gd name="T15" fmla="*/ 2 h 38"/>
                <a:gd name="T16" fmla="*/ 26 w 38"/>
                <a:gd name="T17" fmla="*/ 1 h 38"/>
                <a:gd name="T18" fmla="*/ 23 w 38"/>
                <a:gd name="T19" fmla="*/ 0 h 38"/>
                <a:gd name="T20" fmla="*/ 21 w 38"/>
                <a:gd name="T21" fmla="*/ 0 h 38"/>
                <a:gd name="T22" fmla="*/ 18 w 38"/>
                <a:gd name="T23" fmla="*/ 0 h 38"/>
                <a:gd name="T24" fmla="*/ 16 w 38"/>
                <a:gd name="T25" fmla="*/ 0 h 38"/>
                <a:gd name="T26" fmla="*/ 13 w 38"/>
                <a:gd name="T27" fmla="*/ 1 h 38"/>
                <a:gd name="T28" fmla="*/ 11 w 38"/>
                <a:gd name="T29" fmla="*/ 2 h 38"/>
                <a:gd name="T30" fmla="*/ 9 w 38"/>
                <a:gd name="T31" fmla="*/ 3 h 38"/>
                <a:gd name="T32" fmla="*/ 7 w 38"/>
                <a:gd name="T33" fmla="*/ 4 h 38"/>
                <a:gd name="T34" fmla="*/ 5 w 38"/>
                <a:gd name="T35" fmla="*/ 6 h 38"/>
                <a:gd name="T36" fmla="*/ 3 w 38"/>
                <a:gd name="T37" fmla="*/ 8 h 38"/>
                <a:gd name="T38" fmla="*/ 2 w 38"/>
                <a:gd name="T39" fmla="*/ 10 h 38"/>
                <a:gd name="T40" fmla="*/ 1 w 38"/>
                <a:gd name="T41" fmla="*/ 13 h 38"/>
                <a:gd name="T42" fmla="*/ 0 w 38"/>
                <a:gd name="T43" fmla="*/ 15 h 38"/>
                <a:gd name="T44" fmla="*/ 0 w 38"/>
                <a:gd name="T45" fmla="*/ 17 h 38"/>
                <a:gd name="T46" fmla="*/ 0 w 38"/>
                <a:gd name="T47" fmla="*/ 20 h 38"/>
                <a:gd name="T48" fmla="*/ 0 w 38"/>
                <a:gd name="T49" fmla="*/ 22 h 38"/>
                <a:gd name="T50" fmla="*/ 1 w 38"/>
                <a:gd name="T51" fmla="*/ 25 h 38"/>
                <a:gd name="T52" fmla="*/ 2 w 38"/>
                <a:gd name="T53" fmla="*/ 27 h 38"/>
                <a:gd name="T54" fmla="*/ 3 w 38"/>
                <a:gd name="T55" fmla="*/ 29 h 38"/>
                <a:gd name="T56" fmla="*/ 5 w 38"/>
                <a:gd name="T57" fmla="*/ 31 h 38"/>
                <a:gd name="T58" fmla="*/ 6 w 38"/>
                <a:gd name="T59" fmla="*/ 33 h 38"/>
                <a:gd name="T60" fmla="*/ 8 w 38"/>
                <a:gd name="T61" fmla="*/ 35 h 38"/>
                <a:gd name="T62" fmla="*/ 10 w 38"/>
                <a:gd name="T63" fmla="*/ 36 h 38"/>
                <a:gd name="T64" fmla="*/ 13 w 38"/>
                <a:gd name="T65" fmla="*/ 37 h 38"/>
                <a:gd name="T66" fmla="*/ 15 w 38"/>
                <a:gd name="T67" fmla="*/ 38 h 38"/>
                <a:gd name="T68" fmla="*/ 17 w 38"/>
                <a:gd name="T69" fmla="*/ 38 h 38"/>
                <a:gd name="T70" fmla="*/ 20 w 38"/>
                <a:gd name="T71" fmla="*/ 38 h 38"/>
                <a:gd name="T72" fmla="*/ 22 w 38"/>
                <a:gd name="T73" fmla="*/ 38 h 38"/>
                <a:gd name="T74" fmla="*/ 25 w 38"/>
                <a:gd name="T75" fmla="*/ 37 h 38"/>
                <a:gd name="T76" fmla="*/ 27 w 38"/>
                <a:gd name="T77" fmla="*/ 36 h 38"/>
                <a:gd name="T78" fmla="*/ 30 w 38"/>
                <a:gd name="T79" fmla="*/ 35 h 38"/>
                <a:gd name="T80" fmla="*/ 32 w 38"/>
                <a:gd name="T81" fmla="*/ 33 h 38"/>
                <a:gd name="T82" fmla="*/ 33 w 38"/>
                <a:gd name="T83" fmla="*/ 32 h 38"/>
                <a:gd name="T84" fmla="*/ 35 w 38"/>
                <a:gd name="T85" fmla="*/ 30 h 38"/>
                <a:gd name="T86" fmla="*/ 36 w 38"/>
                <a:gd name="T87" fmla="*/ 28 h 38"/>
                <a:gd name="T88" fmla="*/ 37 w 38"/>
                <a:gd name="T89" fmla="*/ 26 h 38"/>
                <a:gd name="T90" fmla="*/ 38 w 38"/>
                <a:gd name="T91" fmla="*/ 23 h 38"/>
                <a:gd name="T92" fmla="*/ 38 w 38"/>
                <a:gd name="T93" fmla="*/ 21 h 38"/>
                <a:gd name="T94" fmla="*/ 38 w 38"/>
                <a:gd name="T95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38">
                  <a:moveTo>
                    <a:pt x="38" y="17"/>
                  </a:moveTo>
                  <a:lnTo>
                    <a:pt x="38" y="16"/>
                  </a:lnTo>
                  <a:lnTo>
                    <a:pt x="38" y="14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0"/>
                  </a:lnTo>
                  <a:lnTo>
                    <a:pt x="35" y="9"/>
                  </a:lnTo>
                  <a:lnTo>
                    <a:pt x="35" y="8"/>
                  </a:lnTo>
                  <a:lnTo>
                    <a:pt x="34" y="7"/>
                  </a:lnTo>
                  <a:lnTo>
                    <a:pt x="33" y="6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2" y="27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4" y="38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2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6" y="29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7" y="24"/>
                  </a:lnTo>
                  <a:lnTo>
                    <a:pt x="38" y="23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8" y="18"/>
                  </a:lnTo>
                  <a:lnTo>
                    <a:pt x="38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8F49D057-4A15-40E7-B9A5-38C56BAA8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3017838"/>
              <a:ext cx="60325" cy="60325"/>
            </a:xfrm>
            <a:custGeom>
              <a:avLst/>
              <a:gdLst>
                <a:gd name="T0" fmla="*/ 166 w 169"/>
                <a:gd name="T1" fmla="*/ 64 h 168"/>
                <a:gd name="T2" fmla="*/ 163 w 169"/>
                <a:gd name="T3" fmla="*/ 53 h 168"/>
                <a:gd name="T4" fmla="*/ 158 w 169"/>
                <a:gd name="T5" fmla="*/ 43 h 168"/>
                <a:gd name="T6" fmla="*/ 152 w 169"/>
                <a:gd name="T7" fmla="*/ 34 h 168"/>
                <a:gd name="T8" fmla="*/ 145 w 169"/>
                <a:gd name="T9" fmla="*/ 26 h 168"/>
                <a:gd name="T10" fmla="*/ 137 w 169"/>
                <a:gd name="T11" fmla="*/ 18 h 168"/>
                <a:gd name="T12" fmla="*/ 128 w 169"/>
                <a:gd name="T13" fmla="*/ 12 h 168"/>
                <a:gd name="T14" fmla="*/ 118 w 169"/>
                <a:gd name="T15" fmla="*/ 7 h 168"/>
                <a:gd name="T16" fmla="*/ 108 w 169"/>
                <a:gd name="T17" fmla="*/ 3 h 168"/>
                <a:gd name="T18" fmla="*/ 97 w 169"/>
                <a:gd name="T19" fmla="*/ 1 h 168"/>
                <a:gd name="T20" fmla="*/ 86 w 169"/>
                <a:gd name="T21" fmla="*/ 0 h 168"/>
                <a:gd name="T22" fmla="*/ 75 w 169"/>
                <a:gd name="T23" fmla="*/ 0 h 168"/>
                <a:gd name="T24" fmla="*/ 64 w 169"/>
                <a:gd name="T25" fmla="*/ 2 h 168"/>
                <a:gd name="T26" fmla="*/ 54 w 169"/>
                <a:gd name="T27" fmla="*/ 6 h 168"/>
                <a:gd name="T28" fmla="*/ 44 w 169"/>
                <a:gd name="T29" fmla="*/ 10 h 168"/>
                <a:gd name="T30" fmla="*/ 34 w 169"/>
                <a:gd name="T31" fmla="*/ 16 h 168"/>
                <a:gd name="T32" fmla="*/ 26 w 169"/>
                <a:gd name="T33" fmla="*/ 23 h 168"/>
                <a:gd name="T34" fmla="*/ 18 w 169"/>
                <a:gd name="T35" fmla="*/ 32 h 168"/>
                <a:gd name="T36" fmla="*/ 12 w 169"/>
                <a:gd name="T37" fmla="*/ 41 h 168"/>
                <a:gd name="T38" fmla="*/ 7 w 169"/>
                <a:gd name="T39" fmla="*/ 50 h 168"/>
                <a:gd name="T40" fmla="*/ 3 w 169"/>
                <a:gd name="T41" fmla="*/ 61 h 168"/>
                <a:gd name="T42" fmla="*/ 1 w 169"/>
                <a:gd name="T43" fmla="*/ 72 h 168"/>
                <a:gd name="T44" fmla="*/ 0 w 169"/>
                <a:gd name="T45" fmla="*/ 83 h 168"/>
                <a:gd name="T46" fmla="*/ 1 w 169"/>
                <a:gd name="T47" fmla="*/ 94 h 168"/>
                <a:gd name="T48" fmla="*/ 3 w 169"/>
                <a:gd name="T49" fmla="*/ 104 h 168"/>
                <a:gd name="T50" fmla="*/ 6 w 169"/>
                <a:gd name="T51" fmla="*/ 115 h 168"/>
                <a:gd name="T52" fmla="*/ 11 w 169"/>
                <a:gd name="T53" fmla="*/ 125 h 168"/>
                <a:gd name="T54" fmla="*/ 17 w 169"/>
                <a:gd name="T55" fmla="*/ 134 h 168"/>
                <a:gd name="T56" fmla="*/ 24 w 169"/>
                <a:gd name="T57" fmla="*/ 143 h 168"/>
                <a:gd name="T58" fmla="*/ 32 w 169"/>
                <a:gd name="T59" fmla="*/ 150 h 168"/>
                <a:gd name="T60" fmla="*/ 41 w 169"/>
                <a:gd name="T61" fmla="*/ 156 h 168"/>
                <a:gd name="T62" fmla="*/ 51 w 169"/>
                <a:gd name="T63" fmla="*/ 161 h 168"/>
                <a:gd name="T64" fmla="*/ 61 w 169"/>
                <a:gd name="T65" fmla="*/ 165 h 168"/>
                <a:gd name="T66" fmla="*/ 72 w 169"/>
                <a:gd name="T67" fmla="*/ 167 h 168"/>
                <a:gd name="T68" fmla="*/ 83 w 169"/>
                <a:gd name="T69" fmla="*/ 168 h 168"/>
                <a:gd name="T70" fmla="*/ 94 w 169"/>
                <a:gd name="T71" fmla="*/ 168 h 168"/>
                <a:gd name="T72" fmla="*/ 105 w 169"/>
                <a:gd name="T73" fmla="*/ 166 h 168"/>
                <a:gd name="T74" fmla="*/ 115 w 169"/>
                <a:gd name="T75" fmla="*/ 163 h 168"/>
                <a:gd name="T76" fmla="*/ 125 w 169"/>
                <a:gd name="T77" fmla="*/ 158 h 168"/>
                <a:gd name="T78" fmla="*/ 134 w 169"/>
                <a:gd name="T79" fmla="*/ 152 h 168"/>
                <a:gd name="T80" fmla="*/ 143 w 169"/>
                <a:gd name="T81" fmla="*/ 145 h 168"/>
                <a:gd name="T82" fmla="*/ 150 w 169"/>
                <a:gd name="T83" fmla="*/ 137 h 168"/>
                <a:gd name="T84" fmla="*/ 157 w 169"/>
                <a:gd name="T85" fmla="*/ 128 h 168"/>
                <a:gd name="T86" fmla="*/ 162 w 169"/>
                <a:gd name="T87" fmla="*/ 118 h 168"/>
                <a:gd name="T88" fmla="*/ 165 w 169"/>
                <a:gd name="T89" fmla="*/ 107 h 168"/>
                <a:gd name="T90" fmla="*/ 168 w 169"/>
                <a:gd name="T91" fmla="*/ 97 h 168"/>
                <a:gd name="T92" fmla="*/ 169 w 169"/>
                <a:gd name="T93" fmla="*/ 86 h 168"/>
                <a:gd name="T94" fmla="*/ 168 w 169"/>
                <a:gd name="T95" fmla="*/ 7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9" h="168">
                  <a:moveTo>
                    <a:pt x="167" y="69"/>
                  </a:moveTo>
                  <a:lnTo>
                    <a:pt x="166" y="64"/>
                  </a:lnTo>
                  <a:lnTo>
                    <a:pt x="165" y="58"/>
                  </a:lnTo>
                  <a:lnTo>
                    <a:pt x="163" y="53"/>
                  </a:lnTo>
                  <a:lnTo>
                    <a:pt x="161" y="48"/>
                  </a:lnTo>
                  <a:lnTo>
                    <a:pt x="158" y="43"/>
                  </a:lnTo>
                  <a:lnTo>
                    <a:pt x="155" y="39"/>
                  </a:lnTo>
                  <a:lnTo>
                    <a:pt x="152" y="34"/>
                  </a:lnTo>
                  <a:lnTo>
                    <a:pt x="149" y="30"/>
                  </a:lnTo>
                  <a:lnTo>
                    <a:pt x="145" y="26"/>
                  </a:lnTo>
                  <a:lnTo>
                    <a:pt x="141" y="22"/>
                  </a:lnTo>
                  <a:lnTo>
                    <a:pt x="137" y="18"/>
                  </a:lnTo>
                  <a:lnTo>
                    <a:pt x="132" y="15"/>
                  </a:lnTo>
                  <a:lnTo>
                    <a:pt x="128" y="12"/>
                  </a:lnTo>
                  <a:lnTo>
                    <a:pt x="123" y="9"/>
                  </a:lnTo>
                  <a:lnTo>
                    <a:pt x="118" y="7"/>
                  </a:lnTo>
                  <a:lnTo>
                    <a:pt x="113" y="5"/>
                  </a:lnTo>
                  <a:lnTo>
                    <a:pt x="108" y="3"/>
                  </a:lnTo>
                  <a:lnTo>
                    <a:pt x="102" y="2"/>
                  </a:lnTo>
                  <a:lnTo>
                    <a:pt x="97" y="1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69" y="1"/>
                  </a:lnTo>
                  <a:lnTo>
                    <a:pt x="64" y="2"/>
                  </a:lnTo>
                  <a:lnTo>
                    <a:pt x="59" y="4"/>
                  </a:lnTo>
                  <a:lnTo>
                    <a:pt x="54" y="6"/>
                  </a:lnTo>
                  <a:lnTo>
                    <a:pt x="48" y="8"/>
                  </a:lnTo>
                  <a:lnTo>
                    <a:pt x="44" y="10"/>
                  </a:lnTo>
                  <a:lnTo>
                    <a:pt x="39" y="13"/>
                  </a:lnTo>
                  <a:lnTo>
                    <a:pt x="34" y="16"/>
                  </a:lnTo>
                  <a:lnTo>
                    <a:pt x="30" y="20"/>
                  </a:lnTo>
                  <a:lnTo>
                    <a:pt x="26" y="23"/>
                  </a:lnTo>
                  <a:lnTo>
                    <a:pt x="22" y="27"/>
                  </a:lnTo>
                  <a:lnTo>
                    <a:pt x="18" y="32"/>
                  </a:lnTo>
                  <a:lnTo>
                    <a:pt x="15" y="36"/>
                  </a:lnTo>
                  <a:lnTo>
                    <a:pt x="12" y="41"/>
                  </a:lnTo>
                  <a:lnTo>
                    <a:pt x="9" y="45"/>
                  </a:lnTo>
                  <a:lnTo>
                    <a:pt x="7" y="50"/>
                  </a:lnTo>
                  <a:lnTo>
                    <a:pt x="5" y="56"/>
                  </a:lnTo>
                  <a:lnTo>
                    <a:pt x="3" y="61"/>
                  </a:lnTo>
                  <a:lnTo>
                    <a:pt x="2" y="66"/>
                  </a:lnTo>
                  <a:lnTo>
                    <a:pt x="1" y="72"/>
                  </a:lnTo>
                  <a:lnTo>
                    <a:pt x="0" y="77"/>
                  </a:lnTo>
                  <a:lnTo>
                    <a:pt x="0" y="83"/>
                  </a:lnTo>
                  <a:lnTo>
                    <a:pt x="0" y="88"/>
                  </a:lnTo>
                  <a:lnTo>
                    <a:pt x="1" y="94"/>
                  </a:lnTo>
                  <a:lnTo>
                    <a:pt x="1" y="99"/>
                  </a:lnTo>
                  <a:lnTo>
                    <a:pt x="3" y="104"/>
                  </a:lnTo>
                  <a:lnTo>
                    <a:pt x="4" y="110"/>
                  </a:lnTo>
                  <a:lnTo>
                    <a:pt x="6" y="115"/>
                  </a:lnTo>
                  <a:lnTo>
                    <a:pt x="8" y="120"/>
                  </a:lnTo>
                  <a:lnTo>
                    <a:pt x="11" y="125"/>
                  </a:lnTo>
                  <a:lnTo>
                    <a:pt x="13" y="130"/>
                  </a:lnTo>
                  <a:lnTo>
                    <a:pt x="17" y="134"/>
                  </a:lnTo>
                  <a:lnTo>
                    <a:pt x="20" y="139"/>
                  </a:lnTo>
                  <a:lnTo>
                    <a:pt x="24" y="143"/>
                  </a:lnTo>
                  <a:lnTo>
                    <a:pt x="28" y="146"/>
                  </a:lnTo>
                  <a:lnTo>
                    <a:pt x="32" y="150"/>
                  </a:lnTo>
                  <a:lnTo>
                    <a:pt x="36" y="153"/>
                  </a:lnTo>
                  <a:lnTo>
                    <a:pt x="41" y="156"/>
                  </a:lnTo>
                  <a:lnTo>
                    <a:pt x="46" y="159"/>
                  </a:lnTo>
                  <a:lnTo>
                    <a:pt x="51" y="161"/>
                  </a:lnTo>
                  <a:lnTo>
                    <a:pt x="56" y="163"/>
                  </a:lnTo>
                  <a:lnTo>
                    <a:pt x="61" y="165"/>
                  </a:lnTo>
                  <a:lnTo>
                    <a:pt x="66" y="166"/>
                  </a:lnTo>
                  <a:lnTo>
                    <a:pt x="72" y="167"/>
                  </a:lnTo>
                  <a:lnTo>
                    <a:pt x="77" y="168"/>
                  </a:lnTo>
                  <a:lnTo>
                    <a:pt x="83" y="168"/>
                  </a:lnTo>
                  <a:lnTo>
                    <a:pt x="88" y="168"/>
                  </a:lnTo>
                  <a:lnTo>
                    <a:pt x="94" y="168"/>
                  </a:lnTo>
                  <a:lnTo>
                    <a:pt x="99" y="167"/>
                  </a:lnTo>
                  <a:lnTo>
                    <a:pt x="105" y="166"/>
                  </a:lnTo>
                  <a:lnTo>
                    <a:pt x="110" y="164"/>
                  </a:lnTo>
                  <a:lnTo>
                    <a:pt x="115" y="163"/>
                  </a:lnTo>
                  <a:lnTo>
                    <a:pt x="120" y="160"/>
                  </a:lnTo>
                  <a:lnTo>
                    <a:pt x="125" y="158"/>
                  </a:lnTo>
                  <a:lnTo>
                    <a:pt x="130" y="155"/>
                  </a:lnTo>
                  <a:lnTo>
                    <a:pt x="134" y="152"/>
                  </a:lnTo>
                  <a:lnTo>
                    <a:pt x="139" y="148"/>
                  </a:lnTo>
                  <a:lnTo>
                    <a:pt x="143" y="145"/>
                  </a:lnTo>
                  <a:lnTo>
                    <a:pt x="147" y="141"/>
                  </a:lnTo>
                  <a:lnTo>
                    <a:pt x="150" y="137"/>
                  </a:lnTo>
                  <a:lnTo>
                    <a:pt x="154" y="132"/>
                  </a:lnTo>
                  <a:lnTo>
                    <a:pt x="157" y="128"/>
                  </a:lnTo>
                  <a:lnTo>
                    <a:pt x="159" y="123"/>
                  </a:lnTo>
                  <a:lnTo>
                    <a:pt x="162" y="118"/>
                  </a:lnTo>
                  <a:lnTo>
                    <a:pt x="164" y="113"/>
                  </a:lnTo>
                  <a:lnTo>
                    <a:pt x="165" y="107"/>
                  </a:lnTo>
                  <a:lnTo>
                    <a:pt x="167" y="102"/>
                  </a:lnTo>
                  <a:lnTo>
                    <a:pt x="168" y="97"/>
                  </a:lnTo>
                  <a:lnTo>
                    <a:pt x="168" y="91"/>
                  </a:lnTo>
                  <a:lnTo>
                    <a:pt x="169" y="86"/>
                  </a:lnTo>
                  <a:lnTo>
                    <a:pt x="169" y="80"/>
                  </a:lnTo>
                  <a:lnTo>
                    <a:pt x="168" y="75"/>
                  </a:lnTo>
                  <a:lnTo>
                    <a:pt x="167" y="6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B30002B0-CDAB-4691-83DD-3C4311F4A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400" y="2289175"/>
              <a:ext cx="60325" cy="60325"/>
            </a:xfrm>
            <a:custGeom>
              <a:avLst/>
              <a:gdLst>
                <a:gd name="T0" fmla="*/ 0 w 38"/>
                <a:gd name="T1" fmla="*/ 23 h 38"/>
                <a:gd name="T2" fmla="*/ 0 w 38"/>
                <a:gd name="T3" fmla="*/ 25 h 38"/>
                <a:gd name="T4" fmla="*/ 1 w 38"/>
                <a:gd name="T5" fmla="*/ 28 h 38"/>
                <a:gd name="T6" fmla="*/ 3 w 38"/>
                <a:gd name="T7" fmla="*/ 30 h 38"/>
                <a:gd name="T8" fmla="*/ 4 w 38"/>
                <a:gd name="T9" fmla="*/ 32 h 38"/>
                <a:gd name="T10" fmla="*/ 6 w 38"/>
                <a:gd name="T11" fmla="*/ 34 h 38"/>
                <a:gd name="T12" fmla="*/ 8 w 38"/>
                <a:gd name="T13" fmla="*/ 35 h 38"/>
                <a:gd name="T14" fmla="*/ 10 w 38"/>
                <a:gd name="T15" fmla="*/ 36 h 38"/>
                <a:gd name="T16" fmla="*/ 12 w 38"/>
                <a:gd name="T17" fmla="*/ 37 h 38"/>
                <a:gd name="T18" fmla="*/ 15 w 38"/>
                <a:gd name="T19" fmla="*/ 38 h 38"/>
                <a:gd name="T20" fmla="*/ 17 w 38"/>
                <a:gd name="T21" fmla="*/ 38 h 38"/>
                <a:gd name="T22" fmla="*/ 20 w 38"/>
                <a:gd name="T23" fmla="*/ 38 h 38"/>
                <a:gd name="T24" fmla="*/ 22 w 38"/>
                <a:gd name="T25" fmla="*/ 38 h 38"/>
                <a:gd name="T26" fmla="*/ 25 w 38"/>
                <a:gd name="T27" fmla="*/ 38 h 38"/>
                <a:gd name="T28" fmla="*/ 27 w 38"/>
                <a:gd name="T29" fmla="*/ 37 h 38"/>
                <a:gd name="T30" fmla="*/ 29 w 38"/>
                <a:gd name="T31" fmla="*/ 36 h 38"/>
                <a:gd name="T32" fmla="*/ 31 w 38"/>
                <a:gd name="T33" fmla="*/ 34 h 38"/>
                <a:gd name="T34" fmla="*/ 33 w 38"/>
                <a:gd name="T35" fmla="*/ 32 h 38"/>
                <a:gd name="T36" fmla="*/ 34 w 38"/>
                <a:gd name="T37" fmla="*/ 30 h 38"/>
                <a:gd name="T38" fmla="*/ 36 w 38"/>
                <a:gd name="T39" fmla="*/ 28 h 38"/>
                <a:gd name="T40" fmla="*/ 37 w 38"/>
                <a:gd name="T41" fmla="*/ 26 h 38"/>
                <a:gd name="T42" fmla="*/ 37 w 38"/>
                <a:gd name="T43" fmla="*/ 24 h 38"/>
                <a:gd name="T44" fmla="*/ 38 w 38"/>
                <a:gd name="T45" fmla="*/ 21 h 38"/>
                <a:gd name="T46" fmla="*/ 38 w 38"/>
                <a:gd name="T47" fmla="*/ 19 h 38"/>
                <a:gd name="T48" fmla="*/ 37 w 38"/>
                <a:gd name="T49" fmla="*/ 16 h 38"/>
                <a:gd name="T50" fmla="*/ 37 w 38"/>
                <a:gd name="T51" fmla="*/ 14 h 38"/>
                <a:gd name="T52" fmla="*/ 36 w 38"/>
                <a:gd name="T53" fmla="*/ 11 h 38"/>
                <a:gd name="T54" fmla="*/ 35 w 38"/>
                <a:gd name="T55" fmla="*/ 9 h 38"/>
                <a:gd name="T56" fmla="*/ 33 w 38"/>
                <a:gd name="T57" fmla="*/ 7 h 38"/>
                <a:gd name="T58" fmla="*/ 32 w 38"/>
                <a:gd name="T59" fmla="*/ 5 h 38"/>
                <a:gd name="T60" fmla="*/ 30 w 38"/>
                <a:gd name="T61" fmla="*/ 4 h 38"/>
                <a:gd name="T62" fmla="*/ 27 w 38"/>
                <a:gd name="T63" fmla="*/ 2 h 38"/>
                <a:gd name="T64" fmla="*/ 25 w 38"/>
                <a:gd name="T65" fmla="*/ 1 h 38"/>
                <a:gd name="T66" fmla="*/ 23 w 38"/>
                <a:gd name="T67" fmla="*/ 1 h 38"/>
                <a:gd name="T68" fmla="*/ 20 w 38"/>
                <a:gd name="T69" fmla="*/ 0 h 38"/>
                <a:gd name="T70" fmla="*/ 18 w 38"/>
                <a:gd name="T71" fmla="*/ 0 h 38"/>
                <a:gd name="T72" fmla="*/ 15 w 38"/>
                <a:gd name="T73" fmla="*/ 1 h 38"/>
                <a:gd name="T74" fmla="*/ 13 w 38"/>
                <a:gd name="T75" fmla="*/ 1 h 38"/>
                <a:gd name="T76" fmla="*/ 10 w 38"/>
                <a:gd name="T77" fmla="*/ 2 h 38"/>
                <a:gd name="T78" fmla="*/ 8 w 38"/>
                <a:gd name="T79" fmla="*/ 3 h 38"/>
                <a:gd name="T80" fmla="*/ 6 w 38"/>
                <a:gd name="T81" fmla="*/ 5 h 38"/>
                <a:gd name="T82" fmla="*/ 5 w 38"/>
                <a:gd name="T83" fmla="*/ 7 h 38"/>
                <a:gd name="T84" fmla="*/ 3 w 38"/>
                <a:gd name="T85" fmla="*/ 9 h 38"/>
                <a:gd name="T86" fmla="*/ 2 w 38"/>
                <a:gd name="T87" fmla="*/ 11 h 38"/>
                <a:gd name="T88" fmla="*/ 1 w 38"/>
                <a:gd name="T89" fmla="*/ 13 h 38"/>
                <a:gd name="T90" fmla="*/ 0 w 38"/>
                <a:gd name="T91" fmla="*/ 15 h 38"/>
                <a:gd name="T92" fmla="*/ 0 w 38"/>
                <a:gd name="T93" fmla="*/ 18 h 38"/>
                <a:gd name="T94" fmla="*/ 0 w 38"/>
                <a:gd name="T95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38">
                  <a:moveTo>
                    <a:pt x="0" y="22"/>
                  </a:move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5" y="33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8" y="35"/>
                  </a:lnTo>
                  <a:lnTo>
                    <a:pt x="9" y="36"/>
                  </a:lnTo>
                  <a:lnTo>
                    <a:pt x="10" y="36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3" y="38"/>
                  </a:lnTo>
                  <a:lnTo>
                    <a:pt x="25" y="38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29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3" y="32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37" y="24"/>
                  </a:lnTo>
                  <a:lnTo>
                    <a:pt x="37" y="22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5" y="9"/>
                  </a:lnTo>
                  <a:lnTo>
                    <a:pt x="34" y="8"/>
                  </a:lnTo>
                  <a:lnTo>
                    <a:pt x="33" y="7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0" y="5"/>
                  </a:lnTo>
                  <a:lnTo>
                    <a:pt x="30" y="4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7"/>
                  </a:lnTo>
                  <a:lnTo>
                    <a:pt x="4" y="7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C470251-D9FF-464A-91C8-71E5EFB8C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400" y="2289175"/>
              <a:ext cx="60325" cy="60325"/>
            </a:xfrm>
            <a:custGeom>
              <a:avLst/>
              <a:gdLst>
                <a:gd name="T0" fmla="*/ 2 w 168"/>
                <a:gd name="T1" fmla="*/ 105 h 169"/>
                <a:gd name="T2" fmla="*/ 6 w 168"/>
                <a:gd name="T3" fmla="*/ 116 h 169"/>
                <a:gd name="T4" fmla="*/ 10 w 168"/>
                <a:gd name="T5" fmla="*/ 125 h 169"/>
                <a:gd name="T6" fmla="*/ 16 w 168"/>
                <a:gd name="T7" fmla="*/ 135 h 169"/>
                <a:gd name="T8" fmla="*/ 23 w 168"/>
                <a:gd name="T9" fmla="*/ 143 h 169"/>
                <a:gd name="T10" fmla="*/ 31 w 168"/>
                <a:gd name="T11" fmla="*/ 151 h 169"/>
                <a:gd name="T12" fmla="*/ 41 w 168"/>
                <a:gd name="T13" fmla="*/ 157 h 169"/>
                <a:gd name="T14" fmla="*/ 50 w 168"/>
                <a:gd name="T15" fmla="*/ 162 h 169"/>
                <a:gd name="T16" fmla="*/ 61 w 168"/>
                <a:gd name="T17" fmla="*/ 166 h 169"/>
                <a:gd name="T18" fmla="*/ 71 w 168"/>
                <a:gd name="T19" fmla="*/ 168 h 169"/>
                <a:gd name="T20" fmla="*/ 82 w 168"/>
                <a:gd name="T21" fmla="*/ 169 h 169"/>
                <a:gd name="T22" fmla="*/ 93 w 168"/>
                <a:gd name="T23" fmla="*/ 168 h 169"/>
                <a:gd name="T24" fmla="*/ 104 w 168"/>
                <a:gd name="T25" fmla="*/ 166 h 169"/>
                <a:gd name="T26" fmla="*/ 115 w 168"/>
                <a:gd name="T27" fmla="*/ 163 h 169"/>
                <a:gd name="T28" fmla="*/ 125 w 168"/>
                <a:gd name="T29" fmla="*/ 158 h 169"/>
                <a:gd name="T30" fmla="*/ 134 w 168"/>
                <a:gd name="T31" fmla="*/ 152 h 169"/>
                <a:gd name="T32" fmla="*/ 142 w 168"/>
                <a:gd name="T33" fmla="*/ 145 h 169"/>
                <a:gd name="T34" fmla="*/ 150 w 168"/>
                <a:gd name="T35" fmla="*/ 137 h 169"/>
                <a:gd name="T36" fmla="*/ 156 w 168"/>
                <a:gd name="T37" fmla="*/ 128 h 169"/>
                <a:gd name="T38" fmla="*/ 161 w 168"/>
                <a:gd name="T39" fmla="*/ 118 h 169"/>
                <a:gd name="T40" fmla="*/ 165 w 168"/>
                <a:gd name="T41" fmla="*/ 108 h 169"/>
                <a:gd name="T42" fmla="*/ 167 w 168"/>
                <a:gd name="T43" fmla="*/ 97 h 169"/>
                <a:gd name="T44" fmla="*/ 168 w 168"/>
                <a:gd name="T45" fmla="*/ 86 h 169"/>
                <a:gd name="T46" fmla="*/ 168 w 168"/>
                <a:gd name="T47" fmla="*/ 75 h 169"/>
                <a:gd name="T48" fmla="*/ 166 w 168"/>
                <a:gd name="T49" fmla="*/ 64 h 169"/>
                <a:gd name="T50" fmla="*/ 162 w 168"/>
                <a:gd name="T51" fmla="*/ 54 h 169"/>
                <a:gd name="T52" fmla="*/ 158 w 168"/>
                <a:gd name="T53" fmla="*/ 44 h 169"/>
                <a:gd name="T54" fmla="*/ 152 w 168"/>
                <a:gd name="T55" fmla="*/ 35 h 169"/>
                <a:gd name="T56" fmla="*/ 145 w 168"/>
                <a:gd name="T57" fmla="*/ 26 h 169"/>
                <a:gd name="T58" fmla="*/ 136 w 168"/>
                <a:gd name="T59" fmla="*/ 19 h 169"/>
                <a:gd name="T60" fmla="*/ 127 w 168"/>
                <a:gd name="T61" fmla="*/ 12 h 169"/>
                <a:gd name="T62" fmla="*/ 118 w 168"/>
                <a:gd name="T63" fmla="*/ 7 h 169"/>
                <a:gd name="T64" fmla="*/ 107 w 168"/>
                <a:gd name="T65" fmla="*/ 4 h 169"/>
                <a:gd name="T66" fmla="*/ 96 w 168"/>
                <a:gd name="T67" fmla="*/ 1 h 169"/>
                <a:gd name="T68" fmla="*/ 85 w 168"/>
                <a:gd name="T69" fmla="*/ 0 h 169"/>
                <a:gd name="T70" fmla="*/ 74 w 168"/>
                <a:gd name="T71" fmla="*/ 1 h 169"/>
                <a:gd name="T72" fmla="*/ 64 w 168"/>
                <a:gd name="T73" fmla="*/ 3 h 169"/>
                <a:gd name="T74" fmla="*/ 53 w 168"/>
                <a:gd name="T75" fmla="*/ 6 h 169"/>
                <a:gd name="T76" fmla="*/ 43 w 168"/>
                <a:gd name="T77" fmla="*/ 11 h 169"/>
                <a:gd name="T78" fmla="*/ 34 w 168"/>
                <a:gd name="T79" fmla="*/ 17 h 169"/>
                <a:gd name="T80" fmla="*/ 25 w 168"/>
                <a:gd name="T81" fmla="*/ 24 h 169"/>
                <a:gd name="T82" fmla="*/ 18 w 168"/>
                <a:gd name="T83" fmla="*/ 32 h 169"/>
                <a:gd name="T84" fmla="*/ 12 w 168"/>
                <a:gd name="T85" fmla="*/ 41 h 169"/>
                <a:gd name="T86" fmla="*/ 7 w 168"/>
                <a:gd name="T87" fmla="*/ 51 h 169"/>
                <a:gd name="T88" fmla="*/ 3 w 168"/>
                <a:gd name="T89" fmla="*/ 61 h 169"/>
                <a:gd name="T90" fmla="*/ 1 w 168"/>
                <a:gd name="T91" fmla="*/ 72 h 169"/>
                <a:gd name="T92" fmla="*/ 0 w 168"/>
                <a:gd name="T93" fmla="*/ 83 h 169"/>
                <a:gd name="T94" fmla="*/ 0 w 168"/>
                <a:gd name="T95" fmla="*/ 9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8" h="169">
                  <a:moveTo>
                    <a:pt x="1" y="100"/>
                  </a:moveTo>
                  <a:lnTo>
                    <a:pt x="2" y="105"/>
                  </a:lnTo>
                  <a:lnTo>
                    <a:pt x="4" y="110"/>
                  </a:lnTo>
                  <a:lnTo>
                    <a:pt x="6" y="116"/>
                  </a:lnTo>
                  <a:lnTo>
                    <a:pt x="8" y="121"/>
                  </a:lnTo>
                  <a:lnTo>
                    <a:pt x="10" y="125"/>
                  </a:lnTo>
                  <a:lnTo>
                    <a:pt x="13" y="130"/>
                  </a:lnTo>
                  <a:lnTo>
                    <a:pt x="16" y="135"/>
                  </a:lnTo>
                  <a:lnTo>
                    <a:pt x="20" y="139"/>
                  </a:lnTo>
                  <a:lnTo>
                    <a:pt x="23" y="143"/>
                  </a:lnTo>
                  <a:lnTo>
                    <a:pt x="27" y="147"/>
                  </a:lnTo>
                  <a:lnTo>
                    <a:pt x="31" y="151"/>
                  </a:lnTo>
                  <a:lnTo>
                    <a:pt x="36" y="154"/>
                  </a:lnTo>
                  <a:lnTo>
                    <a:pt x="41" y="157"/>
                  </a:lnTo>
                  <a:lnTo>
                    <a:pt x="45" y="160"/>
                  </a:lnTo>
                  <a:lnTo>
                    <a:pt x="50" y="162"/>
                  </a:lnTo>
                  <a:lnTo>
                    <a:pt x="55" y="164"/>
                  </a:lnTo>
                  <a:lnTo>
                    <a:pt x="61" y="166"/>
                  </a:lnTo>
                  <a:lnTo>
                    <a:pt x="66" y="167"/>
                  </a:lnTo>
                  <a:lnTo>
                    <a:pt x="71" y="168"/>
                  </a:lnTo>
                  <a:lnTo>
                    <a:pt x="77" y="169"/>
                  </a:lnTo>
                  <a:lnTo>
                    <a:pt x="82" y="169"/>
                  </a:lnTo>
                  <a:lnTo>
                    <a:pt x="88" y="169"/>
                  </a:lnTo>
                  <a:lnTo>
                    <a:pt x="93" y="168"/>
                  </a:lnTo>
                  <a:lnTo>
                    <a:pt x="99" y="168"/>
                  </a:lnTo>
                  <a:lnTo>
                    <a:pt x="104" y="166"/>
                  </a:lnTo>
                  <a:lnTo>
                    <a:pt x="110" y="165"/>
                  </a:lnTo>
                  <a:lnTo>
                    <a:pt x="115" y="163"/>
                  </a:lnTo>
                  <a:lnTo>
                    <a:pt x="120" y="161"/>
                  </a:lnTo>
                  <a:lnTo>
                    <a:pt x="125" y="158"/>
                  </a:lnTo>
                  <a:lnTo>
                    <a:pt x="129" y="156"/>
                  </a:lnTo>
                  <a:lnTo>
                    <a:pt x="134" y="152"/>
                  </a:lnTo>
                  <a:lnTo>
                    <a:pt x="138" y="149"/>
                  </a:lnTo>
                  <a:lnTo>
                    <a:pt x="142" y="145"/>
                  </a:lnTo>
                  <a:lnTo>
                    <a:pt x="146" y="141"/>
                  </a:lnTo>
                  <a:lnTo>
                    <a:pt x="150" y="137"/>
                  </a:lnTo>
                  <a:lnTo>
                    <a:pt x="153" y="133"/>
                  </a:lnTo>
                  <a:lnTo>
                    <a:pt x="156" y="128"/>
                  </a:lnTo>
                  <a:lnTo>
                    <a:pt x="159" y="123"/>
                  </a:lnTo>
                  <a:lnTo>
                    <a:pt x="161" y="118"/>
                  </a:lnTo>
                  <a:lnTo>
                    <a:pt x="163" y="113"/>
                  </a:lnTo>
                  <a:lnTo>
                    <a:pt x="165" y="108"/>
                  </a:lnTo>
                  <a:lnTo>
                    <a:pt x="166" y="103"/>
                  </a:lnTo>
                  <a:lnTo>
                    <a:pt x="167" y="97"/>
                  </a:lnTo>
                  <a:lnTo>
                    <a:pt x="168" y="92"/>
                  </a:lnTo>
                  <a:lnTo>
                    <a:pt x="168" y="86"/>
                  </a:lnTo>
                  <a:lnTo>
                    <a:pt x="168" y="81"/>
                  </a:lnTo>
                  <a:lnTo>
                    <a:pt x="168" y="75"/>
                  </a:lnTo>
                  <a:lnTo>
                    <a:pt x="167" y="70"/>
                  </a:lnTo>
                  <a:lnTo>
                    <a:pt x="166" y="64"/>
                  </a:lnTo>
                  <a:lnTo>
                    <a:pt x="164" y="59"/>
                  </a:lnTo>
                  <a:lnTo>
                    <a:pt x="162" y="54"/>
                  </a:lnTo>
                  <a:lnTo>
                    <a:pt x="160" y="49"/>
                  </a:lnTo>
                  <a:lnTo>
                    <a:pt x="158" y="44"/>
                  </a:lnTo>
                  <a:lnTo>
                    <a:pt x="155" y="39"/>
                  </a:lnTo>
                  <a:lnTo>
                    <a:pt x="152" y="35"/>
                  </a:lnTo>
                  <a:lnTo>
                    <a:pt x="148" y="30"/>
                  </a:lnTo>
                  <a:lnTo>
                    <a:pt x="145" y="26"/>
                  </a:lnTo>
                  <a:lnTo>
                    <a:pt x="141" y="22"/>
                  </a:lnTo>
                  <a:lnTo>
                    <a:pt x="136" y="19"/>
                  </a:lnTo>
                  <a:lnTo>
                    <a:pt x="132" y="15"/>
                  </a:lnTo>
                  <a:lnTo>
                    <a:pt x="127" y="12"/>
                  </a:lnTo>
                  <a:lnTo>
                    <a:pt x="123" y="10"/>
                  </a:lnTo>
                  <a:lnTo>
                    <a:pt x="118" y="7"/>
                  </a:lnTo>
                  <a:lnTo>
                    <a:pt x="112" y="5"/>
                  </a:lnTo>
                  <a:lnTo>
                    <a:pt x="107" y="4"/>
                  </a:lnTo>
                  <a:lnTo>
                    <a:pt x="102" y="2"/>
                  </a:lnTo>
                  <a:lnTo>
                    <a:pt x="96" y="1"/>
                  </a:lnTo>
                  <a:lnTo>
                    <a:pt x="91" y="1"/>
                  </a:lnTo>
                  <a:lnTo>
                    <a:pt x="85" y="0"/>
                  </a:lnTo>
                  <a:lnTo>
                    <a:pt x="80" y="1"/>
                  </a:lnTo>
                  <a:lnTo>
                    <a:pt x="74" y="1"/>
                  </a:lnTo>
                  <a:lnTo>
                    <a:pt x="69" y="2"/>
                  </a:lnTo>
                  <a:lnTo>
                    <a:pt x="64" y="3"/>
                  </a:lnTo>
                  <a:lnTo>
                    <a:pt x="58" y="4"/>
                  </a:lnTo>
                  <a:lnTo>
                    <a:pt x="53" y="6"/>
                  </a:lnTo>
                  <a:lnTo>
                    <a:pt x="48" y="8"/>
                  </a:lnTo>
                  <a:lnTo>
                    <a:pt x="43" y="11"/>
                  </a:lnTo>
                  <a:lnTo>
                    <a:pt x="38" y="14"/>
                  </a:lnTo>
                  <a:lnTo>
                    <a:pt x="34" y="17"/>
                  </a:lnTo>
                  <a:lnTo>
                    <a:pt x="30" y="20"/>
                  </a:lnTo>
                  <a:lnTo>
                    <a:pt x="25" y="24"/>
                  </a:lnTo>
                  <a:lnTo>
                    <a:pt x="22" y="28"/>
                  </a:lnTo>
                  <a:lnTo>
                    <a:pt x="18" y="32"/>
                  </a:lnTo>
                  <a:lnTo>
                    <a:pt x="15" y="37"/>
                  </a:lnTo>
                  <a:lnTo>
                    <a:pt x="12" y="41"/>
                  </a:lnTo>
                  <a:lnTo>
                    <a:pt x="9" y="46"/>
                  </a:lnTo>
                  <a:lnTo>
                    <a:pt x="7" y="51"/>
                  </a:lnTo>
                  <a:lnTo>
                    <a:pt x="5" y="56"/>
                  </a:lnTo>
                  <a:lnTo>
                    <a:pt x="3" y="61"/>
                  </a:lnTo>
                  <a:lnTo>
                    <a:pt x="2" y="67"/>
                  </a:lnTo>
                  <a:lnTo>
                    <a:pt x="1" y="72"/>
                  </a:lnTo>
                  <a:lnTo>
                    <a:pt x="0" y="78"/>
                  </a:lnTo>
                  <a:lnTo>
                    <a:pt x="0" y="83"/>
                  </a:lnTo>
                  <a:lnTo>
                    <a:pt x="0" y="89"/>
                  </a:lnTo>
                  <a:lnTo>
                    <a:pt x="0" y="94"/>
                  </a:lnTo>
                  <a:lnTo>
                    <a:pt x="1" y="10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AEF9BF9A-A7F8-4C9A-BD98-65C1DCE381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2675" y="679450"/>
              <a:ext cx="1303338" cy="23685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20254885-472F-47E4-A409-1DCACF5648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86013" y="679450"/>
              <a:ext cx="2749550" cy="16398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665A6DBC-E03B-43E4-BF55-415446CF19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35563" y="1206500"/>
              <a:ext cx="0" cy="11128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 type="none" w="med" len="med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CC2FEDFA-E0BB-4007-95BC-68E8011CEB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2675" y="1931988"/>
              <a:ext cx="0" cy="11160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 type="none" w="med" len="med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A167D83-171D-49CC-99AD-5E17A96CA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" y="2360613"/>
              <a:ext cx="331788" cy="84137"/>
            </a:xfrm>
            <a:custGeom>
              <a:avLst/>
              <a:gdLst>
                <a:gd name="T0" fmla="*/ 920 w 920"/>
                <a:gd name="T1" fmla="*/ 236 h 236"/>
                <a:gd name="T2" fmla="*/ 703 w 920"/>
                <a:gd name="T3" fmla="*/ 134 h 236"/>
                <a:gd name="T4" fmla="*/ 475 w 920"/>
                <a:gd name="T5" fmla="*/ 60 h 236"/>
                <a:gd name="T6" fmla="*/ 240 w 920"/>
                <a:gd name="T7" fmla="*/ 15 h 236"/>
                <a:gd name="T8" fmla="*/ 0 w 920"/>
                <a:gd name="T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0" h="236">
                  <a:moveTo>
                    <a:pt x="920" y="236"/>
                  </a:moveTo>
                  <a:lnTo>
                    <a:pt x="703" y="134"/>
                  </a:lnTo>
                  <a:lnTo>
                    <a:pt x="475" y="60"/>
                  </a:lnTo>
                  <a:lnTo>
                    <a:pt x="240" y="1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6E02F1B8-C312-49D1-B839-72C8B1CF2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350" y="1890713"/>
              <a:ext cx="858838" cy="858837"/>
            </a:xfrm>
            <a:custGeom>
              <a:avLst/>
              <a:gdLst>
                <a:gd name="T0" fmla="*/ 165 w 2381"/>
                <a:gd name="T1" fmla="*/ 581 h 2392"/>
                <a:gd name="T2" fmla="*/ 59 w 2381"/>
                <a:gd name="T3" fmla="*/ 809 h 2392"/>
                <a:gd name="T4" fmla="*/ 3 w 2381"/>
                <a:gd name="T5" fmla="*/ 1053 h 2392"/>
                <a:gd name="T6" fmla="*/ 0 w 2381"/>
                <a:gd name="T7" fmla="*/ 1304 h 2392"/>
                <a:gd name="T8" fmla="*/ 49 w 2381"/>
                <a:gd name="T9" fmla="*/ 1550 h 2392"/>
                <a:gd name="T10" fmla="*/ 148 w 2381"/>
                <a:gd name="T11" fmla="*/ 1781 h 2392"/>
                <a:gd name="T12" fmla="*/ 293 w 2381"/>
                <a:gd name="T13" fmla="*/ 1985 h 2392"/>
                <a:gd name="T14" fmla="*/ 477 w 2381"/>
                <a:gd name="T15" fmla="*/ 2155 h 2392"/>
                <a:gd name="T16" fmla="*/ 693 w 2381"/>
                <a:gd name="T17" fmla="*/ 2283 h 2392"/>
                <a:gd name="T18" fmla="*/ 930 w 2381"/>
                <a:gd name="T19" fmla="*/ 2363 h 2392"/>
                <a:gd name="T20" fmla="*/ 1180 w 2381"/>
                <a:gd name="T21" fmla="*/ 2392 h 2392"/>
                <a:gd name="T22" fmla="*/ 1429 w 2381"/>
                <a:gd name="T23" fmla="*/ 2368 h 2392"/>
                <a:gd name="T24" fmla="*/ 1668 w 2381"/>
                <a:gd name="T25" fmla="*/ 2292 h 2392"/>
                <a:gd name="T26" fmla="*/ 1887 w 2381"/>
                <a:gd name="T27" fmla="*/ 2169 h 2392"/>
                <a:gd name="T28" fmla="*/ 2074 w 2381"/>
                <a:gd name="T29" fmla="*/ 2002 h 2392"/>
                <a:gd name="T30" fmla="*/ 2223 w 2381"/>
                <a:gd name="T31" fmla="*/ 1800 h 2392"/>
                <a:gd name="T32" fmla="*/ 2326 w 2381"/>
                <a:gd name="T33" fmla="*/ 1572 h 2392"/>
                <a:gd name="T34" fmla="*/ 2380 w 2381"/>
                <a:gd name="T35" fmla="*/ 1327 h 2392"/>
                <a:gd name="T36" fmla="*/ 2381 w 2381"/>
                <a:gd name="T37" fmla="*/ 1076 h 2392"/>
                <a:gd name="T38" fmla="*/ 2330 w 2381"/>
                <a:gd name="T39" fmla="*/ 830 h 2392"/>
                <a:gd name="T40" fmla="*/ 2229 w 2381"/>
                <a:gd name="T41" fmla="*/ 601 h 2392"/>
                <a:gd name="T42" fmla="*/ 2082 w 2381"/>
                <a:gd name="T43" fmla="*/ 398 h 2392"/>
                <a:gd name="T44" fmla="*/ 1896 w 2381"/>
                <a:gd name="T45" fmla="*/ 229 h 2392"/>
                <a:gd name="T46" fmla="*/ 1679 w 2381"/>
                <a:gd name="T47" fmla="*/ 104 h 2392"/>
                <a:gd name="T48" fmla="*/ 1440 w 2381"/>
                <a:gd name="T49" fmla="*/ 26 h 2392"/>
                <a:gd name="T50" fmla="*/ 1191 w 2381"/>
                <a:gd name="T51" fmla="*/ 0 h 2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81" h="2392">
                  <a:moveTo>
                    <a:pt x="165" y="581"/>
                  </a:moveTo>
                  <a:lnTo>
                    <a:pt x="59" y="809"/>
                  </a:lnTo>
                  <a:lnTo>
                    <a:pt x="3" y="1053"/>
                  </a:lnTo>
                  <a:lnTo>
                    <a:pt x="0" y="1304"/>
                  </a:lnTo>
                  <a:lnTo>
                    <a:pt x="49" y="1550"/>
                  </a:lnTo>
                  <a:lnTo>
                    <a:pt x="148" y="1781"/>
                  </a:lnTo>
                  <a:lnTo>
                    <a:pt x="293" y="1985"/>
                  </a:lnTo>
                  <a:lnTo>
                    <a:pt x="477" y="2155"/>
                  </a:lnTo>
                  <a:lnTo>
                    <a:pt x="693" y="2283"/>
                  </a:lnTo>
                  <a:lnTo>
                    <a:pt x="930" y="2363"/>
                  </a:lnTo>
                  <a:lnTo>
                    <a:pt x="1180" y="2392"/>
                  </a:lnTo>
                  <a:lnTo>
                    <a:pt x="1429" y="2368"/>
                  </a:lnTo>
                  <a:lnTo>
                    <a:pt x="1668" y="2292"/>
                  </a:lnTo>
                  <a:lnTo>
                    <a:pt x="1887" y="2169"/>
                  </a:lnTo>
                  <a:lnTo>
                    <a:pt x="2074" y="2002"/>
                  </a:lnTo>
                  <a:lnTo>
                    <a:pt x="2223" y="1800"/>
                  </a:lnTo>
                  <a:lnTo>
                    <a:pt x="2326" y="1572"/>
                  </a:lnTo>
                  <a:lnTo>
                    <a:pt x="2380" y="1327"/>
                  </a:lnTo>
                  <a:lnTo>
                    <a:pt x="2381" y="1076"/>
                  </a:lnTo>
                  <a:lnTo>
                    <a:pt x="2330" y="830"/>
                  </a:lnTo>
                  <a:lnTo>
                    <a:pt x="2229" y="601"/>
                  </a:lnTo>
                  <a:lnTo>
                    <a:pt x="2082" y="398"/>
                  </a:lnTo>
                  <a:lnTo>
                    <a:pt x="1896" y="229"/>
                  </a:lnTo>
                  <a:lnTo>
                    <a:pt x="1679" y="104"/>
                  </a:lnTo>
                  <a:lnTo>
                    <a:pt x="1440" y="26"/>
                  </a:lnTo>
                  <a:lnTo>
                    <a:pt x="1191" y="0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2" name="Rectangle 22">
              <a:extLst>
                <a:ext uri="{FF2B5EF4-FFF2-40B4-BE49-F238E27FC236}">
                  <a16:creationId xmlns:a16="http://schemas.microsoft.com/office/drawing/2014/main" id="{E1F76C19-342D-4324-93CC-83F925A04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9550" y="1673225"/>
              <a:ext cx="98531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 dirty="0">
                  <a:solidFill>
                    <a:srgbClr val="FF0000"/>
                  </a:solidFill>
                </a:rPr>
                <a:t>300°54'30"</a:t>
              </a:r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DAC9C6F1-5AF7-4C63-A847-54769322C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56" y="2430092"/>
              <a:ext cx="8720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 dirty="0">
                  <a:solidFill>
                    <a:srgbClr val="FF0000"/>
                  </a:solidFill>
                </a:rPr>
                <a:t>28°45'10"</a:t>
              </a:r>
            </a:p>
          </p:txBody>
        </p:sp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0B543A57-7480-49F6-8F90-19CAAF4D08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2550" y="2444750"/>
              <a:ext cx="61913" cy="19050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EB881AA4-017E-450E-92FC-4BDC3EAB4D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7000" y="2384425"/>
              <a:ext cx="17463" cy="60325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6" name="Line 26">
              <a:extLst>
                <a:ext uri="{FF2B5EF4-FFF2-40B4-BE49-F238E27FC236}">
                  <a16:creationId xmlns:a16="http://schemas.microsoft.com/office/drawing/2014/main" id="{453DD698-52AA-4E46-8E04-DCD97D383A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97000" y="2384425"/>
              <a:ext cx="17463" cy="60325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7" name="Line 27">
              <a:extLst>
                <a:ext uri="{FF2B5EF4-FFF2-40B4-BE49-F238E27FC236}">
                  <a16:creationId xmlns:a16="http://schemas.microsoft.com/office/drawing/2014/main" id="{568F1350-351D-493F-BD08-E77BC4447C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65675" y="2098675"/>
              <a:ext cx="14288" cy="63500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8" name="Line 28">
              <a:extLst>
                <a:ext uri="{FF2B5EF4-FFF2-40B4-BE49-F238E27FC236}">
                  <a16:creationId xmlns:a16="http://schemas.microsoft.com/office/drawing/2014/main" id="{534CC8CE-865F-4E18-8A69-52B62346A1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2175" y="2098675"/>
              <a:ext cx="63500" cy="15875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9" name="Line 29">
              <a:extLst>
                <a:ext uri="{FF2B5EF4-FFF2-40B4-BE49-F238E27FC236}">
                  <a16:creationId xmlns:a16="http://schemas.microsoft.com/office/drawing/2014/main" id="{3F6632D8-2CDA-4841-9311-7B293AA28D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02175" y="2098675"/>
              <a:ext cx="63500" cy="15875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0" name="Rectangle 30">
              <a:extLst>
                <a:ext uri="{FF2B5EF4-FFF2-40B4-BE49-F238E27FC236}">
                  <a16:creationId xmlns:a16="http://schemas.microsoft.com/office/drawing/2014/main" id="{C84E807D-B6D0-4763-B349-E3BFECC7C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913" y="368300"/>
              <a:ext cx="1367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>
                  <a:solidFill>
                    <a:srgbClr val="000000"/>
                  </a:solidFill>
                </a:rPr>
                <a:t>P</a:t>
              </a:r>
              <a:endParaRPr lang="en-US" altLang="en-US" sz="1200" b="0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FB86B4DD-AB98-496E-9984-16A9E8DFF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850" y="649288"/>
              <a:ext cx="60325" cy="60325"/>
            </a:xfrm>
            <a:custGeom>
              <a:avLst/>
              <a:gdLst>
                <a:gd name="T0" fmla="*/ 38 w 38"/>
                <a:gd name="T1" fmla="*/ 19 h 38"/>
                <a:gd name="T2" fmla="*/ 38 w 38"/>
                <a:gd name="T3" fmla="*/ 16 h 38"/>
                <a:gd name="T4" fmla="*/ 38 w 38"/>
                <a:gd name="T5" fmla="*/ 14 h 38"/>
                <a:gd name="T6" fmla="*/ 37 w 38"/>
                <a:gd name="T7" fmla="*/ 11 h 38"/>
                <a:gd name="T8" fmla="*/ 36 w 38"/>
                <a:gd name="T9" fmla="*/ 9 h 38"/>
                <a:gd name="T10" fmla="*/ 34 w 38"/>
                <a:gd name="T11" fmla="*/ 7 h 38"/>
                <a:gd name="T12" fmla="*/ 33 w 38"/>
                <a:gd name="T13" fmla="*/ 5 h 38"/>
                <a:gd name="T14" fmla="*/ 31 w 38"/>
                <a:gd name="T15" fmla="*/ 4 h 38"/>
                <a:gd name="T16" fmla="*/ 29 w 38"/>
                <a:gd name="T17" fmla="*/ 2 h 38"/>
                <a:gd name="T18" fmla="*/ 27 w 38"/>
                <a:gd name="T19" fmla="*/ 1 h 38"/>
                <a:gd name="T20" fmla="*/ 24 w 38"/>
                <a:gd name="T21" fmla="*/ 0 h 38"/>
                <a:gd name="T22" fmla="*/ 22 w 38"/>
                <a:gd name="T23" fmla="*/ 0 h 38"/>
                <a:gd name="T24" fmla="*/ 19 w 38"/>
                <a:gd name="T25" fmla="*/ 0 h 38"/>
                <a:gd name="T26" fmla="*/ 17 w 38"/>
                <a:gd name="T27" fmla="*/ 0 h 38"/>
                <a:gd name="T28" fmla="*/ 14 w 38"/>
                <a:gd name="T29" fmla="*/ 0 h 38"/>
                <a:gd name="T30" fmla="*/ 12 w 38"/>
                <a:gd name="T31" fmla="*/ 1 h 38"/>
                <a:gd name="T32" fmla="*/ 10 w 38"/>
                <a:gd name="T33" fmla="*/ 2 h 38"/>
                <a:gd name="T34" fmla="*/ 8 w 38"/>
                <a:gd name="T35" fmla="*/ 4 h 38"/>
                <a:gd name="T36" fmla="*/ 6 w 38"/>
                <a:gd name="T37" fmla="*/ 5 h 38"/>
                <a:gd name="T38" fmla="*/ 4 w 38"/>
                <a:gd name="T39" fmla="*/ 7 h 38"/>
                <a:gd name="T40" fmla="*/ 3 w 38"/>
                <a:gd name="T41" fmla="*/ 9 h 38"/>
                <a:gd name="T42" fmla="*/ 2 w 38"/>
                <a:gd name="T43" fmla="*/ 11 h 38"/>
                <a:gd name="T44" fmla="*/ 1 w 38"/>
                <a:gd name="T45" fmla="*/ 14 h 38"/>
                <a:gd name="T46" fmla="*/ 0 w 38"/>
                <a:gd name="T47" fmla="*/ 16 h 38"/>
                <a:gd name="T48" fmla="*/ 0 w 38"/>
                <a:gd name="T49" fmla="*/ 19 h 38"/>
                <a:gd name="T50" fmla="*/ 0 w 38"/>
                <a:gd name="T51" fmla="*/ 21 h 38"/>
                <a:gd name="T52" fmla="*/ 1 w 38"/>
                <a:gd name="T53" fmla="*/ 24 h 38"/>
                <a:gd name="T54" fmla="*/ 2 w 38"/>
                <a:gd name="T55" fmla="*/ 26 h 38"/>
                <a:gd name="T56" fmla="*/ 3 w 38"/>
                <a:gd name="T57" fmla="*/ 28 h 38"/>
                <a:gd name="T58" fmla="*/ 4 w 38"/>
                <a:gd name="T59" fmla="*/ 30 h 38"/>
                <a:gd name="T60" fmla="*/ 6 w 38"/>
                <a:gd name="T61" fmla="*/ 32 h 38"/>
                <a:gd name="T62" fmla="*/ 8 w 38"/>
                <a:gd name="T63" fmla="*/ 34 h 38"/>
                <a:gd name="T64" fmla="*/ 10 w 38"/>
                <a:gd name="T65" fmla="*/ 35 h 38"/>
                <a:gd name="T66" fmla="*/ 12 w 38"/>
                <a:gd name="T67" fmla="*/ 36 h 38"/>
                <a:gd name="T68" fmla="*/ 14 w 38"/>
                <a:gd name="T69" fmla="*/ 37 h 38"/>
                <a:gd name="T70" fmla="*/ 17 w 38"/>
                <a:gd name="T71" fmla="*/ 38 h 38"/>
                <a:gd name="T72" fmla="*/ 19 w 38"/>
                <a:gd name="T73" fmla="*/ 38 h 38"/>
                <a:gd name="T74" fmla="*/ 22 w 38"/>
                <a:gd name="T75" fmla="*/ 38 h 38"/>
                <a:gd name="T76" fmla="*/ 24 w 38"/>
                <a:gd name="T77" fmla="*/ 37 h 38"/>
                <a:gd name="T78" fmla="*/ 27 w 38"/>
                <a:gd name="T79" fmla="*/ 36 h 38"/>
                <a:gd name="T80" fmla="*/ 29 w 38"/>
                <a:gd name="T81" fmla="*/ 35 h 38"/>
                <a:gd name="T82" fmla="*/ 31 w 38"/>
                <a:gd name="T83" fmla="*/ 34 h 38"/>
                <a:gd name="T84" fmla="*/ 33 w 38"/>
                <a:gd name="T85" fmla="*/ 32 h 38"/>
                <a:gd name="T86" fmla="*/ 34 w 38"/>
                <a:gd name="T87" fmla="*/ 30 h 38"/>
                <a:gd name="T88" fmla="*/ 36 w 38"/>
                <a:gd name="T89" fmla="*/ 28 h 38"/>
                <a:gd name="T90" fmla="*/ 37 w 38"/>
                <a:gd name="T91" fmla="*/ 26 h 38"/>
                <a:gd name="T92" fmla="*/ 38 w 38"/>
                <a:gd name="T93" fmla="*/ 24 h 38"/>
                <a:gd name="T94" fmla="*/ 38 w 38"/>
                <a:gd name="T95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38">
                  <a:moveTo>
                    <a:pt x="38" y="20"/>
                  </a:moveTo>
                  <a:lnTo>
                    <a:pt x="38" y="19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5"/>
                  </a:lnTo>
                  <a:lnTo>
                    <a:pt x="38" y="14"/>
                  </a:lnTo>
                  <a:lnTo>
                    <a:pt x="37" y="13"/>
                  </a:lnTo>
                  <a:lnTo>
                    <a:pt x="37" y="11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5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3" y="5"/>
                  </a:lnTo>
                  <a:lnTo>
                    <a:pt x="32" y="4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6" y="32"/>
                  </a:lnTo>
                  <a:lnTo>
                    <a:pt x="7" y="33"/>
                  </a:lnTo>
                  <a:lnTo>
                    <a:pt x="8" y="34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11" y="36"/>
                  </a:lnTo>
                  <a:lnTo>
                    <a:pt x="12" y="36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2" y="38"/>
                  </a:lnTo>
                  <a:lnTo>
                    <a:pt x="23" y="37"/>
                  </a:lnTo>
                  <a:lnTo>
                    <a:pt x="24" y="37"/>
                  </a:lnTo>
                  <a:lnTo>
                    <a:pt x="25" y="37"/>
                  </a:lnTo>
                  <a:lnTo>
                    <a:pt x="27" y="36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3" y="32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32AA38-50AC-4371-915B-6A853284332D}"/>
              </a:ext>
            </a:extLst>
          </p:cNvPr>
          <p:cNvSpPr txBox="1"/>
          <p:nvPr/>
        </p:nvSpPr>
        <p:spPr>
          <a:xfrm>
            <a:off x="4835071" y="914400"/>
            <a:ext cx="3207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What are the coordinates of P?</a:t>
            </a:r>
          </a:p>
          <a:p>
            <a:pPr lvl="1"/>
            <a:r>
              <a:rPr lang="en-US" sz="1600" dirty="0">
                <a:solidFill>
                  <a:srgbClr val="C00000"/>
                </a:solidFill>
              </a:rPr>
              <a:t>Forward comp from H</a:t>
            </a:r>
          </a:p>
        </p:txBody>
      </p:sp>
      <p:sp>
        <p:nvSpPr>
          <p:cNvPr id="3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5612" y="912813"/>
            <a:ext cx="37044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5</a:t>
            </a:r>
            <a:r>
              <a:rPr lang="en-US" b="0"/>
              <a:t>. Example 3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41272082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0F920A7-A12E-4DD2-97F7-8BE5458259FB}"/>
              </a:ext>
            </a:extLst>
          </p:cNvPr>
          <p:cNvGrpSpPr/>
          <p:nvPr/>
        </p:nvGrpSpPr>
        <p:grpSpPr>
          <a:xfrm>
            <a:off x="82677" y="1461021"/>
            <a:ext cx="4575905" cy="2632404"/>
            <a:chOff x="173656" y="368300"/>
            <a:chExt cx="6101207" cy="3509872"/>
          </a:xfrm>
        </p:grpSpPr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1560E430-9A6C-4CAE-A211-5FB7C2DC5A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2675" y="2319338"/>
              <a:ext cx="4052888" cy="7286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B3C5C84A-2F96-4310-8A7F-2CBBD1450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125" y="3160013"/>
              <a:ext cx="1132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>
                  <a:solidFill>
                    <a:srgbClr val="000000"/>
                  </a:solidFill>
                </a:rPr>
                <a:t>L</a:t>
              </a:r>
              <a:endParaRPr lang="en-US" altLang="en-US" sz="1200" b="0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B3D65FF2-581E-44BF-A888-5CDA82154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075" y="3414588"/>
              <a:ext cx="9810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>
                  <a:solidFill>
                    <a:srgbClr val="000000"/>
                  </a:solidFill>
                </a:rPr>
                <a:t>1715.50' N</a:t>
              </a:r>
              <a:endParaRPr lang="en-US" altLang="en-US" sz="1200" b="0"/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A2E3741A-B981-4C95-806F-9CB0D963C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388" y="3631951"/>
              <a:ext cx="85707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>
                  <a:solidFill>
                    <a:srgbClr val="000000"/>
                  </a:solidFill>
                </a:rPr>
                <a:t>646.00' E</a:t>
              </a:r>
              <a:endParaRPr lang="en-US" altLang="en-US" sz="1200" b="0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B320B35F-9ADA-4FC2-8DF5-20756C620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126" y="2409287"/>
              <a:ext cx="14747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 dirty="0">
                  <a:solidFill>
                    <a:srgbClr val="000000"/>
                  </a:solidFill>
                </a:rPr>
                <a:t>H</a:t>
              </a:r>
              <a:endParaRPr lang="en-US" altLang="en-US" sz="1200" b="0" dirty="0"/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93F66128-64E3-4BE0-8616-EE41CA350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163" y="2806371"/>
              <a:ext cx="96582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 dirty="0">
                  <a:solidFill>
                    <a:srgbClr val="000000"/>
                  </a:solidFill>
                </a:rPr>
                <a:t>1811.65' N</a:t>
              </a:r>
              <a:endParaRPr lang="en-US" altLang="en-US" sz="1200" b="0" dirty="0"/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15021D53-D12A-44D7-8CA0-7D8C8963A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2100" y="3023735"/>
              <a:ext cx="9551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 dirty="0">
                  <a:solidFill>
                    <a:srgbClr val="000000"/>
                  </a:solidFill>
                </a:rPr>
                <a:t>1179.70' E</a:t>
              </a:r>
              <a:endParaRPr lang="en-US" altLang="en-US" sz="1200" b="0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B116F81-6E79-4969-922E-18ED2398A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3017838"/>
              <a:ext cx="60325" cy="60325"/>
            </a:xfrm>
            <a:custGeom>
              <a:avLst/>
              <a:gdLst>
                <a:gd name="T0" fmla="*/ 38 w 38"/>
                <a:gd name="T1" fmla="*/ 16 h 38"/>
                <a:gd name="T2" fmla="*/ 37 w 38"/>
                <a:gd name="T3" fmla="*/ 13 h 38"/>
                <a:gd name="T4" fmla="*/ 37 w 38"/>
                <a:gd name="T5" fmla="*/ 11 h 38"/>
                <a:gd name="T6" fmla="*/ 35 w 38"/>
                <a:gd name="T7" fmla="*/ 9 h 38"/>
                <a:gd name="T8" fmla="*/ 34 w 38"/>
                <a:gd name="T9" fmla="*/ 7 h 38"/>
                <a:gd name="T10" fmla="*/ 32 w 38"/>
                <a:gd name="T11" fmla="*/ 5 h 38"/>
                <a:gd name="T12" fmla="*/ 30 w 38"/>
                <a:gd name="T13" fmla="*/ 3 h 38"/>
                <a:gd name="T14" fmla="*/ 28 w 38"/>
                <a:gd name="T15" fmla="*/ 2 h 38"/>
                <a:gd name="T16" fmla="*/ 26 w 38"/>
                <a:gd name="T17" fmla="*/ 1 h 38"/>
                <a:gd name="T18" fmla="*/ 23 w 38"/>
                <a:gd name="T19" fmla="*/ 0 h 38"/>
                <a:gd name="T20" fmla="*/ 21 w 38"/>
                <a:gd name="T21" fmla="*/ 0 h 38"/>
                <a:gd name="T22" fmla="*/ 18 w 38"/>
                <a:gd name="T23" fmla="*/ 0 h 38"/>
                <a:gd name="T24" fmla="*/ 16 w 38"/>
                <a:gd name="T25" fmla="*/ 0 h 38"/>
                <a:gd name="T26" fmla="*/ 13 w 38"/>
                <a:gd name="T27" fmla="*/ 1 h 38"/>
                <a:gd name="T28" fmla="*/ 11 w 38"/>
                <a:gd name="T29" fmla="*/ 2 h 38"/>
                <a:gd name="T30" fmla="*/ 9 w 38"/>
                <a:gd name="T31" fmla="*/ 3 h 38"/>
                <a:gd name="T32" fmla="*/ 7 w 38"/>
                <a:gd name="T33" fmla="*/ 4 h 38"/>
                <a:gd name="T34" fmla="*/ 5 w 38"/>
                <a:gd name="T35" fmla="*/ 6 h 38"/>
                <a:gd name="T36" fmla="*/ 3 w 38"/>
                <a:gd name="T37" fmla="*/ 8 h 38"/>
                <a:gd name="T38" fmla="*/ 2 w 38"/>
                <a:gd name="T39" fmla="*/ 10 h 38"/>
                <a:gd name="T40" fmla="*/ 1 w 38"/>
                <a:gd name="T41" fmla="*/ 13 h 38"/>
                <a:gd name="T42" fmla="*/ 0 w 38"/>
                <a:gd name="T43" fmla="*/ 15 h 38"/>
                <a:gd name="T44" fmla="*/ 0 w 38"/>
                <a:gd name="T45" fmla="*/ 17 h 38"/>
                <a:gd name="T46" fmla="*/ 0 w 38"/>
                <a:gd name="T47" fmla="*/ 20 h 38"/>
                <a:gd name="T48" fmla="*/ 0 w 38"/>
                <a:gd name="T49" fmla="*/ 22 h 38"/>
                <a:gd name="T50" fmla="*/ 1 w 38"/>
                <a:gd name="T51" fmla="*/ 25 h 38"/>
                <a:gd name="T52" fmla="*/ 2 w 38"/>
                <a:gd name="T53" fmla="*/ 27 h 38"/>
                <a:gd name="T54" fmla="*/ 3 w 38"/>
                <a:gd name="T55" fmla="*/ 29 h 38"/>
                <a:gd name="T56" fmla="*/ 5 w 38"/>
                <a:gd name="T57" fmla="*/ 31 h 38"/>
                <a:gd name="T58" fmla="*/ 6 w 38"/>
                <a:gd name="T59" fmla="*/ 33 h 38"/>
                <a:gd name="T60" fmla="*/ 8 w 38"/>
                <a:gd name="T61" fmla="*/ 35 h 38"/>
                <a:gd name="T62" fmla="*/ 10 w 38"/>
                <a:gd name="T63" fmla="*/ 36 h 38"/>
                <a:gd name="T64" fmla="*/ 13 w 38"/>
                <a:gd name="T65" fmla="*/ 37 h 38"/>
                <a:gd name="T66" fmla="*/ 15 w 38"/>
                <a:gd name="T67" fmla="*/ 38 h 38"/>
                <a:gd name="T68" fmla="*/ 17 w 38"/>
                <a:gd name="T69" fmla="*/ 38 h 38"/>
                <a:gd name="T70" fmla="*/ 20 w 38"/>
                <a:gd name="T71" fmla="*/ 38 h 38"/>
                <a:gd name="T72" fmla="*/ 22 w 38"/>
                <a:gd name="T73" fmla="*/ 38 h 38"/>
                <a:gd name="T74" fmla="*/ 25 w 38"/>
                <a:gd name="T75" fmla="*/ 37 h 38"/>
                <a:gd name="T76" fmla="*/ 27 w 38"/>
                <a:gd name="T77" fmla="*/ 36 h 38"/>
                <a:gd name="T78" fmla="*/ 30 w 38"/>
                <a:gd name="T79" fmla="*/ 35 h 38"/>
                <a:gd name="T80" fmla="*/ 32 w 38"/>
                <a:gd name="T81" fmla="*/ 33 h 38"/>
                <a:gd name="T82" fmla="*/ 33 w 38"/>
                <a:gd name="T83" fmla="*/ 32 h 38"/>
                <a:gd name="T84" fmla="*/ 35 w 38"/>
                <a:gd name="T85" fmla="*/ 30 h 38"/>
                <a:gd name="T86" fmla="*/ 36 w 38"/>
                <a:gd name="T87" fmla="*/ 28 h 38"/>
                <a:gd name="T88" fmla="*/ 37 w 38"/>
                <a:gd name="T89" fmla="*/ 26 h 38"/>
                <a:gd name="T90" fmla="*/ 38 w 38"/>
                <a:gd name="T91" fmla="*/ 23 h 38"/>
                <a:gd name="T92" fmla="*/ 38 w 38"/>
                <a:gd name="T93" fmla="*/ 21 h 38"/>
                <a:gd name="T94" fmla="*/ 38 w 38"/>
                <a:gd name="T95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38">
                  <a:moveTo>
                    <a:pt x="38" y="17"/>
                  </a:moveTo>
                  <a:lnTo>
                    <a:pt x="38" y="16"/>
                  </a:lnTo>
                  <a:lnTo>
                    <a:pt x="38" y="14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0"/>
                  </a:lnTo>
                  <a:lnTo>
                    <a:pt x="35" y="9"/>
                  </a:lnTo>
                  <a:lnTo>
                    <a:pt x="35" y="8"/>
                  </a:lnTo>
                  <a:lnTo>
                    <a:pt x="34" y="7"/>
                  </a:lnTo>
                  <a:lnTo>
                    <a:pt x="33" y="6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2" y="27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4" y="38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2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6" y="29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7" y="24"/>
                  </a:lnTo>
                  <a:lnTo>
                    <a:pt x="38" y="23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8" y="18"/>
                  </a:lnTo>
                  <a:lnTo>
                    <a:pt x="38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8F49D057-4A15-40E7-B9A5-38C56BAA8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3017838"/>
              <a:ext cx="60325" cy="60325"/>
            </a:xfrm>
            <a:custGeom>
              <a:avLst/>
              <a:gdLst>
                <a:gd name="T0" fmla="*/ 166 w 169"/>
                <a:gd name="T1" fmla="*/ 64 h 168"/>
                <a:gd name="T2" fmla="*/ 163 w 169"/>
                <a:gd name="T3" fmla="*/ 53 h 168"/>
                <a:gd name="T4" fmla="*/ 158 w 169"/>
                <a:gd name="T5" fmla="*/ 43 h 168"/>
                <a:gd name="T6" fmla="*/ 152 w 169"/>
                <a:gd name="T7" fmla="*/ 34 h 168"/>
                <a:gd name="T8" fmla="*/ 145 w 169"/>
                <a:gd name="T9" fmla="*/ 26 h 168"/>
                <a:gd name="T10" fmla="*/ 137 w 169"/>
                <a:gd name="T11" fmla="*/ 18 h 168"/>
                <a:gd name="T12" fmla="*/ 128 w 169"/>
                <a:gd name="T13" fmla="*/ 12 h 168"/>
                <a:gd name="T14" fmla="*/ 118 w 169"/>
                <a:gd name="T15" fmla="*/ 7 h 168"/>
                <a:gd name="T16" fmla="*/ 108 w 169"/>
                <a:gd name="T17" fmla="*/ 3 h 168"/>
                <a:gd name="T18" fmla="*/ 97 w 169"/>
                <a:gd name="T19" fmla="*/ 1 h 168"/>
                <a:gd name="T20" fmla="*/ 86 w 169"/>
                <a:gd name="T21" fmla="*/ 0 h 168"/>
                <a:gd name="T22" fmla="*/ 75 w 169"/>
                <a:gd name="T23" fmla="*/ 0 h 168"/>
                <a:gd name="T24" fmla="*/ 64 w 169"/>
                <a:gd name="T25" fmla="*/ 2 h 168"/>
                <a:gd name="T26" fmla="*/ 54 w 169"/>
                <a:gd name="T27" fmla="*/ 6 h 168"/>
                <a:gd name="T28" fmla="*/ 44 w 169"/>
                <a:gd name="T29" fmla="*/ 10 h 168"/>
                <a:gd name="T30" fmla="*/ 34 w 169"/>
                <a:gd name="T31" fmla="*/ 16 h 168"/>
                <a:gd name="T32" fmla="*/ 26 w 169"/>
                <a:gd name="T33" fmla="*/ 23 h 168"/>
                <a:gd name="T34" fmla="*/ 18 w 169"/>
                <a:gd name="T35" fmla="*/ 32 h 168"/>
                <a:gd name="T36" fmla="*/ 12 w 169"/>
                <a:gd name="T37" fmla="*/ 41 h 168"/>
                <a:gd name="T38" fmla="*/ 7 w 169"/>
                <a:gd name="T39" fmla="*/ 50 h 168"/>
                <a:gd name="T40" fmla="*/ 3 w 169"/>
                <a:gd name="T41" fmla="*/ 61 h 168"/>
                <a:gd name="T42" fmla="*/ 1 w 169"/>
                <a:gd name="T43" fmla="*/ 72 h 168"/>
                <a:gd name="T44" fmla="*/ 0 w 169"/>
                <a:gd name="T45" fmla="*/ 83 h 168"/>
                <a:gd name="T46" fmla="*/ 1 w 169"/>
                <a:gd name="T47" fmla="*/ 94 h 168"/>
                <a:gd name="T48" fmla="*/ 3 w 169"/>
                <a:gd name="T49" fmla="*/ 104 h 168"/>
                <a:gd name="T50" fmla="*/ 6 w 169"/>
                <a:gd name="T51" fmla="*/ 115 h 168"/>
                <a:gd name="T52" fmla="*/ 11 w 169"/>
                <a:gd name="T53" fmla="*/ 125 h 168"/>
                <a:gd name="T54" fmla="*/ 17 w 169"/>
                <a:gd name="T55" fmla="*/ 134 h 168"/>
                <a:gd name="T56" fmla="*/ 24 w 169"/>
                <a:gd name="T57" fmla="*/ 143 h 168"/>
                <a:gd name="T58" fmla="*/ 32 w 169"/>
                <a:gd name="T59" fmla="*/ 150 h 168"/>
                <a:gd name="T60" fmla="*/ 41 w 169"/>
                <a:gd name="T61" fmla="*/ 156 h 168"/>
                <a:gd name="T62" fmla="*/ 51 w 169"/>
                <a:gd name="T63" fmla="*/ 161 h 168"/>
                <a:gd name="T64" fmla="*/ 61 w 169"/>
                <a:gd name="T65" fmla="*/ 165 h 168"/>
                <a:gd name="T66" fmla="*/ 72 w 169"/>
                <a:gd name="T67" fmla="*/ 167 h 168"/>
                <a:gd name="T68" fmla="*/ 83 w 169"/>
                <a:gd name="T69" fmla="*/ 168 h 168"/>
                <a:gd name="T70" fmla="*/ 94 w 169"/>
                <a:gd name="T71" fmla="*/ 168 h 168"/>
                <a:gd name="T72" fmla="*/ 105 w 169"/>
                <a:gd name="T73" fmla="*/ 166 h 168"/>
                <a:gd name="T74" fmla="*/ 115 w 169"/>
                <a:gd name="T75" fmla="*/ 163 h 168"/>
                <a:gd name="T76" fmla="*/ 125 w 169"/>
                <a:gd name="T77" fmla="*/ 158 h 168"/>
                <a:gd name="T78" fmla="*/ 134 w 169"/>
                <a:gd name="T79" fmla="*/ 152 h 168"/>
                <a:gd name="T80" fmla="*/ 143 w 169"/>
                <a:gd name="T81" fmla="*/ 145 h 168"/>
                <a:gd name="T82" fmla="*/ 150 w 169"/>
                <a:gd name="T83" fmla="*/ 137 h 168"/>
                <a:gd name="T84" fmla="*/ 157 w 169"/>
                <a:gd name="T85" fmla="*/ 128 h 168"/>
                <a:gd name="T86" fmla="*/ 162 w 169"/>
                <a:gd name="T87" fmla="*/ 118 h 168"/>
                <a:gd name="T88" fmla="*/ 165 w 169"/>
                <a:gd name="T89" fmla="*/ 107 h 168"/>
                <a:gd name="T90" fmla="*/ 168 w 169"/>
                <a:gd name="T91" fmla="*/ 97 h 168"/>
                <a:gd name="T92" fmla="*/ 169 w 169"/>
                <a:gd name="T93" fmla="*/ 86 h 168"/>
                <a:gd name="T94" fmla="*/ 168 w 169"/>
                <a:gd name="T95" fmla="*/ 7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9" h="168">
                  <a:moveTo>
                    <a:pt x="167" y="69"/>
                  </a:moveTo>
                  <a:lnTo>
                    <a:pt x="166" y="64"/>
                  </a:lnTo>
                  <a:lnTo>
                    <a:pt x="165" y="58"/>
                  </a:lnTo>
                  <a:lnTo>
                    <a:pt x="163" y="53"/>
                  </a:lnTo>
                  <a:lnTo>
                    <a:pt x="161" y="48"/>
                  </a:lnTo>
                  <a:lnTo>
                    <a:pt x="158" y="43"/>
                  </a:lnTo>
                  <a:lnTo>
                    <a:pt x="155" y="39"/>
                  </a:lnTo>
                  <a:lnTo>
                    <a:pt x="152" y="34"/>
                  </a:lnTo>
                  <a:lnTo>
                    <a:pt x="149" y="30"/>
                  </a:lnTo>
                  <a:lnTo>
                    <a:pt x="145" y="26"/>
                  </a:lnTo>
                  <a:lnTo>
                    <a:pt x="141" y="22"/>
                  </a:lnTo>
                  <a:lnTo>
                    <a:pt x="137" y="18"/>
                  </a:lnTo>
                  <a:lnTo>
                    <a:pt x="132" y="15"/>
                  </a:lnTo>
                  <a:lnTo>
                    <a:pt x="128" y="12"/>
                  </a:lnTo>
                  <a:lnTo>
                    <a:pt x="123" y="9"/>
                  </a:lnTo>
                  <a:lnTo>
                    <a:pt x="118" y="7"/>
                  </a:lnTo>
                  <a:lnTo>
                    <a:pt x="113" y="5"/>
                  </a:lnTo>
                  <a:lnTo>
                    <a:pt x="108" y="3"/>
                  </a:lnTo>
                  <a:lnTo>
                    <a:pt x="102" y="2"/>
                  </a:lnTo>
                  <a:lnTo>
                    <a:pt x="97" y="1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69" y="1"/>
                  </a:lnTo>
                  <a:lnTo>
                    <a:pt x="64" y="2"/>
                  </a:lnTo>
                  <a:lnTo>
                    <a:pt x="59" y="4"/>
                  </a:lnTo>
                  <a:lnTo>
                    <a:pt x="54" y="6"/>
                  </a:lnTo>
                  <a:lnTo>
                    <a:pt x="48" y="8"/>
                  </a:lnTo>
                  <a:lnTo>
                    <a:pt x="44" y="10"/>
                  </a:lnTo>
                  <a:lnTo>
                    <a:pt x="39" y="13"/>
                  </a:lnTo>
                  <a:lnTo>
                    <a:pt x="34" y="16"/>
                  </a:lnTo>
                  <a:lnTo>
                    <a:pt x="30" y="20"/>
                  </a:lnTo>
                  <a:lnTo>
                    <a:pt x="26" y="23"/>
                  </a:lnTo>
                  <a:lnTo>
                    <a:pt x="22" y="27"/>
                  </a:lnTo>
                  <a:lnTo>
                    <a:pt x="18" y="32"/>
                  </a:lnTo>
                  <a:lnTo>
                    <a:pt x="15" y="36"/>
                  </a:lnTo>
                  <a:lnTo>
                    <a:pt x="12" y="41"/>
                  </a:lnTo>
                  <a:lnTo>
                    <a:pt x="9" y="45"/>
                  </a:lnTo>
                  <a:lnTo>
                    <a:pt x="7" y="50"/>
                  </a:lnTo>
                  <a:lnTo>
                    <a:pt x="5" y="56"/>
                  </a:lnTo>
                  <a:lnTo>
                    <a:pt x="3" y="61"/>
                  </a:lnTo>
                  <a:lnTo>
                    <a:pt x="2" y="66"/>
                  </a:lnTo>
                  <a:lnTo>
                    <a:pt x="1" y="72"/>
                  </a:lnTo>
                  <a:lnTo>
                    <a:pt x="0" y="77"/>
                  </a:lnTo>
                  <a:lnTo>
                    <a:pt x="0" y="83"/>
                  </a:lnTo>
                  <a:lnTo>
                    <a:pt x="0" y="88"/>
                  </a:lnTo>
                  <a:lnTo>
                    <a:pt x="1" y="94"/>
                  </a:lnTo>
                  <a:lnTo>
                    <a:pt x="1" y="99"/>
                  </a:lnTo>
                  <a:lnTo>
                    <a:pt x="3" y="104"/>
                  </a:lnTo>
                  <a:lnTo>
                    <a:pt x="4" y="110"/>
                  </a:lnTo>
                  <a:lnTo>
                    <a:pt x="6" y="115"/>
                  </a:lnTo>
                  <a:lnTo>
                    <a:pt x="8" y="120"/>
                  </a:lnTo>
                  <a:lnTo>
                    <a:pt x="11" y="125"/>
                  </a:lnTo>
                  <a:lnTo>
                    <a:pt x="13" y="130"/>
                  </a:lnTo>
                  <a:lnTo>
                    <a:pt x="17" y="134"/>
                  </a:lnTo>
                  <a:lnTo>
                    <a:pt x="20" y="139"/>
                  </a:lnTo>
                  <a:lnTo>
                    <a:pt x="24" y="143"/>
                  </a:lnTo>
                  <a:lnTo>
                    <a:pt x="28" y="146"/>
                  </a:lnTo>
                  <a:lnTo>
                    <a:pt x="32" y="150"/>
                  </a:lnTo>
                  <a:lnTo>
                    <a:pt x="36" y="153"/>
                  </a:lnTo>
                  <a:lnTo>
                    <a:pt x="41" y="156"/>
                  </a:lnTo>
                  <a:lnTo>
                    <a:pt x="46" y="159"/>
                  </a:lnTo>
                  <a:lnTo>
                    <a:pt x="51" y="161"/>
                  </a:lnTo>
                  <a:lnTo>
                    <a:pt x="56" y="163"/>
                  </a:lnTo>
                  <a:lnTo>
                    <a:pt x="61" y="165"/>
                  </a:lnTo>
                  <a:lnTo>
                    <a:pt x="66" y="166"/>
                  </a:lnTo>
                  <a:lnTo>
                    <a:pt x="72" y="167"/>
                  </a:lnTo>
                  <a:lnTo>
                    <a:pt x="77" y="168"/>
                  </a:lnTo>
                  <a:lnTo>
                    <a:pt x="83" y="168"/>
                  </a:lnTo>
                  <a:lnTo>
                    <a:pt x="88" y="168"/>
                  </a:lnTo>
                  <a:lnTo>
                    <a:pt x="94" y="168"/>
                  </a:lnTo>
                  <a:lnTo>
                    <a:pt x="99" y="167"/>
                  </a:lnTo>
                  <a:lnTo>
                    <a:pt x="105" y="166"/>
                  </a:lnTo>
                  <a:lnTo>
                    <a:pt x="110" y="164"/>
                  </a:lnTo>
                  <a:lnTo>
                    <a:pt x="115" y="163"/>
                  </a:lnTo>
                  <a:lnTo>
                    <a:pt x="120" y="160"/>
                  </a:lnTo>
                  <a:lnTo>
                    <a:pt x="125" y="158"/>
                  </a:lnTo>
                  <a:lnTo>
                    <a:pt x="130" y="155"/>
                  </a:lnTo>
                  <a:lnTo>
                    <a:pt x="134" y="152"/>
                  </a:lnTo>
                  <a:lnTo>
                    <a:pt x="139" y="148"/>
                  </a:lnTo>
                  <a:lnTo>
                    <a:pt x="143" y="145"/>
                  </a:lnTo>
                  <a:lnTo>
                    <a:pt x="147" y="141"/>
                  </a:lnTo>
                  <a:lnTo>
                    <a:pt x="150" y="137"/>
                  </a:lnTo>
                  <a:lnTo>
                    <a:pt x="154" y="132"/>
                  </a:lnTo>
                  <a:lnTo>
                    <a:pt x="157" y="128"/>
                  </a:lnTo>
                  <a:lnTo>
                    <a:pt x="159" y="123"/>
                  </a:lnTo>
                  <a:lnTo>
                    <a:pt x="162" y="118"/>
                  </a:lnTo>
                  <a:lnTo>
                    <a:pt x="164" y="113"/>
                  </a:lnTo>
                  <a:lnTo>
                    <a:pt x="165" y="107"/>
                  </a:lnTo>
                  <a:lnTo>
                    <a:pt x="167" y="102"/>
                  </a:lnTo>
                  <a:lnTo>
                    <a:pt x="168" y="97"/>
                  </a:lnTo>
                  <a:lnTo>
                    <a:pt x="168" y="91"/>
                  </a:lnTo>
                  <a:lnTo>
                    <a:pt x="169" y="86"/>
                  </a:lnTo>
                  <a:lnTo>
                    <a:pt x="169" y="80"/>
                  </a:lnTo>
                  <a:lnTo>
                    <a:pt x="168" y="75"/>
                  </a:lnTo>
                  <a:lnTo>
                    <a:pt x="167" y="6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B30002B0-CDAB-4691-83DD-3C4311F4A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400" y="2289175"/>
              <a:ext cx="60325" cy="60325"/>
            </a:xfrm>
            <a:custGeom>
              <a:avLst/>
              <a:gdLst>
                <a:gd name="T0" fmla="*/ 0 w 38"/>
                <a:gd name="T1" fmla="*/ 23 h 38"/>
                <a:gd name="T2" fmla="*/ 0 w 38"/>
                <a:gd name="T3" fmla="*/ 25 h 38"/>
                <a:gd name="T4" fmla="*/ 1 w 38"/>
                <a:gd name="T5" fmla="*/ 28 h 38"/>
                <a:gd name="T6" fmla="*/ 3 w 38"/>
                <a:gd name="T7" fmla="*/ 30 h 38"/>
                <a:gd name="T8" fmla="*/ 4 w 38"/>
                <a:gd name="T9" fmla="*/ 32 h 38"/>
                <a:gd name="T10" fmla="*/ 6 w 38"/>
                <a:gd name="T11" fmla="*/ 34 h 38"/>
                <a:gd name="T12" fmla="*/ 8 w 38"/>
                <a:gd name="T13" fmla="*/ 35 h 38"/>
                <a:gd name="T14" fmla="*/ 10 w 38"/>
                <a:gd name="T15" fmla="*/ 36 h 38"/>
                <a:gd name="T16" fmla="*/ 12 w 38"/>
                <a:gd name="T17" fmla="*/ 37 h 38"/>
                <a:gd name="T18" fmla="*/ 15 w 38"/>
                <a:gd name="T19" fmla="*/ 38 h 38"/>
                <a:gd name="T20" fmla="*/ 17 w 38"/>
                <a:gd name="T21" fmla="*/ 38 h 38"/>
                <a:gd name="T22" fmla="*/ 20 w 38"/>
                <a:gd name="T23" fmla="*/ 38 h 38"/>
                <a:gd name="T24" fmla="*/ 22 w 38"/>
                <a:gd name="T25" fmla="*/ 38 h 38"/>
                <a:gd name="T26" fmla="*/ 25 w 38"/>
                <a:gd name="T27" fmla="*/ 38 h 38"/>
                <a:gd name="T28" fmla="*/ 27 w 38"/>
                <a:gd name="T29" fmla="*/ 37 h 38"/>
                <a:gd name="T30" fmla="*/ 29 w 38"/>
                <a:gd name="T31" fmla="*/ 36 h 38"/>
                <a:gd name="T32" fmla="*/ 31 w 38"/>
                <a:gd name="T33" fmla="*/ 34 h 38"/>
                <a:gd name="T34" fmla="*/ 33 w 38"/>
                <a:gd name="T35" fmla="*/ 32 h 38"/>
                <a:gd name="T36" fmla="*/ 34 w 38"/>
                <a:gd name="T37" fmla="*/ 30 h 38"/>
                <a:gd name="T38" fmla="*/ 36 w 38"/>
                <a:gd name="T39" fmla="*/ 28 h 38"/>
                <a:gd name="T40" fmla="*/ 37 w 38"/>
                <a:gd name="T41" fmla="*/ 26 h 38"/>
                <a:gd name="T42" fmla="*/ 37 w 38"/>
                <a:gd name="T43" fmla="*/ 24 h 38"/>
                <a:gd name="T44" fmla="*/ 38 w 38"/>
                <a:gd name="T45" fmla="*/ 21 h 38"/>
                <a:gd name="T46" fmla="*/ 38 w 38"/>
                <a:gd name="T47" fmla="*/ 19 h 38"/>
                <a:gd name="T48" fmla="*/ 37 w 38"/>
                <a:gd name="T49" fmla="*/ 16 h 38"/>
                <a:gd name="T50" fmla="*/ 37 w 38"/>
                <a:gd name="T51" fmla="*/ 14 h 38"/>
                <a:gd name="T52" fmla="*/ 36 w 38"/>
                <a:gd name="T53" fmla="*/ 11 h 38"/>
                <a:gd name="T54" fmla="*/ 35 w 38"/>
                <a:gd name="T55" fmla="*/ 9 h 38"/>
                <a:gd name="T56" fmla="*/ 33 w 38"/>
                <a:gd name="T57" fmla="*/ 7 h 38"/>
                <a:gd name="T58" fmla="*/ 32 w 38"/>
                <a:gd name="T59" fmla="*/ 5 h 38"/>
                <a:gd name="T60" fmla="*/ 30 w 38"/>
                <a:gd name="T61" fmla="*/ 4 h 38"/>
                <a:gd name="T62" fmla="*/ 27 w 38"/>
                <a:gd name="T63" fmla="*/ 2 h 38"/>
                <a:gd name="T64" fmla="*/ 25 w 38"/>
                <a:gd name="T65" fmla="*/ 1 h 38"/>
                <a:gd name="T66" fmla="*/ 23 w 38"/>
                <a:gd name="T67" fmla="*/ 1 h 38"/>
                <a:gd name="T68" fmla="*/ 20 w 38"/>
                <a:gd name="T69" fmla="*/ 0 h 38"/>
                <a:gd name="T70" fmla="*/ 18 w 38"/>
                <a:gd name="T71" fmla="*/ 0 h 38"/>
                <a:gd name="T72" fmla="*/ 15 w 38"/>
                <a:gd name="T73" fmla="*/ 1 h 38"/>
                <a:gd name="T74" fmla="*/ 13 w 38"/>
                <a:gd name="T75" fmla="*/ 1 h 38"/>
                <a:gd name="T76" fmla="*/ 10 w 38"/>
                <a:gd name="T77" fmla="*/ 2 h 38"/>
                <a:gd name="T78" fmla="*/ 8 w 38"/>
                <a:gd name="T79" fmla="*/ 3 h 38"/>
                <a:gd name="T80" fmla="*/ 6 w 38"/>
                <a:gd name="T81" fmla="*/ 5 h 38"/>
                <a:gd name="T82" fmla="*/ 5 w 38"/>
                <a:gd name="T83" fmla="*/ 7 h 38"/>
                <a:gd name="T84" fmla="*/ 3 w 38"/>
                <a:gd name="T85" fmla="*/ 9 h 38"/>
                <a:gd name="T86" fmla="*/ 2 w 38"/>
                <a:gd name="T87" fmla="*/ 11 h 38"/>
                <a:gd name="T88" fmla="*/ 1 w 38"/>
                <a:gd name="T89" fmla="*/ 13 h 38"/>
                <a:gd name="T90" fmla="*/ 0 w 38"/>
                <a:gd name="T91" fmla="*/ 15 h 38"/>
                <a:gd name="T92" fmla="*/ 0 w 38"/>
                <a:gd name="T93" fmla="*/ 18 h 38"/>
                <a:gd name="T94" fmla="*/ 0 w 38"/>
                <a:gd name="T95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38">
                  <a:moveTo>
                    <a:pt x="0" y="22"/>
                  </a:move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5" y="33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8" y="35"/>
                  </a:lnTo>
                  <a:lnTo>
                    <a:pt x="9" y="36"/>
                  </a:lnTo>
                  <a:lnTo>
                    <a:pt x="10" y="36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3" y="38"/>
                  </a:lnTo>
                  <a:lnTo>
                    <a:pt x="25" y="38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29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3" y="32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37" y="24"/>
                  </a:lnTo>
                  <a:lnTo>
                    <a:pt x="37" y="22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5" y="9"/>
                  </a:lnTo>
                  <a:lnTo>
                    <a:pt x="34" y="8"/>
                  </a:lnTo>
                  <a:lnTo>
                    <a:pt x="33" y="7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0" y="5"/>
                  </a:lnTo>
                  <a:lnTo>
                    <a:pt x="30" y="4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7"/>
                  </a:lnTo>
                  <a:lnTo>
                    <a:pt x="4" y="7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C470251-D9FF-464A-91C8-71E5EFB8C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400" y="2289175"/>
              <a:ext cx="60325" cy="60325"/>
            </a:xfrm>
            <a:custGeom>
              <a:avLst/>
              <a:gdLst>
                <a:gd name="T0" fmla="*/ 2 w 168"/>
                <a:gd name="T1" fmla="*/ 105 h 169"/>
                <a:gd name="T2" fmla="*/ 6 w 168"/>
                <a:gd name="T3" fmla="*/ 116 h 169"/>
                <a:gd name="T4" fmla="*/ 10 w 168"/>
                <a:gd name="T5" fmla="*/ 125 h 169"/>
                <a:gd name="T6" fmla="*/ 16 w 168"/>
                <a:gd name="T7" fmla="*/ 135 h 169"/>
                <a:gd name="T8" fmla="*/ 23 w 168"/>
                <a:gd name="T9" fmla="*/ 143 h 169"/>
                <a:gd name="T10" fmla="*/ 31 w 168"/>
                <a:gd name="T11" fmla="*/ 151 h 169"/>
                <a:gd name="T12" fmla="*/ 41 w 168"/>
                <a:gd name="T13" fmla="*/ 157 h 169"/>
                <a:gd name="T14" fmla="*/ 50 w 168"/>
                <a:gd name="T15" fmla="*/ 162 h 169"/>
                <a:gd name="T16" fmla="*/ 61 w 168"/>
                <a:gd name="T17" fmla="*/ 166 h 169"/>
                <a:gd name="T18" fmla="*/ 71 w 168"/>
                <a:gd name="T19" fmla="*/ 168 h 169"/>
                <a:gd name="T20" fmla="*/ 82 w 168"/>
                <a:gd name="T21" fmla="*/ 169 h 169"/>
                <a:gd name="T22" fmla="*/ 93 w 168"/>
                <a:gd name="T23" fmla="*/ 168 h 169"/>
                <a:gd name="T24" fmla="*/ 104 w 168"/>
                <a:gd name="T25" fmla="*/ 166 h 169"/>
                <a:gd name="T26" fmla="*/ 115 w 168"/>
                <a:gd name="T27" fmla="*/ 163 h 169"/>
                <a:gd name="T28" fmla="*/ 125 w 168"/>
                <a:gd name="T29" fmla="*/ 158 h 169"/>
                <a:gd name="T30" fmla="*/ 134 w 168"/>
                <a:gd name="T31" fmla="*/ 152 h 169"/>
                <a:gd name="T32" fmla="*/ 142 w 168"/>
                <a:gd name="T33" fmla="*/ 145 h 169"/>
                <a:gd name="T34" fmla="*/ 150 w 168"/>
                <a:gd name="T35" fmla="*/ 137 h 169"/>
                <a:gd name="T36" fmla="*/ 156 w 168"/>
                <a:gd name="T37" fmla="*/ 128 h 169"/>
                <a:gd name="T38" fmla="*/ 161 w 168"/>
                <a:gd name="T39" fmla="*/ 118 h 169"/>
                <a:gd name="T40" fmla="*/ 165 w 168"/>
                <a:gd name="T41" fmla="*/ 108 h 169"/>
                <a:gd name="T42" fmla="*/ 167 w 168"/>
                <a:gd name="T43" fmla="*/ 97 h 169"/>
                <a:gd name="T44" fmla="*/ 168 w 168"/>
                <a:gd name="T45" fmla="*/ 86 h 169"/>
                <a:gd name="T46" fmla="*/ 168 w 168"/>
                <a:gd name="T47" fmla="*/ 75 h 169"/>
                <a:gd name="T48" fmla="*/ 166 w 168"/>
                <a:gd name="T49" fmla="*/ 64 h 169"/>
                <a:gd name="T50" fmla="*/ 162 w 168"/>
                <a:gd name="T51" fmla="*/ 54 h 169"/>
                <a:gd name="T52" fmla="*/ 158 w 168"/>
                <a:gd name="T53" fmla="*/ 44 h 169"/>
                <a:gd name="T54" fmla="*/ 152 w 168"/>
                <a:gd name="T55" fmla="*/ 35 h 169"/>
                <a:gd name="T56" fmla="*/ 145 w 168"/>
                <a:gd name="T57" fmla="*/ 26 h 169"/>
                <a:gd name="T58" fmla="*/ 136 w 168"/>
                <a:gd name="T59" fmla="*/ 19 h 169"/>
                <a:gd name="T60" fmla="*/ 127 w 168"/>
                <a:gd name="T61" fmla="*/ 12 h 169"/>
                <a:gd name="T62" fmla="*/ 118 w 168"/>
                <a:gd name="T63" fmla="*/ 7 h 169"/>
                <a:gd name="T64" fmla="*/ 107 w 168"/>
                <a:gd name="T65" fmla="*/ 4 h 169"/>
                <a:gd name="T66" fmla="*/ 96 w 168"/>
                <a:gd name="T67" fmla="*/ 1 h 169"/>
                <a:gd name="T68" fmla="*/ 85 w 168"/>
                <a:gd name="T69" fmla="*/ 0 h 169"/>
                <a:gd name="T70" fmla="*/ 74 w 168"/>
                <a:gd name="T71" fmla="*/ 1 h 169"/>
                <a:gd name="T72" fmla="*/ 64 w 168"/>
                <a:gd name="T73" fmla="*/ 3 h 169"/>
                <a:gd name="T74" fmla="*/ 53 w 168"/>
                <a:gd name="T75" fmla="*/ 6 h 169"/>
                <a:gd name="T76" fmla="*/ 43 w 168"/>
                <a:gd name="T77" fmla="*/ 11 h 169"/>
                <a:gd name="T78" fmla="*/ 34 w 168"/>
                <a:gd name="T79" fmla="*/ 17 h 169"/>
                <a:gd name="T80" fmla="*/ 25 w 168"/>
                <a:gd name="T81" fmla="*/ 24 h 169"/>
                <a:gd name="T82" fmla="*/ 18 w 168"/>
                <a:gd name="T83" fmla="*/ 32 h 169"/>
                <a:gd name="T84" fmla="*/ 12 w 168"/>
                <a:gd name="T85" fmla="*/ 41 h 169"/>
                <a:gd name="T86" fmla="*/ 7 w 168"/>
                <a:gd name="T87" fmla="*/ 51 h 169"/>
                <a:gd name="T88" fmla="*/ 3 w 168"/>
                <a:gd name="T89" fmla="*/ 61 h 169"/>
                <a:gd name="T90" fmla="*/ 1 w 168"/>
                <a:gd name="T91" fmla="*/ 72 h 169"/>
                <a:gd name="T92" fmla="*/ 0 w 168"/>
                <a:gd name="T93" fmla="*/ 83 h 169"/>
                <a:gd name="T94" fmla="*/ 0 w 168"/>
                <a:gd name="T95" fmla="*/ 9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8" h="169">
                  <a:moveTo>
                    <a:pt x="1" y="100"/>
                  </a:moveTo>
                  <a:lnTo>
                    <a:pt x="2" y="105"/>
                  </a:lnTo>
                  <a:lnTo>
                    <a:pt x="4" y="110"/>
                  </a:lnTo>
                  <a:lnTo>
                    <a:pt x="6" y="116"/>
                  </a:lnTo>
                  <a:lnTo>
                    <a:pt x="8" y="121"/>
                  </a:lnTo>
                  <a:lnTo>
                    <a:pt x="10" y="125"/>
                  </a:lnTo>
                  <a:lnTo>
                    <a:pt x="13" y="130"/>
                  </a:lnTo>
                  <a:lnTo>
                    <a:pt x="16" y="135"/>
                  </a:lnTo>
                  <a:lnTo>
                    <a:pt x="20" y="139"/>
                  </a:lnTo>
                  <a:lnTo>
                    <a:pt x="23" y="143"/>
                  </a:lnTo>
                  <a:lnTo>
                    <a:pt x="27" y="147"/>
                  </a:lnTo>
                  <a:lnTo>
                    <a:pt x="31" y="151"/>
                  </a:lnTo>
                  <a:lnTo>
                    <a:pt x="36" y="154"/>
                  </a:lnTo>
                  <a:lnTo>
                    <a:pt x="41" y="157"/>
                  </a:lnTo>
                  <a:lnTo>
                    <a:pt x="45" y="160"/>
                  </a:lnTo>
                  <a:lnTo>
                    <a:pt x="50" y="162"/>
                  </a:lnTo>
                  <a:lnTo>
                    <a:pt x="55" y="164"/>
                  </a:lnTo>
                  <a:lnTo>
                    <a:pt x="61" y="166"/>
                  </a:lnTo>
                  <a:lnTo>
                    <a:pt x="66" y="167"/>
                  </a:lnTo>
                  <a:lnTo>
                    <a:pt x="71" y="168"/>
                  </a:lnTo>
                  <a:lnTo>
                    <a:pt x="77" y="169"/>
                  </a:lnTo>
                  <a:lnTo>
                    <a:pt x="82" y="169"/>
                  </a:lnTo>
                  <a:lnTo>
                    <a:pt x="88" y="169"/>
                  </a:lnTo>
                  <a:lnTo>
                    <a:pt x="93" y="168"/>
                  </a:lnTo>
                  <a:lnTo>
                    <a:pt x="99" y="168"/>
                  </a:lnTo>
                  <a:lnTo>
                    <a:pt x="104" y="166"/>
                  </a:lnTo>
                  <a:lnTo>
                    <a:pt x="110" y="165"/>
                  </a:lnTo>
                  <a:lnTo>
                    <a:pt x="115" y="163"/>
                  </a:lnTo>
                  <a:lnTo>
                    <a:pt x="120" y="161"/>
                  </a:lnTo>
                  <a:lnTo>
                    <a:pt x="125" y="158"/>
                  </a:lnTo>
                  <a:lnTo>
                    <a:pt x="129" y="156"/>
                  </a:lnTo>
                  <a:lnTo>
                    <a:pt x="134" y="152"/>
                  </a:lnTo>
                  <a:lnTo>
                    <a:pt x="138" y="149"/>
                  </a:lnTo>
                  <a:lnTo>
                    <a:pt x="142" y="145"/>
                  </a:lnTo>
                  <a:lnTo>
                    <a:pt x="146" y="141"/>
                  </a:lnTo>
                  <a:lnTo>
                    <a:pt x="150" y="137"/>
                  </a:lnTo>
                  <a:lnTo>
                    <a:pt x="153" y="133"/>
                  </a:lnTo>
                  <a:lnTo>
                    <a:pt x="156" y="128"/>
                  </a:lnTo>
                  <a:lnTo>
                    <a:pt x="159" y="123"/>
                  </a:lnTo>
                  <a:lnTo>
                    <a:pt x="161" y="118"/>
                  </a:lnTo>
                  <a:lnTo>
                    <a:pt x="163" y="113"/>
                  </a:lnTo>
                  <a:lnTo>
                    <a:pt x="165" y="108"/>
                  </a:lnTo>
                  <a:lnTo>
                    <a:pt x="166" y="103"/>
                  </a:lnTo>
                  <a:lnTo>
                    <a:pt x="167" y="97"/>
                  </a:lnTo>
                  <a:lnTo>
                    <a:pt x="168" y="92"/>
                  </a:lnTo>
                  <a:lnTo>
                    <a:pt x="168" y="86"/>
                  </a:lnTo>
                  <a:lnTo>
                    <a:pt x="168" y="81"/>
                  </a:lnTo>
                  <a:lnTo>
                    <a:pt x="168" y="75"/>
                  </a:lnTo>
                  <a:lnTo>
                    <a:pt x="167" y="70"/>
                  </a:lnTo>
                  <a:lnTo>
                    <a:pt x="166" y="64"/>
                  </a:lnTo>
                  <a:lnTo>
                    <a:pt x="164" y="59"/>
                  </a:lnTo>
                  <a:lnTo>
                    <a:pt x="162" y="54"/>
                  </a:lnTo>
                  <a:lnTo>
                    <a:pt x="160" y="49"/>
                  </a:lnTo>
                  <a:lnTo>
                    <a:pt x="158" y="44"/>
                  </a:lnTo>
                  <a:lnTo>
                    <a:pt x="155" y="39"/>
                  </a:lnTo>
                  <a:lnTo>
                    <a:pt x="152" y="35"/>
                  </a:lnTo>
                  <a:lnTo>
                    <a:pt x="148" y="30"/>
                  </a:lnTo>
                  <a:lnTo>
                    <a:pt x="145" y="26"/>
                  </a:lnTo>
                  <a:lnTo>
                    <a:pt x="141" y="22"/>
                  </a:lnTo>
                  <a:lnTo>
                    <a:pt x="136" y="19"/>
                  </a:lnTo>
                  <a:lnTo>
                    <a:pt x="132" y="15"/>
                  </a:lnTo>
                  <a:lnTo>
                    <a:pt x="127" y="12"/>
                  </a:lnTo>
                  <a:lnTo>
                    <a:pt x="123" y="10"/>
                  </a:lnTo>
                  <a:lnTo>
                    <a:pt x="118" y="7"/>
                  </a:lnTo>
                  <a:lnTo>
                    <a:pt x="112" y="5"/>
                  </a:lnTo>
                  <a:lnTo>
                    <a:pt x="107" y="4"/>
                  </a:lnTo>
                  <a:lnTo>
                    <a:pt x="102" y="2"/>
                  </a:lnTo>
                  <a:lnTo>
                    <a:pt x="96" y="1"/>
                  </a:lnTo>
                  <a:lnTo>
                    <a:pt x="91" y="1"/>
                  </a:lnTo>
                  <a:lnTo>
                    <a:pt x="85" y="0"/>
                  </a:lnTo>
                  <a:lnTo>
                    <a:pt x="80" y="1"/>
                  </a:lnTo>
                  <a:lnTo>
                    <a:pt x="74" y="1"/>
                  </a:lnTo>
                  <a:lnTo>
                    <a:pt x="69" y="2"/>
                  </a:lnTo>
                  <a:lnTo>
                    <a:pt x="64" y="3"/>
                  </a:lnTo>
                  <a:lnTo>
                    <a:pt x="58" y="4"/>
                  </a:lnTo>
                  <a:lnTo>
                    <a:pt x="53" y="6"/>
                  </a:lnTo>
                  <a:lnTo>
                    <a:pt x="48" y="8"/>
                  </a:lnTo>
                  <a:lnTo>
                    <a:pt x="43" y="11"/>
                  </a:lnTo>
                  <a:lnTo>
                    <a:pt x="38" y="14"/>
                  </a:lnTo>
                  <a:lnTo>
                    <a:pt x="34" y="17"/>
                  </a:lnTo>
                  <a:lnTo>
                    <a:pt x="30" y="20"/>
                  </a:lnTo>
                  <a:lnTo>
                    <a:pt x="25" y="24"/>
                  </a:lnTo>
                  <a:lnTo>
                    <a:pt x="22" y="28"/>
                  </a:lnTo>
                  <a:lnTo>
                    <a:pt x="18" y="32"/>
                  </a:lnTo>
                  <a:lnTo>
                    <a:pt x="15" y="37"/>
                  </a:lnTo>
                  <a:lnTo>
                    <a:pt x="12" y="41"/>
                  </a:lnTo>
                  <a:lnTo>
                    <a:pt x="9" y="46"/>
                  </a:lnTo>
                  <a:lnTo>
                    <a:pt x="7" y="51"/>
                  </a:lnTo>
                  <a:lnTo>
                    <a:pt x="5" y="56"/>
                  </a:lnTo>
                  <a:lnTo>
                    <a:pt x="3" y="61"/>
                  </a:lnTo>
                  <a:lnTo>
                    <a:pt x="2" y="67"/>
                  </a:lnTo>
                  <a:lnTo>
                    <a:pt x="1" y="72"/>
                  </a:lnTo>
                  <a:lnTo>
                    <a:pt x="0" y="78"/>
                  </a:lnTo>
                  <a:lnTo>
                    <a:pt x="0" y="83"/>
                  </a:lnTo>
                  <a:lnTo>
                    <a:pt x="0" y="89"/>
                  </a:lnTo>
                  <a:lnTo>
                    <a:pt x="0" y="94"/>
                  </a:lnTo>
                  <a:lnTo>
                    <a:pt x="1" y="10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AEF9BF9A-A7F8-4C9A-BD98-65C1DCE381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2675" y="679450"/>
              <a:ext cx="1303338" cy="23685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20254885-472F-47E4-A409-1DCACF5648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86013" y="679450"/>
              <a:ext cx="2749550" cy="16398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665A6DBC-E03B-43E4-BF55-415446CF19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35563" y="1206500"/>
              <a:ext cx="0" cy="11128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 type="none" w="med" len="med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CC2FEDFA-E0BB-4007-95BC-68E8011CEB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2675" y="1931988"/>
              <a:ext cx="0" cy="11160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 type="none" w="med" len="med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A167D83-171D-49CC-99AD-5E17A96CA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" y="2360613"/>
              <a:ext cx="331788" cy="84137"/>
            </a:xfrm>
            <a:custGeom>
              <a:avLst/>
              <a:gdLst>
                <a:gd name="T0" fmla="*/ 920 w 920"/>
                <a:gd name="T1" fmla="*/ 236 h 236"/>
                <a:gd name="T2" fmla="*/ 703 w 920"/>
                <a:gd name="T3" fmla="*/ 134 h 236"/>
                <a:gd name="T4" fmla="*/ 475 w 920"/>
                <a:gd name="T5" fmla="*/ 60 h 236"/>
                <a:gd name="T6" fmla="*/ 240 w 920"/>
                <a:gd name="T7" fmla="*/ 15 h 236"/>
                <a:gd name="T8" fmla="*/ 0 w 920"/>
                <a:gd name="T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0" h="236">
                  <a:moveTo>
                    <a:pt x="920" y="236"/>
                  </a:moveTo>
                  <a:lnTo>
                    <a:pt x="703" y="134"/>
                  </a:lnTo>
                  <a:lnTo>
                    <a:pt x="475" y="60"/>
                  </a:lnTo>
                  <a:lnTo>
                    <a:pt x="240" y="1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6E02F1B8-C312-49D1-B839-72C8B1CF2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350" y="1890713"/>
              <a:ext cx="858838" cy="858837"/>
            </a:xfrm>
            <a:custGeom>
              <a:avLst/>
              <a:gdLst>
                <a:gd name="T0" fmla="*/ 165 w 2381"/>
                <a:gd name="T1" fmla="*/ 581 h 2392"/>
                <a:gd name="T2" fmla="*/ 59 w 2381"/>
                <a:gd name="T3" fmla="*/ 809 h 2392"/>
                <a:gd name="T4" fmla="*/ 3 w 2381"/>
                <a:gd name="T5" fmla="*/ 1053 h 2392"/>
                <a:gd name="T6" fmla="*/ 0 w 2381"/>
                <a:gd name="T7" fmla="*/ 1304 h 2392"/>
                <a:gd name="T8" fmla="*/ 49 w 2381"/>
                <a:gd name="T9" fmla="*/ 1550 h 2392"/>
                <a:gd name="T10" fmla="*/ 148 w 2381"/>
                <a:gd name="T11" fmla="*/ 1781 h 2392"/>
                <a:gd name="T12" fmla="*/ 293 w 2381"/>
                <a:gd name="T13" fmla="*/ 1985 h 2392"/>
                <a:gd name="T14" fmla="*/ 477 w 2381"/>
                <a:gd name="T15" fmla="*/ 2155 h 2392"/>
                <a:gd name="T16" fmla="*/ 693 w 2381"/>
                <a:gd name="T17" fmla="*/ 2283 h 2392"/>
                <a:gd name="T18" fmla="*/ 930 w 2381"/>
                <a:gd name="T19" fmla="*/ 2363 h 2392"/>
                <a:gd name="T20" fmla="*/ 1180 w 2381"/>
                <a:gd name="T21" fmla="*/ 2392 h 2392"/>
                <a:gd name="T22" fmla="*/ 1429 w 2381"/>
                <a:gd name="T23" fmla="*/ 2368 h 2392"/>
                <a:gd name="T24" fmla="*/ 1668 w 2381"/>
                <a:gd name="T25" fmla="*/ 2292 h 2392"/>
                <a:gd name="T26" fmla="*/ 1887 w 2381"/>
                <a:gd name="T27" fmla="*/ 2169 h 2392"/>
                <a:gd name="T28" fmla="*/ 2074 w 2381"/>
                <a:gd name="T29" fmla="*/ 2002 h 2392"/>
                <a:gd name="T30" fmla="*/ 2223 w 2381"/>
                <a:gd name="T31" fmla="*/ 1800 h 2392"/>
                <a:gd name="T32" fmla="*/ 2326 w 2381"/>
                <a:gd name="T33" fmla="*/ 1572 h 2392"/>
                <a:gd name="T34" fmla="*/ 2380 w 2381"/>
                <a:gd name="T35" fmla="*/ 1327 h 2392"/>
                <a:gd name="T36" fmla="*/ 2381 w 2381"/>
                <a:gd name="T37" fmla="*/ 1076 h 2392"/>
                <a:gd name="T38" fmla="*/ 2330 w 2381"/>
                <a:gd name="T39" fmla="*/ 830 h 2392"/>
                <a:gd name="T40" fmla="*/ 2229 w 2381"/>
                <a:gd name="T41" fmla="*/ 601 h 2392"/>
                <a:gd name="T42" fmla="*/ 2082 w 2381"/>
                <a:gd name="T43" fmla="*/ 398 h 2392"/>
                <a:gd name="T44" fmla="*/ 1896 w 2381"/>
                <a:gd name="T45" fmla="*/ 229 h 2392"/>
                <a:gd name="T46" fmla="*/ 1679 w 2381"/>
                <a:gd name="T47" fmla="*/ 104 h 2392"/>
                <a:gd name="T48" fmla="*/ 1440 w 2381"/>
                <a:gd name="T49" fmla="*/ 26 h 2392"/>
                <a:gd name="T50" fmla="*/ 1191 w 2381"/>
                <a:gd name="T51" fmla="*/ 0 h 2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81" h="2392">
                  <a:moveTo>
                    <a:pt x="165" y="581"/>
                  </a:moveTo>
                  <a:lnTo>
                    <a:pt x="59" y="809"/>
                  </a:lnTo>
                  <a:lnTo>
                    <a:pt x="3" y="1053"/>
                  </a:lnTo>
                  <a:lnTo>
                    <a:pt x="0" y="1304"/>
                  </a:lnTo>
                  <a:lnTo>
                    <a:pt x="49" y="1550"/>
                  </a:lnTo>
                  <a:lnTo>
                    <a:pt x="148" y="1781"/>
                  </a:lnTo>
                  <a:lnTo>
                    <a:pt x="293" y="1985"/>
                  </a:lnTo>
                  <a:lnTo>
                    <a:pt x="477" y="2155"/>
                  </a:lnTo>
                  <a:lnTo>
                    <a:pt x="693" y="2283"/>
                  </a:lnTo>
                  <a:lnTo>
                    <a:pt x="930" y="2363"/>
                  </a:lnTo>
                  <a:lnTo>
                    <a:pt x="1180" y="2392"/>
                  </a:lnTo>
                  <a:lnTo>
                    <a:pt x="1429" y="2368"/>
                  </a:lnTo>
                  <a:lnTo>
                    <a:pt x="1668" y="2292"/>
                  </a:lnTo>
                  <a:lnTo>
                    <a:pt x="1887" y="2169"/>
                  </a:lnTo>
                  <a:lnTo>
                    <a:pt x="2074" y="2002"/>
                  </a:lnTo>
                  <a:lnTo>
                    <a:pt x="2223" y="1800"/>
                  </a:lnTo>
                  <a:lnTo>
                    <a:pt x="2326" y="1572"/>
                  </a:lnTo>
                  <a:lnTo>
                    <a:pt x="2380" y="1327"/>
                  </a:lnTo>
                  <a:lnTo>
                    <a:pt x="2381" y="1076"/>
                  </a:lnTo>
                  <a:lnTo>
                    <a:pt x="2330" y="830"/>
                  </a:lnTo>
                  <a:lnTo>
                    <a:pt x="2229" y="601"/>
                  </a:lnTo>
                  <a:lnTo>
                    <a:pt x="2082" y="398"/>
                  </a:lnTo>
                  <a:lnTo>
                    <a:pt x="1896" y="229"/>
                  </a:lnTo>
                  <a:lnTo>
                    <a:pt x="1679" y="104"/>
                  </a:lnTo>
                  <a:lnTo>
                    <a:pt x="1440" y="26"/>
                  </a:lnTo>
                  <a:lnTo>
                    <a:pt x="1191" y="0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2" name="Rectangle 22">
              <a:extLst>
                <a:ext uri="{FF2B5EF4-FFF2-40B4-BE49-F238E27FC236}">
                  <a16:creationId xmlns:a16="http://schemas.microsoft.com/office/drawing/2014/main" id="{E1F76C19-342D-4324-93CC-83F925A04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9550" y="1673225"/>
              <a:ext cx="98531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 dirty="0">
                  <a:solidFill>
                    <a:srgbClr val="FF0000"/>
                  </a:solidFill>
                </a:rPr>
                <a:t>300°54'30"</a:t>
              </a:r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DAC9C6F1-5AF7-4C63-A847-54769322C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56" y="2430092"/>
              <a:ext cx="8720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 dirty="0">
                  <a:solidFill>
                    <a:srgbClr val="FF0000"/>
                  </a:solidFill>
                </a:rPr>
                <a:t>28°45'10"</a:t>
              </a:r>
            </a:p>
          </p:txBody>
        </p:sp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0B543A57-7480-49F6-8F90-19CAAF4D08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2550" y="2444750"/>
              <a:ext cx="61913" cy="19050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EB881AA4-017E-450E-92FC-4BDC3EAB4D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7000" y="2384425"/>
              <a:ext cx="17463" cy="60325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6" name="Line 26">
              <a:extLst>
                <a:ext uri="{FF2B5EF4-FFF2-40B4-BE49-F238E27FC236}">
                  <a16:creationId xmlns:a16="http://schemas.microsoft.com/office/drawing/2014/main" id="{453DD698-52AA-4E46-8E04-DCD97D383A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97000" y="2384425"/>
              <a:ext cx="17463" cy="60325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7" name="Line 27">
              <a:extLst>
                <a:ext uri="{FF2B5EF4-FFF2-40B4-BE49-F238E27FC236}">
                  <a16:creationId xmlns:a16="http://schemas.microsoft.com/office/drawing/2014/main" id="{568F1350-351D-493F-BD08-E77BC4447C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65675" y="2098675"/>
              <a:ext cx="14288" cy="63500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8" name="Line 28">
              <a:extLst>
                <a:ext uri="{FF2B5EF4-FFF2-40B4-BE49-F238E27FC236}">
                  <a16:creationId xmlns:a16="http://schemas.microsoft.com/office/drawing/2014/main" id="{534CC8CE-865F-4E18-8A69-52B62346A1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2175" y="2098675"/>
              <a:ext cx="63500" cy="15875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9" name="Line 29">
              <a:extLst>
                <a:ext uri="{FF2B5EF4-FFF2-40B4-BE49-F238E27FC236}">
                  <a16:creationId xmlns:a16="http://schemas.microsoft.com/office/drawing/2014/main" id="{3F6632D8-2CDA-4841-9311-7B293AA28D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02175" y="2098675"/>
              <a:ext cx="63500" cy="15875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0" name="Rectangle 30">
              <a:extLst>
                <a:ext uri="{FF2B5EF4-FFF2-40B4-BE49-F238E27FC236}">
                  <a16:creationId xmlns:a16="http://schemas.microsoft.com/office/drawing/2014/main" id="{C84E807D-B6D0-4763-B349-E3BFECC7C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913" y="368300"/>
              <a:ext cx="1367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>
                  <a:solidFill>
                    <a:srgbClr val="000000"/>
                  </a:solidFill>
                </a:rPr>
                <a:t>P</a:t>
              </a:r>
              <a:endParaRPr lang="en-US" altLang="en-US" sz="1200" b="0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FB86B4DD-AB98-496E-9984-16A9E8DFF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850" y="649288"/>
              <a:ext cx="60325" cy="60325"/>
            </a:xfrm>
            <a:custGeom>
              <a:avLst/>
              <a:gdLst>
                <a:gd name="T0" fmla="*/ 38 w 38"/>
                <a:gd name="T1" fmla="*/ 19 h 38"/>
                <a:gd name="T2" fmla="*/ 38 w 38"/>
                <a:gd name="T3" fmla="*/ 16 h 38"/>
                <a:gd name="T4" fmla="*/ 38 w 38"/>
                <a:gd name="T5" fmla="*/ 14 h 38"/>
                <a:gd name="T6" fmla="*/ 37 w 38"/>
                <a:gd name="T7" fmla="*/ 11 h 38"/>
                <a:gd name="T8" fmla="*/ 36 w 38"/>
                <a:gd name="T9" fmla="*/ 9 h 38"/>
                <a:gd name="T10" fmla="*/ 34 w 38"/>
                <a:gd name="T11" fmla="*/ 7 h 38"/>
                <a:gd name="T12" fmla="*/ 33 w 38"/>
                <a:gd name="T13" fmla="*/ 5 h 38"/>
                <a:gd name="T14" fmla="*/ 31 w 38"/>
                <a:gd name="T15" fmla="*/ 4 h 38"/>
                <a:gd name="T16" fmla="*/ 29 w 38"/>
                <a:gd name="T17" fmla="*/ 2 h 38"/>
                <a:gd name="T18" fmla="*/ 27 w 38"/>
                <a:gd name="T19" fmla="*/ 1 h 38"/>
                <a:gd name="T20" fmla="*/ 24 w 38"/>
                <a:gd name="T21" fmla="*/ 0 h 38"/>
                <a:gd name="T22" fmla="*/ 22 w 38"/>
                <a:gd name="T23" fmla="*/ 0 h 38"/>
                <a:gd name="T24" fmla="*/ 19 w 38"/>
                <a:gd name="T25" fmla="*/ 0 h 38"/>
                <a:gd name="T26" fmla="*/ 17 w 38"/>
                <a:gd name="T27" fmla="*/ 0 h 38"/>
                <a:gd name="T28" fmla="*/ 14 w 38"/>
                <a:gd name="T29" fmla="*/ 0 h 38"/>
                <a:gd name="T30" fmla="*/ 12 w 38"/>
                <a:gd name="T31" fmla="*/ 1 h 38"/>
                <a:gd name="T32" fmla="*/ 10 w 38"/>
                <a:gd name="T33" fmla="*/ 2 h 38"/>
                <a:gd name="T34" fmla="*/ 8 w 38"/>
                <a:gd name="T35" fmla="*/ 4 h 38"/>
                <a:gd name="T36" fmla="*/ 6 w 38"/>
                <a:gd name="T37" fmla="*/ 5 h 38"/>
                <a:gd name="T38" fmla="*/ 4 w 38"/>
                <a:gd name="T39" fmla="*/ 7 h 38"/>
                <a:gd name="T40" fmla="*/ 3 w 38"/>
                <a:gd name="T41" fmla="*/ 9 h 38"/>
                <a:gd name="T42" fmla="*/ 2 w 38"/>
                <a:gd name="T43" fmla="*/ 11 h 38"/>
                <a:gd name="T44" fmla="*/ 1 w 38"/>
                <a:gd name="T45" fmla="*/ 14 h 38"/>
                <a:gd name="T46" fmla="*/ 0 w 38"/>
                <a:gd name="T47" fmla="*/ 16 h 38"/>
                <a:gd name="T48" fmla="*/ 0 w 38"/>
                <a:gd name="T49" fmla="*/ 19 h 38"/>
                <a:gd name="T50" fmla="*/ 0 w 38"/>
                <a:gd name="T51" fmla="*/ 21 h 38"/>
                <a:gd name="T52" fmla="*/ 1 w 38"/>
                <a:gd name="T53" fmla="*/ 24 h 38"/>
                <a:gd name="T54" fmla="*/ 2 w 38"/>
                <a:gd name="T55" fmla="*/ 26 h 38"/>
                <a:gd name="T56" fmla="*/ 3 w 38"/>
                <a:gd name="T57" fmla="*/ 28 h 38"/>
                <a:gd name="T58" fmla="*/ 4 w 38"/>
                <a:gd name="T59" fmla="*/ 30 h 38"/>
                <a:gd name="T60" fmla="*/ 6 w 38"/>
                <a:gd name="T61" fmla="*/ 32 h 38"/>
                <a:gd name="T62" fmla="*/ 8 w 38"/>
                <a:gd name="T63" fmla="*/ 34 h 38"/>
                <a:gd name="T64" fmla="*/ 10 w 38"/>
                <a:gd name="T65" fmla="*/ 35 h 38"/>
                <a:gd name="T66" fmla="*/ 12 w 38"/>
                <a:gd name="T67" fmla="*/ 36 h 38"/>
                <a:gd name="T68" fmla="*/ 14 w 38"/>
                <a:gd name="T69" fmla="*/ 37 h 38"/>
                <a:gd name="T70" fmla="*/ 17 w 38"/>
                <a:gd name="T71" fmla="*/ 38 h 38"/>
                <a:gd name="T72" fmla="*/ 19 w 38"/>
                <a:gd name="T73" fmla="*/ 38 h 38"/>
                <a:gd name="T74" fmla="*/ 22 w 38"/>
                <a:gd name="T75" fmla="*/ 38 h 38"/>
                <a:gd name="T76" fmla="*/ 24 w 38"/>
                <a:gd name="T77" fmla="*/ 37 h 38"/>
                <a:gd name="T78" fmla="*/ 27 w 38"/>
                <a:gd name="T79" fmla="*/ 36 h 38"/>
                <a:gd name="T80" fmla="*/ 29 w 38"/>
                <a:gd name="T81" fmla="*/ 35 h 38"/>
                <a:gd name="T82" fmla="*/ 31 w 38"/>
                <a:gd name="T83" fmla="*/ 34 h 38"/>
                <a:gd name="T84" fmla="*/ 33 w 38"/>
                <a:gd name="T85" fmla="*/ 32 h 38"/>
                <a:gd name="T86" fmla="*/ 34 w 38"/>
                <a:gd name="T87" fmla="*/ 30 h 38"/>
                <a:gd name="T88" fmla="*/ 36 w 38"/>
                <a:gd name="T89" fmla="*/ 28 h 38"/>
                <a:gd name="T90" fmla="*/ 37 w 38"/>
                <a:gd name="T91" fmla="*/ 26 h 38"/>
                <a:gd name="T92" fmla="*/ 38 w 38"/>
                <a:gd name="T93" fmla="*/ 24 h 38"/>
                <a:gd name="T94" fmla="*/ 38 w 38"/>
                <a:gd name="T95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38">
                  <a:moveTo>
                    <a:pt x="38" y="20"/>
                  </a:moveTo>
                  <a:lnTo>
                    <a:pt x="38" y="19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5"/>
                  </a:lnTo>
                  <a:lnTo>
                    <a:pt x="38" y="14"/>
                  </a:lnTo>
                  <a:lnTo>
                    <a:pt x="37" y="13"/>
                  </a:lnTo>
                  <a:lnTo>
                    <a:pt x="37" y="11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5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3" y="5"/>
                  </a:lnTo>
                  <a:lnTo>
                    <a:pt x="32" y="4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6" y="32"/>
                  </a:lnTo>
                  <a:lnTo>
                    <a:pt x="7" y="33"/>
                  </a:lnTo>
                  <a:lnTo>
                    <a:pt x="8" y="34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11" y="36"/>
                  </a:lnTo>
                  <a:lnTo>
                    <a:pt x="12" y="36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2" y="38"/>
                  </a:lnTo>
                  <a:lnTo>
                    <a:pt x="23" y="37"/>
                  </a:lnTo>
                  <a:lnTo>
                    <a:pt x="24" y="37"/>
                  </a:lnTo>
                  <a:lnTo>
                    <a:pt x="25" y="37"/>
                  </a:lnTo>
                  <a:lnTo>
                    <a:pt x="27" y="36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3" y="32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32AA38-50AC-4371-915B-6A853284332D}"/>
              </a:ext>
            </a:extLst>
          </p:cNvPr>
          <p:cNvSpPr txBox="1"/>
          <p:nvPr/>
        </p:nvSpPr>
        <p:spPr>
          <a:xfrm>
            <a:off x="4835071" y="1828800"/>
            <a:ext cx="2073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Step (1) Inverse H to L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282126"/>
              </p:ext>
            </p:extLst>
          </p:nvPr>
        </p:nvGraphicFramePr>
        <p:xfrm>
          <a:off x="5143499" y="2286000"/>
          <a:ext cx="3857400" cy="182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85920" imgH="1460160" progId="Equation.DSMT4">
                  <p:embed/>
                </p:oleObj>
              </mc:Choice>
              <mc:Fallback>
                <p:oleObj name="Equation" r:id="rId3" imgW="3085920" imgH="146016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43499" y="2286000"/>
                        <a:ext cx="3857400" cy="182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912883" y="3312432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rgbClr val="0070C0"/>
                </a:solidFill>
              </a:rPr>
              <a:t>542.292’</a:t>
            </a:r>
          </a:p>
          <a:p>
            <a:r>
              <a:rPr lang="en-US" sz="1400" b="0">
                <a:solidFill>
                  <a:srgbClr val="0070C0"/>
                </a:solidFill>
              </a:rPr>
              <a:t>Az 259°47’14”</a:t>
            </a:r>
          </a:p>
        </p:txBody>
      </p:sp>
      <p:sp>
        <p:nvSpPr>
          <p:cNvPr id="3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5612" y="912813"/>
            <a:ext cx="37044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5</a:t>
            </a:r>
            <a:r>
              <a:rPr lang="en-US" b="0"/>
              <a:t>. Example 3</a:t>
            </a:r>
            <a:endParaRPr lang="en-US" b="0" i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7E85FF5-EA68-4402-B02F-BF145CA9F4C4}"/>
              </a:ext>
            </a:extLst>
          </p:cNvPr>
          <p:cNvSpPr txBox="1"/>
          <p:nvPr/>
        </p:nvSpPr>
        <p:spPr>
          <a:xfrm>
            <a:off x="4835071" y="914400"/>
            <a:ext cx="3207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What are the coordinates of P?</a:t>
            </a:r>
          </a:p>
          <a:p>
            <a:pPr lvl="1"/>
            <a:r>
              <a:rPr lang="en-US" sz="1600" dirty="0">
                <a:solidFill>
                  <a:srgbClr val="C00000"/>
                </a:solidFill>
              </a:rPr>
              <a:t>Forward comp from H</a:t>
            </a:r>
          </a:p>
        </p:txBody>
      </p:sp>
    </p:spTree>
    <p:extLst>
      <p:ext uri="{BB962C8B-B14F-4D97-AF65-F5344CB8AC3E}">
        <p14:creationId xmlns:p14="http://schemas.microsoft.com/office/powerpoint/2010/main" val="19379916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0F920A7-A12E-4DD2-97F7-8BE5458259FB}"/>
              </a:ext>
            </a:extLst>
          </p:cNvPr>
          <p:cNvGrpSpPr/>
          <p:nvPr/>
        </p:nvGrpSpPr>
        <p:grpSpPr>
          <a:xfrm>
            <a:off x="82677" y="1461021"/>
            <a:ext cx="4575905" cy="2632404"/>
            <a:chOff x="173656" y="368300"/>
            <a:chExt cx="6101207" cy="3509872"/>
          </a:xfrm>
        </p:grpSpPr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1560E430-9A6C-4CAE-A211-5FB7C2DC5A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2675" y="2319338"/>
              <a:ext cx="4052888" cy="7286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B3C5C84A-2F96-4310-8A7F-2CBBD1450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125" y="3160013"/>
              <a:ext cx="1132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>
                  <a:solidFill>
                    <a:srgbClr val="000000"/>
                  </a:solidFill>
                </a:rPr>
                <a:t>L</a:t>
              </a:r>
              <a:endParaRPr lang="en-US" altLang="en-US" sz="1200" b="0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B3D65FF2-581E-44BF-A888-5CDA82154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075" y="3414588"/>
              <a:ext cx="9810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>
                  <a:solidFill>
                    <a:srgbClr val="000000"/>
                  </a:solidFill>
                </a:rPr>
                <a:t>1715.50' N</a:t>
              </a:r>
              <a:endParaRPr lang="en-US" altLang="en-US" sz="1200" b="0"/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A2E3741A-B981-4C95-806F-9CB0D963C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388" y="3631951"/>
              <a:ext cx="85707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>
                  <a:solidFill>
                    <a:srgbClr val="000000"/>
                  </a:solidFill>
                </a:rPr>
                <a:t>646.00' E</a:t>
              </a:r>
              <a:endParaRPr lang="en-US" altLang="en-US" sz="1200" b="0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B320B35F-9ADA-4FC2-8DF5-20756C620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126" y="2409287"/>
              <a:ext cx="14747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 dirty="0">
                  <a:solidFill>
                    <a:srgbClr val="000000"/>
                  </a:solidFill>
                </a:rPr>
                <a:t>H</a:t>
              </a:r>
              <a:endParaRPr lang="en-US" altLang="en-US" sz="1200" b="0" dirty="0"/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93F66128-64E3-4BE0-8616-EE41CA350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163" y="2806371"/>
              <a:ext cx="96582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 dirty="0">
                  <a:solidFill>
                    <a:srgbClr val="000000"/>
                  </a:solidFill>
                </a:rPr>
                <a:t>1811.65' N</a:t>
              </a:r>
              <a:endParaRPr lang="en-US" altLang="en-US" sz="1200" b="0" dirty="0"/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15021D53-D12A-44D7-8CA0-7D8C8963A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2100" y="3023735"/>
              <a:ext cx="9551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 dirty="0">
                  <a:solidFill>
                    <a:srgbClr val="000000"/>
                  </a:solidFill>
                </a:rPr>
                <a:t>1179.70' E</a:t>
              </a:r>
              <a:endParaRPr lang="en-US" altLang="en-US" sz="1200" b="0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B116F81-6E79-4969-922E-18ED2398A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3017838"/>
              <a:ext cx="60325" cy="60325"/>
            </a:xfrm>
            <a:custGeom>
              <a:avLst/>
              <a:gdLst>
                <a:gd name="T0" fmla="*/ 38 w 38"/>
                <a:gd name="T1" fmla="*/ 16 h 38"/>
                <a:gd name="T2" fmla="*/ 37 w 38"/>
                <a:gd name="T3" fmla="*/ 13 h 38"/>
                <a:gd name="T4" fmla="*/ 37 w 38"/>
                <a:gd name="T5" fmla="*/ 11 h 38"/>
                <a:gd name="T6" fmla="*/ 35 w 38"/>
                <a:gd name="T7" fmla="*/ 9 h 38"/>
                <a:gd name="T8" fmla="*/ 34 w 38"/>
                <a:gd name="T9" fmla="*/ 7 h 38"/>
                <a:gd name="T10" fmla="*/ 32 w 38"/>
                <a:gd name="T11" fmla="*/ 5 h 38"/>
                <a:gd name="T12" fmla="*/ 30 w 38"/>
                <a:gd name="T13" fmla="*/ 3 h 38"/>
                <a:gd name="T14" fmla="*/ 28 w 38"/>
                <a:gd name="T15" fmla="*/ 2 h 38"/>
                <a:gd name="T16" fmla="*/ 26 w 38"/>
                <a:gd name="T17" fmla="*/ 1 h 38"/>
                <a:gd name="T18" fmla="*/ 23 w 38"/>
                <a:gd name="T19" fmla="*/ 0 h 38"/>
                <a:gd name="T20" fmla="*/ 21 w 38"/>
                <a:gd name="T21" fmla="*/ 0 h 38"/>
                <a:gd name="T22" fmla="*/ 18 w 38"/>
                <a:gd name="T23" fmla="*/ 0 h 38"/>
                <a:gd name="T24" fmla="*/ 16 w 38"/>
                <a:gd name="T25" fmla="*/ 0 h 38"/>
                <a:gd name="T26" fmla="*/ 13 w 38"/>
                <a:gd name="T27" fmla="*/ 1 h 38"/>
                <a:gd name="T28" fmla="*/ 11 w 38"/>
                <a:gd name="T29" fmla="*/ 2 h 38"/>
                <a:gd name="T30" fmla="*/ 9 w 38"/>
                <a:gd name="T31" fmla="*/ 3 h 38"/>
                <a:gd name="T32" fmla="*/ 7 w 38"/>
                <a:gd name="T33" fmla="*/ 4 h 38"/>
                <a:gd name="T34" fmla="*/ 5 w 38"/>
                <a:gd name="T35" fmla="*/ 6 h 38"/>
                <a:gd name="T36" fmla="*/ 3 w 38"/>
                <a:gd name="T37" fmla="*/ 8 h 38"/>
                <a:gd name="T38" fmla="*/ 2 w 38"/>
                <a:gd name="T39" fmla="*/ 10 h 38"/>
                <a:gd name="T40" fmla="*/ 1 w 38"/>
                <a:gd name="T41" fmla="*/ 13 h 38"/>
                <a:gd name="T42" fmla="*/ 0 w 38"/>
                <a:gd name="T43" fmla="*/ 15 h 38"/>
                <a:gd name="T44" fmla="*/ 0 w 38"/>
                <a:gd name="T45" fmla="*/ 17 h 38"/>
                <a:gd name="T46" fmla="*/ 0 w 38"/>
                <a:gd name="T47" fmla="*/ 20 h 38"/>
                <a:gd name="T48" fmla="*/ 0 w 38"/>
                <a:gd name="T49" fmla="*/ 22 h 38"/>
                <a:gd name="T50" fmla="*/ 1 w 38"/>
                <a:gd name="T51" fmla="*/ 25 h 38"/>
                <a:gd name="T52" fmla="*/ 2 w 38"/>
                <a:gd name="T53" fmla="*/ 27 h 38"/>
                <a:gd name="T54" fmla="*/ 3 w 38"/>
                <a:gd name="T55" fmla="*/ 29 h 38"/>
                <a:gd name="T56" fmla="*/ 5 w 38"/>
                <a:gd name="T57" fmla="*/ 31 h 38"/>
                <a:gd name="T58" fmla="*/ 6 w 38"/>
                <a:gd name="T59" fmla="*/ 33 h 38"/>
                <a:gd name="T60" fmla="*/ 8 w 38"/>
                <a:gd name="T61" fmla="*/ 35 h 38"/>
                <a:gd name="T62" fmla="*/ 10 w 38"/>
                <a:gd name="T63" fmla="*/ 36 h 38"/>
                <a:gd name="T64" fmla="*/ 13 w 38"/>
                <a:gd name="T65" fmla="*/ 37 h 38"/>
                <a:gd name="T66" fmla="*/ 15 w 38"/>
                <a:gd name="T67" fmla="*/ 38 h 38"/>
                <a:gd name="T68" fmla="*/ 17 w 38"/>
                <a:gd name="T69" fmla="*/ 38 h 38"/>
                <a:gd name="T70" fmla="*/ 20 w 38"/>
                <a:gd name="T71" fmla="*/ 38 h 38"/>
                <a:gd name="T72" fmla="*/ 22 w 38"/>
                <a:gd name="T73" fmla="*/ 38 h 38"/>
                <a:gd name="T74" fmla="*/ 25 w 38"/>
                <a:gd name="T75" fmla="*/ 37 h 38"/>
                <a:gd name="T76" fmla="*/ 27 w 38"/>
                <a:gd name="T77" fmla="*/ 36 h 38"/>
                <a:gd name="T78" fmla="*/ 30 w 38"/>
                <a:gd name="T79" fmla="*/ 35 h 38"/>
                <a:gd name="T80" fmla="*/ 32 w 38"/>
                <a:gd name="T81" fmla="*/ 33 h 38"/>
                <a:gd name="T82" fmla="*/ 33 w 38"/>
                <a:gd name="T83" fmla="*/ 32 h 38"/>
                <a:gd name="T84" fmla="*/ 35 w 38"/>
                <a:gd name="T85" fmla="*/ 30 h 38"/>
                <a:gd name="T86" fmla="*/ 36 w 38"/>
                <a:gd name="T87" fmla="*/ 28 h 38"/>
                <a:gd name="T88" fmla="*/ 37 w 38"/>
                <a:gd name="T89" fmla="*/ 26 h 38"/>
                <a:gd name="T90" fmla="*/ 38 w 38"/>
                <a:gd name="T91" fmla="*/ 23 h 38"/>
                <a:gd name="T92" fmla="*/ 38 w 38"/>
                <a:gd name="T93" fmla="*/ 21 h 38"/>
                <a:gd name="T94" fmla="*/ 38 w 38"/>
                <a:gd name="T95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38">
                  <a:moveTo>
                    <a:pt x="38" y="17"/>
                  </a:moveTo>
                  <a:lnTo>
                    <a:pt x="38" y="16"/>
                  </a:lnTo>
                  <a:lnTo>
                    <a:pt x="38" y="14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0"/>
                  </a:lnTo>
                  <a:lnTo>
                    <a:pt x="35" y="9"/>
                  </a:lnTo>
                  <a:lnTo>
                    <a:pt x="35" y="8"/>
                  </a:lnTo>
                  <a:lnTo>
                    <a:pt x="34" y="7"/>
                  </a:lnTo>
                  <a:lnTo>
                    <a:pt x="33" y="6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2" y="27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4" y="38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2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6" y="29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7" y="24"/>
                  </a:lnTo>
                  <a:lnTo>
                    <a:pt x="38" y="23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8" y="18"/>
                  </a:lnTo>
                  <a:lnTo>
                    <a:pt x="38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8F49D057-4A15-40E7-B9A5-38C56BAA8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3017838"/>
              <a:ext cx="60325" cy="60325"/>
            </a:xfrm>
            <a:custGeom>
              <a:avLst/>
              <a:gdLst>
                <a:gd name="T0" fmla="*/ 166 w 169"/>
                <a:gd name="T1" fmla="*/ 64 h 168"/>
                <a:gd name="T2" fmla="*/ 163 w 169"/>
                <a:gd name="T3" fmla="*/ 53 h 168"/>
                <a:gd name="T4" fmla="*/ 158 w 169"/>
                <a:gd name="T5" fmla="*/ 43 h 168"/>
                <a:gd name="T6" fmla="*/ 152 w 169"/>
                <a:gd name="T7" fmla="*/ 34 h 168"/>
                <a:gd name="T8" fmla="*/ 145 w 169"/>
                <a:gd name="T9" fmla="*/ 26 h 168"/>
                <a:gd name="T10" fmla="*/ 137 w 169"/>
                <a:gd name="T11" fmla="*/ 18 h 168"/>
                <a:gd name="T12" fmla="*/ 128 w 169"/>
                <a:gd name="T13" fmla="*/ 12 h 168"/>
                <a:gd name="T14" fmla="*/ 118 w 169"/>
                <a:gd name="T15" fmla="*/ 7 h 168"/>
                <a:gd name="T16" fmla="*/ 108 w 169"/>
                <a:gd name="T17" fmla="*/ 3 h 168"/>
                <a:gd name="T18" fmla="*/ 97 w 169"/>
                <a:gd name="T19" fmla="*/ 1 h 168"/>
                <a:gd name="T20" fmla="*/ 86 w 169"/>
                <a:gd name="T21" fmla="*/ 0 h 168"/>
                <a:gd name="T22" fmla="*/ 75 w 169"/>
                <a:gd name="T23" fmla="*/ 0 h 168"/>
                <a:gd name="T24" fmla="*/ 64 w 169"/>
                <a:gd name="T25" fmla="*/ 2 h 168"/>
                <a:gd name="T26" fmla="*/ 54 w 169"/>
                <a:gd name="T27" fmla="*/ 6 h 168"/>
                <a:gd name="T28" fmla="*/ 44 w 169"/>
                <a:gd name="T29" fmla="*/ 10 h 168"/>
                <a:gd name="T30" fmla="*/ 34 w 169"/>
                <a:gd name="T31" fmla="*/ 16 h 168"/>
                <a:gd name="T32" fmla="*/ 26 w 169"/>
                <a:gd name="T33" fmla="*/ 23 h 168"/>
                <a:gd name="T34" fmla="*/ 18 w 169"/>
                <a:gd name="T35" fmla="*/ 32 h 168"/>
                <a:gd name="T36" fmla="*/ 12 w 169"/>
                <a:gd name="T37" fmla="*/ 41 h 168"/>
                <a:gd name="T38" fmla="*/ 7 w 169"/>
                <a:gd name="T39" fmla="*/ 50 h 168"/>
                <a:gd name="T40" fmla="*/ 3 w 169"/>
                <a:gd name="T41" fmla="*/ 61 h 168"/>
                <a:gd name="T42" fmla="*/ 1 w 169"/>
                <a:gd name="T43" fmla="*/ 72 h 168"/>
                <a:gd name="T44" fmla="*/ 0 w 169"/>
                <a:gd name="T45" fmla="*/ 83 h 168"/>
                <a:gd name="T46" fmla="*/ 1 w 169"/>
                <a:gd name="T47" fmla="*/ 94 h 168"/>
                <a:gd name="T48" fmla="*/ 3 w 169"/>
                <a:gd name="T49" fmla="*/ 104 h 168"/>
                <a:gd name="T50" fmla="*/ 6 w 169"/>
                <a:gd name="T51" fmla="*/ 115 h 168"/>
                <a:gd name="T52" fmla="*/ 11 w 169"/>
                <a:gd name="T53" fmla="*/ 125 h 168"/>
                <a:gd name="T54" fmla="*/ 17 w 169"/>
                <a:gd name="T55" fmla="*/ 134 h 168"/>
                <a:gd name="T56" fmla="*/ 24 w 169"/>
                <a:gd name="T57" fmla="*/ 143 h 168"/>
                <a:gd name="T58" fmla="*/ 32 w 169"/>
                <a:gd name="T59" fmla="*/ 150 h 168"/>
                <a:gd name="T60" fmla="*/ 41 w 169"/>
                <a:gd name="T61" fmla="*/ 156 h 168"/>
                <a:gd name="T62" fmla="*/ 51 w 169"/>
                <a:gd name="T63" fmla="*/ 161 h 168"/>
                <a:gd name="T64" fmla="*/ 61 w 169"/>
                <a:gd name="T65" fmla="*/ 165 h 168"/>
                <a:gd name="T66" fmla="*/ 72 w 169"/>
                <a:gd name="T67" fmla="*/ 167 h 168"/>
                <a:gd name="T68" fmla="*/ 83 w 169"/>
                <a:gd name="T69" fmla="*/ 168 h 168"/>
                <a:gd name="T70" fmla="*/ 94 w 169"/>
                <a:gd name="T71" fmla="*/ 168 h 168"/>
                <a:gd name="T72" fmla="*/ 105 w 169"/>
                <a:gd name="T73" fmla="*/ 166 h 168"/>
                <a:gd name="T74" fmla="*/ 115 w 169"/>
                <a:gd name="T75" fmla="*/ 163 h 168"/>
                <a:gd name="T76" fmla="*/ 125 w 169"/>
                <a:gd name="T77" fmla="*/ 158 h 168"/>
                <a:gd name="T78" fmla="*/ 134 w 169"/>
                <a:gd name="T79" fmla="*/ 152 h 168"/>
                <a:gd name="T80" fmla="*/ 143 w 169"/>
                <a:gd name="T81" fmla="*/ 145 h 168"/>
                <a:gd name="T82" fmla="*/ 150 w 169"/>
                <a:gd name="T83" fmla="*/ 137 h 168"/>
                <a:gd name="T84" fmla="*/ 157 w 169"/>
                <a:gd name="T85" fmla="*/ 128 h 168"/>
                <a:gd name="T86" fmla="*/ 162 w 169"/>
                <a:gd name="T87" fmla="*/ 118 h 168"/>
                <a:gd name="T88" fmla="*/ 165 w 169"/>
                <a:gd name="T89" fmla="*/ 107 h 168"/>
                <a:gd name="T90" fmla="*/ 168 w 169"/>
                <a:gd name="T91" fmla="*/ 97 h 168"/>
                <a:gd name="T92" fmla="*/ 169 w 169"/>
                <a:gd name="T93" fmla="*/ 86 h 168"/>
                <a:gd name="T94" fmla="*/ 168 w 169"/>
                <a:gd name="T95" fmla="*/ 7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9" h="168">
                  <a:moveTo>
                    <a:pt x="167" y="69"/>
                  </a:moveTo>
                  <a:lnTo>
                    <a:pt x="166" y="64"/>
                  </a:lnTo>
                  <a:lnTo>
                    <a:pt x="165" y="58"/>
                  </a:lnTo>
                  <a:lnTo>
                    <a:pt x="163" y="53"/>
                  </a:lnTo>
                  <a:lnTo>
                    <a:pt x="161" y="48"/>
                  </a:lnTo>
                  <a:lnTo>
                    <a:pt x="158" y="43"/>
                  </a:lnTo>
                  <a:lnTo>
                    <a:pt x="155" y="39"/>
                  </a:lnTo>
                  <a:lnTo>
                    <a:pt x="152" y="34"/>
                  </a:lnTo>
                  <a:lnTo>
                    <a:pt x="149" y="30"/>
                  </a:lnTo>
                  <a:lnTo>
                    <a:pt x="145" y="26"/>
                  </a:lnTo>
                  <a:lnTo>
                    <a:pt x="141" y="22"/>
                  </a:lnTo>
                  <a:lnTo>
                    <a:pt x="137" y="18"/>
                  </a:lnTo>
                  <a:lnTo>
                    <a:pt x="132" y="15"/>
                  </a:lnTo>
                  <a:lnTo>
                    <a:pt x="128" y="12"/>
                  </a:lnTo>
                  <a:lnTo>
                    <a:pt x="123" y="9"/>
                  </a:lnTo>
                  <a:lnTo>
                    <a:pt x="118" y="7"/>
                  </a:lnTo>
                  <a:lnTo>
                    <a:pt x="113" y="5"/>
                  </a:lnTo>
                  <a:lnTo>
                    <a:pt x="108" y="3"/>
                  </a:lnTo>
                  <a:lnTo>
                    <a:pt x="102" y="2"/>
                  </a:lnTo>
                  <a:lnTo>
                    <a:pt x="97" y="1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69" y="1"/>
                  </a:lnTo>
                  <a:lnTo>
                    <a:pt x="64" y="2"/>
                  </a:lnTo>
                  <a:lnTo>
                    <a:pt x="59" y="4"/>
                  </a:lnTo>
                  <a:lnTo>
                    <a:pt x="54" y="6"/>
                  </a:lnTo>
                  <a:lnTo>
                    <a:pt x="48" y="8"/>
                  </a:lnTo>
                  <a:lnTo>
                    <a:pt x="44" y="10"/>
                  </a:lnTo>
                  <a:lnTo>
                    <a:pt x="39" y="13"/>
                  </a:lnTo>
                  <a:lnTo>
                    <a:pt x="34" y="16"/>
                  </a:lnTo>
                  <a:lnTo>
                    <a:pt x="30" y="20"/>
                  </a:lnTo>
                  <a:lnTo>
                    <a:pt x="26" y="23"/>
                  </a:lnTo>
                  <a:lnTo>
                    <a:pt x="22" y="27"/>
                  </a:lnTo>
                  <a:lnTo>
                    <a:pt x="18" y="32"/>
                  </a:lnTo>
                  <a:lnTo>
                    <a:pt x="15" y="36"/>
                  </a:lnTo>
                  <a:lnTo>
                    <a:pt x="12" y="41"/>
                  </a:lnTo>
                  <a:lnTo>
                    <a:pt x="9" y="45"/>
                  </a:lnTo>
                  <a:lnTo>
                    <a:pt x="7" y="50"/>
                  </a:lnTo>
                  <a:lnTo>
                    <a:pt x="5" y="56"/>
                  </a:lnTo>
                  <a:lnTo>
                    <a:pt x="3" y="61"/>
                  </a:lnTo>
                  <a:lnTo>
                    <a:pt x="2" y="66"/>
                  </a:lnTo>
                  <a:lnTo>
                    <a:pt x="1" y="72"/>
                  </a:lnTo>
                  <a:lnTo>
                    <a:pt x="0" y="77"/>
                  </a:lnTo>
                  <a:lnTo>
                    <a:pt x="0" y="83"/>
                  </a:lnTo>
                  <a:lnTo>
                    <a:pt x="0" y="88"/>
                  </a:lnTo>
                  <a:lnTo>
                    <a:pt x="1" y="94"/>
                  </a:lnTo>
                  <a:lnTo>
                    <a:pt x="1" y="99"/>
                  </a:lnTo>
                  <a:lnTo>
                    <a:pt x="3" y="104"/>
                  </a:lnTo>
                  <a:lnTo>
                    <a:pt x="4" y="110"/>
                  </a:lnTo>
                  <a:lnTo>
                    <a:pt x="6" y="115"/>
                  </a:lnTo>
                  <a:lnTo>
                    <a:pt x="8" y="120"/>
                  </a:lnTo>
                  <a:lnTo>
                    <a:pt x="11" y="125"/>
                  </a:lnTo>
                  <a:lnTo>
                    <a:pt x="13" y="130"/>
                  </a:lnTo>
                  <a:lnTo>
                    <a:pt x="17" y="134"/>
                  </a:lnTo>
                  <a:lnTo>
                    <a:pt x="20" y="139"/>
                  </a:lnTo>
                  <a:lnTo>
                    <a:pt x="24" y="143"/>
                  </a:lnTo>
                  <a:lnTo>
                    <a:pt x="28" y="146"/>
                  </a:lnTo>
                  <a:lnTo>
                    <a:pt x="32" y="150"/>
                  </a:lnTo>
                  <a:lnTo>
                    <a:pt x="36" y="153"/>
                  </a:lnTo>
                  <a:lnTo>
                    <a:pt x="41" y="156"/>
                  </a:lnTo>
                  <a:lnTo>
                    <a:pt x="46" y="159"/>
                  </a:lnTo>
                  <a:lnTo>
                    <a:pt x="51" y="161"/>
                  </a:lnTo>
                  <a:lnTo>
                    <a:pt x="56" y="163"/>
                  </a:lnTo>
                  <a:lnTo>
                    <a:pt x="61" y="165"/>
                  </a:lnTo>
                  <a:lnTo>
                    <a:pt x="66" y="166"/>
                  </a:lnTo>
                  <a:lnTo>
                    <a:pt x="72" y="167"/>
                  </a:lnTo>
                  <a:lnTo>
                    <a:pt x="77" y="168"/>
                  </a:lnTo>
                  <a:lnTo>
                    <a:pt x="83" y="168"/>
                  </a:lnTo>
                  <a:lnTo>
                    <a:pt x="88" y="168"/>
                  </a:lnTo>
                  <a:lnTo>
                    <a:pt x="94" y="168"/>
                  </a:lnTo>
                  <a:lnTo>
                    <a:pt x="99" y="167"/>
                  </a:lnTo>
                  <a:lnTo>
                    <a:pt x="105" y="166"/>
                  </a:lnTo>
                  <a:lnTo>
                    <a:pt x="110" y="164"/>
                  </a:lnTo>
                  <a:lnTo>
                    <a:pt x="115" y="163"/>
                  </a:lnTo>
                  <a:lnTo>
                    <a:pt x="120" y="160"/>
                  </a:lnTo>
                  <a:lnTo>
                    <a:pt x="125" y="158"/>
                  </a:lnTo>
                  <a:lnTo>
                    <a:pt x="130" y="155"/>
                  </a:lnTo>
                  <a:lnTo>
                    <a:pt x="134" y="152"/>
                  </a:lnTo>
                  <a:lnTo>
                    <a:pt x="139" y="148"/>
                  </a:lnTo>
                  <a:lnTo>
                    <a:pt x="143" y="145"/>
                  </a:lnTo>
                  <a:lnTo>
                    <a:pt x="147" y="141"/>
                  </a:lnTo>
                  <a:lnTo>
                    <a:pt x="150" y="137"/>
                  </a:lnTo>
                  <a:lnTo>
                    <a:pt x="154" y="132"/>
                  </a:lnTo>
                  <a:lnTo>
                    <a:pt x="157" y="128"/>
                  </a:lnTo>
                  <a:lnTo>
                    <a:pt x="159" y="123"/>
                  </a:lnTo>
                  <a:lnTo>
                    <a:pt x="162" y="118"/>
                  </a:lnTo>
                  <a:lnTo>
                    <a:pt x="164" y="113"/>
                  </a:lnTo>
                  <a:lnTo>
                    <a:pt x="165" y="107"/>
                  </a:lnTo>
                  <a:lnTo>
                    <a:pt x="167" y="102"/>
                  </a:lnTo>
                  <a:lnTo>
                    <a:pt x="168" y="97"/>
                  </a:lnTo>
                  <a:lnTo>
                    <a:pt x="168" y="91"/>
                  </a:lnTo>
                  <a:lnTo>
                    <a:pt x="169" y="86"/>
                  </a:lnTo>
                  <a:lnTo>
                    <a:pt x="169" y="80"/>
                  </a:lnTo>
                  <a:lnTo>
                    <a:pt x="168" y="75"/>
                  </a:lnTo>
                  <a:lnTo>
                    <a:pt x="167" y="6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B30002B0-CDAB-4691-83DD-3C4311F4A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400" y="2289175"/>
              <a:ext cx="60325" cy="60325"/>
            </a:xfrm>
            <a:custGeom>
              <a:avLst/>
              <a:gdLst>
                <a:gd name="T0" fmla="*/ 0 w 38"/>
                <a:gd name="T1" fmla="*/ 23 h 38"/>
                <a:gd name="T2" fmla="*/ 0 w 38"/>
                <a:gd name="T3" fmla="*/ 25 h 38"/>
                <a:gd name="T4" fmla="*/ 1 w 38"/>
                <a:gd name="T5" fmla="*/ 28 h 38"/>
                <a:gd name="T6" fmla="*/ 3 w 38"/>
                <a:gd name="T7" fmla="*/ 30 h 38"/>
                <a:gd name="T8" fmla="*/ 4 w 38"/>
                <a:gd name="T9" fmla="*/ 32 h 38"/>
                <a:gd name="T10" fmla="*/ 6 w 38"/>
                <a:gd name="T11" fmla="*/ 34 h 38"/>
                <a:gd name="T12" fmla="*/ 8 w 38"/>
                <a:gd name="T13" fmla="*/ 35 h 38"/>
                <a:gd name="T14" fmla="*/ 10 w 38"/>
                <a:gd name="T15" fmla="*/ 36 h 38"/>
                <a:gd name="T16" fmla="*/ 12 w 38"/>
                <a:gd name="T17" fmla="*/ 37 h 38"/>
                <a:gd name="T18" fmla="*/ 15 w 38"/>
                <a:gd name="T19" fmla="*/ 38 h 38"/>
                <a:gd name="T20" fmla="*/ 17 w 38"/>
                <a:gd name="T21" fmla="*/ 38 h 38"/>
                <a:gd name="T22" fmla="*/ 20 w 38"/>
                <a:gd name="T23" fmla="*/ 38 h 38"/>
                <a:gd name="T24" fmla="*/ 22 w 38"/>
                <a:gd name="T25" fmla="*/ 38 h 38"/>
                <a:gd name="T26" fmla="*/ 25 w 38"/>
                <a:gd name="T27" fmla="*/ 38 h 38"/>
                <a:gd name="T28" fmla="*/ 27 w 38"/>
                <a:gd name="T29" fmla="*/ 37 h 38"/>
                <a:gd name="T30" fmla="*/ 29 w 38"/>
                <a:gd name="T31" fmla="*/ 36 h 38"/>
                <a:gd name="T32" fmla="*/ 31 w 38"/>
                <a:gd name="T33" fmla="*/ 34 h 38"/>
                <a:gd name="T34" fmla="*/ 33 w 38"/>
                <a:gd name="T35" fmla="*/ 32 h 38"/>
                <a:gd name="T36" fmla="*/ 34 w 38"/>
                <a:gd name="T37" fmla="*/ 30 h 38"/>
                <a:gd name="T38" fmla="*/ 36 w 38"/>
                <a:gd name="T39" fmla="*/ 28 h 38"/>
                <a:gd name="T40" fmla="*/ 37 w 38"/>
                <a:gd name="T41" fmla="*/ 26 h 38"/>
                <a:gd name="T42" fmla="*/ 37 w 38"/>
                <a:gd name="T43" fmla="*/ 24 h 38"/>
                <a:gd name="T44" fmla="*/ 38 w 38"/>
                <a:gd name="T45" fmla="*/ 21 h 38"/>
                <a:gd name="T46" fmla="*/ 38 w 38"/>
                <a:gd name="T47" fmla="*/ 19 h 38"/>
                <a:gd name="T48" fmla="*/ 37 w 38"/>
                <a:gd name="T49" fmla="*/ 16 h 38"/>
                <a:gd name="T50" fmla="*/ 37 w 38"/>
                <a:gd name="T51" fmla="*/ 14 h 38"/>
                <a:gd name="T52" fmla="*/ 36 w 38"/>
                <a:gd name="T53" fmla="*/ 11 h 38"/>
                <a:gd name="T54" fmla="*/ 35 w 38"/>
                <a:gd name="T55" fmla="*/ 9 h 38"/>
                <a:gd name="T56" fmla="*/ 33 w 38"/>
                <a:gd name="T57" fmla="*/ 7 h 38"/>
                <a:gd name="T58" fmla="*/ 32 w 38"/>
                <a:gd name="T59" fmla="*/ 5 h 38"/>
                <a:gd name="T60" fmla="*/ 30 w 38"/>
                <a:gd name="T61" fmla="*/ 4 h 38"/>
                <a:gd name="T62" fmla="*/ 27 w 38"/>
                <a:gd name="T63" fmla="*/ 2 h 38"/>
                <a:gd name="T64" fmla="*/ 25 w 38"/>
                <a:gd name="T65" fmla="*/ 1 h 38"/>
                <a:gd name="T66" fmla="*/ 23 w 38"/>
                <a:gd name="T67" fmla="*/ 1 h 38"/>
                <a:gd name="T68" fmla="*/ 20 w 38"/>
                <a:gd name="T69" fmla="*/ 0 h 38"/>
                <a:gd name="T70" fmla="*/ 18 w 38"/>
                <a:gd name="T71" fmla="*/ 0 h 38"/>
                <a:gd name="T72" fmla="*/ 15 w 38"/>
                <a:gd name="T73" fmla="*/ 1 h 38"/>
                <a:gd name="T74" fmla="*/ 13 w 38"/>
                <a:gd name="T75" fmla="*/ 1 h 38"/>
                <a:gd name="T76" fmla="*/ 10 w 38"/>
                <a:gd name="T77" fmla="*/ 2 h 38"/>
                <a:gd name="T78" fmla="*/ 8 w 38"/>
                <a:gd name="T79" fmla="*/ 3 h 38"/>
                <a:gd name="T80" fmla="*/ 6 w 38"/>
                <a:gd name="T81" fmla="*/ 5 h 38"/>
                <a:gd name="T82" fmla="*/ 5 w 38"/>
                <a:gd name="T83" fmla="*/ 7 h 38"/>
                <a:gd name="T84" fmla="*/ 3 w 38"/>
                <a:gd name="T85" fmla="*/ 9 h 38"/>
                <a:gd name="T86" fmla="*/ 2 w 38"/>
                <a:gd name="T87" fmla="*/ 11 h 38"/>
                <a:gd name="T88" fmla="*/ 1 w 38"/>
                <a:gd name="T89" fmla="*/ 13 h 38"/>
                <a:gd name="T90" fmla="*/ 0 w 38"/>
                <a:gd name="T91" fmla="*/ 15 h 38"/>
                <a:gd name="T92" fmla="*/ 0 w 38"/>
                <a:gd name="T93" fmla="*/ 18 h 38"/>
                <a:gd name="T94" fmla="*/ 0 w 38"/>
                <a:gd name="T95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38">
                  <a:moveTo>
                    <a:pt x="0" y="22"/>
                  </a:move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5" y="33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8" y="35"/>
                  </a:lnTo>
                  <a:lnTo>
                    <a:pt x="9" y="36"/>
                  </a:lnTo>
                  <a:lnTo>
                    <a:pt x="10" y="36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3" y="38"/>
                  </a:lnTo>
                  <a:lnTo>
                    <a:pt x="25" y="38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29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3" y="32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37" y="24"/>
                  </a:lnTo>
                  <a:lnTo>
                    <a:pt x="37" y="22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5" y="9"/>
                  </a:lnTo>
                  <a:lnTo>
                    <a:pt x="34" y="8"/>
                  </a:lnTo>
                  <a:lnTo>
                    <a:pt x="33" y="7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0" y="5"/>
                  </a:lnTo>
                  <a:lnTo>
                    <a:pt x="30" y="4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7"/>
                  </a:lnTo>
                  <a:lnTo>
                    <a:pt x="4" y="7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C470251-D9FF-464A-91C8-71E5EFB8C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400" y="2289175"/>
              <a:ext cx="60325" cy="60325"/>
            </a:xfrm>
            <a:custGeom>
              <a:avLst/>
              <a:gdLst>
                <a:gd name="T0" fmla="*/ 2 w 168"/>
                <a:gd name="T1" fmla="*/ 105 h 169"/>
                <a:gd name="T2" fmla="*/ 6 w 168"/>
                <a:gd name="T3" fmla="*/ 116 h 169"/>
                <a:gd name="T4" fmla="*/ 10 w 168"/>
                <a:gd name="T5" fmla="*/ 125 h 169"/>
                <a:gd name="T6" fmla="*/ 16 w 168"/>
                <a:gd name="T7" fmla="*/ 135 h 169"/>
                <a:gd name="T8" fmla="*/ 23 w 168"/>
                <a:gd name="T9" fmla="*/ 143 h 169"/>
                <a:gd name="T10" fmla="*/ 31 w 168"/>
                <a:gd name="T11" fmla="*/ 151 h 169"/>
                <a:gd name="T12" fmla="*/ 41 w 168"/>
                <a:gd name="T13" fmla="*/ 157 h 169"/>
                <a:gd name="T14" fmla="*/ 50 w 168"/>
                <a:gd name="T15" fmla="*/ 162 h 169"/>
                <a:gd name="T16" fmla="*/ 61 w 168"/>
                <a:gd name="T17" fmla="*/ 166 h 169"/>
                <a:gd name="T18" fmla="*/ 71 w 168"/>
                <a:gd name="T19" fmla="*/ 168 h 169"/>
                <a:gd name="T20" fmla="*/ 82 w 168"/>
                <a:gd name="T21" fmla="*/ 169 h 169"/>
                <a:gd name="T22" fmla="*/ 93 w 168"/>
                <a:gd name="T23" fmla="*/ 168 h 169"/>
                <a:gd name="T24" fmla="*/ 104 w 168"/>
                <a:gd name="T25" fmla="*/ 166 h 169"/>
                <a:gd name="T26" fmla="*/ 115 w 168"/>
                <a:gd name="T27" fmla="*/ 163 h 169"/>
                <a:gd name="T28" fmla="*/ 125 w 168"/>
                <a:gd name="T29" fmla="*/ 158 h 169"/>
                <a:gd name="T30" fmla="*/ 134 w 168"/>
                <a:gd name="T31" fmla="*/ 152 h 169"/>
                <a:gd name="T32" fmla="*/ 142 w 168"/>
                <a:gd name="T33" fmla="*/ 145 h 169"/>
                <a:gd name="T34" fmla="*/ 150 w 168"/>
                <a:gd name="T35" fmla="*/ 137 h 169"/>
                <a:gd name="T36" fmla="*/ 156 w 168"/>
                <a:gd name="T37" fmla="*/ 128 h 169"/>
                <a:gd name="T38" fmla="*/ 161 w 168"/>
                <a:gd name="T39" fmla="*/ 118 h 169"/>
                <a:gd name="T40" fmla="*/ 165 w 168"/>
                <a:gd name="T41" fmla="*/ 108 h 169"/>
                <a:gd name="T42" fmla="*/ 167 w 168"/>
                <a:gd name="T43" fmla="*/ 97 h 169"/>
                <a:gd name="T44" fmla="*/ 168 w 168"/>
                <a:gd name="T45" fmla="*/ 86 h 169"/>
                <a:gd name="T46" fmla="*/ 168 w 168"/>
                <a:gd name="T47" fmla="*/ 75 h 169"/>
                <a:gd name="T48" fmla="*/ 166 w 168"/>
                <a:gd name="T49" fmla="*/ 64 h 169"/>
                <a:gd name="T50" fmla="*/ 162 w 168"/>
                <a:gd name="T51" fmla="*/ 54 h 169"/>
                <a:gd name="T52" fmla="*/ 158 w 168"/>
                <a:gd name="T53" fmla="*/ 44 h 169"/>
                <a:gd name="T54" fmla="*/ 152 w 168"/>
                <a:gd name="T55" fmla="*/ 35 h 169"/>
                <a:gd name="T56" fmla="*/ 145 w 168"/>
                <a:gd name="T57" fmla="*/ 26 h 169"/>
                <a:gd name="T58" fmla="*/ 136 w 168"/>
                <a:gd name="T59" fmla="*/ 19 h 169"/>
                <a:gd name="T60" fmla="*/ 127 w 168"/>
                <a:gd name="T61" fmla="*/ 12 h 169"/>
                <a:gd name="T62" fmla="*/ 118 w 168"/>
                <a:gd name="T63" fmla="*/ 7 h 169"/>
                <a:gd name="T64" fmla="*/ 107 w 168"/>
                <a:gd name="T65" fmla="*/ 4 h 169"/>
                <a:gd name="T66" fmla="*/ 96 w 168"/>
                <a:gd name="T67" fmla="*/ 1 h 169"/>
                <a:gd name="T68" fmla="*/ 85 w 168"/>
                <a:gd name="T69" fmla="*/ 0 h 169"/>
                <a:gd name="T70" fmla="*/ 74 w 168"/>
                <a:gd name="T71" fmla="*/ 1 h 169"/>
                <a:gd name="T72" fmla="*/ 64 w 168"/>
                <a:gd name="T73" fmla="*/ 3 h 169"/>
                <a:gd name="T74" fmla="*/ 53 w 168"/>
                <a:gd name="T75" fmla="*/ 6 h 169"/>
                <a:gd name="T76" fmla="*/ 43 w 168"/>
                <a:gd name="T77" fmla="*/ 11 h 169"/>
                <a:gd name="T78" fmla="*/ 34 w 168"/>
                <a:gd name="T79" fmla="*/ 17 h 169"/>
                <a:gd name="T80" fmla="*/ 25 w 168"/>
                <a:gd name="T81" fmla="*/ 24 h 169"/>
                <a:gd name="T82" fmla="*/ 18 w 168"/>
                <a:gd name="T83" fmla="*/ 32 h 169"/>
                <a:gd name="T84" fmla="*/ 12 w 168"/>
                <a:gd name="T85" fmla="*/ 41 h 169"/>
                <a:gd name="T86" fmla="*/ 7 w 168"/>
                <a:gd name="T87" fmla="*/ 51 h 169"/>
                <a:gd name="T88" fmla="*/ 3 w 168"/>
                <a:gd name="T89" fmla="*/ 61 h 169"/>
                <a:gd name="T90" fmla="*/ 1 w 168"/>
                <a:gd name="T91" fmla="*/ 72 h 169"/>
                <a:gd name="T92" fmla="*/ 0 w 168"/>
                <a:gd name="T93" fmla="*/ 83 h 169"/>
                <a:gd name="T94" fmla="*/ 0 w 168"/>
                <a:gd name="T95" fmla="*/ 9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8" h="169">
                  <a:moveTo>
                    <a:pt x="1" y="100"/>
                  </a:moveTo>
                  <a:lnTo>
                    <a:pt x="2" y="105"/>
                  </a:lnTo>
                  <a:lnTo>
                    <a:pt x="4" y="110"/>
                  </a:lnTo>
                  <a:lnTo>
                    <a:pt x="6" y="116"/>
                  </a:lnTo>
                  <a:lnTo>
                    <a:pt x="8" y="121"/>
                  </a:lnTo>
                  <a:lnTo>
                    <a:pt x="10" y="125"/>
                  </a:lnTo>
                  <a:lnTo>
                    <a:pt x="13" y="130"/>
                  </a:lnTo>
                  <a:lnTo>
                    <a:pt x="16" y="135"/>
                  </a:lnTo>
                  <a:lnTo>
                    <a:pt x="20" y="139"/>
                  </a:lnTo>
                  <a:lnTo>
                    <a:pt x="23" y="143"/>
                  </a:lnTo>
                  <a:lnTo>
                    <a:pt x="27" y="147"/>
                  </a:lnTo>
                  <a:lnTo>
                    <a:pt x="31" y="151"/>
                  </a:lnTo>
                  <a:lnTo>
                    <a:pt x="36" y="154"/>
                  </a:lnTo>
                  <a:lnTo>
                    <a:pt x="41" y="157"/>
                  </a:lnTo>
                  <a:lnTo>
                    <a:pt x="45" y="160"/>
                  </a:lnTo>
                  <a:lnTo>
                    <a:pt x="50" y="162"/>
                  </a:lnTo>
                  <a:lnTo>
                    <a:pt x="55" y="164"/>
                  </a:lnTo>
                  <a:lnTo>
                    <a:pt x="61" y="166"/>
                  </a:lnTo>
                  <a:lnTo>
                    <a:pt x="66" y="167"/>
                  </a:lnTo>
                  <a:lnTo>
                    <a:pt x="71" y="168"/>
                  </a:lnTo>
                  <a:lnTo>
                    <a:pt x="77" y="169"/>
                  </a:lnTo>
                  <a:lnTo>
                    <a:pt x="82" y="169"/>
                  </a:lnTo>
                  <a:lnTo>
                    <a:pt x="88" y="169"/>
                  </a:lnTo>
                  <a:lnTo>
                    <a:pt x="93" y="168"/>
                  </a:lnTo>
                  <a:lnTo>
                    <a:pt x="99" y="168"/>
                  </a:lnTo>
                  <a:lnTo>
                    <a:pt x="104" y="166"/>
                  </a:lnTo>
                  <a:lnTo>
                    <a:pt x="110" y="165"/>
                  </a:lnTo>
                  <a:lnTo>
                    <a:pt x="115" y="163"/>
                  </a:lnTo>
                  <a:lnTo>
                    <a:pt x="120" y="161"/>
                  </a:lnTo>
                  <a:lnTo>
                    <a:pt x="125" y="158"/>
                  </a:lnTo>
                  <a:lnTo>
                    <a:pt x="129" y="156"/>
                  </a:lnTo>
                  <a:lnTo>
                    <a:pt x="134" y="152"/>
                  </a:lnTo>
                  <a:lnTo>
                    <a:pt x="138" y="149"/>
                  </a:lnTo>
                  <a:lnTo>
                    <a:pt x="142" y="145"/>
                  </a:lnTo>
                  <a:lnTo>
                    <a:pt x="146" y="141"/>
                  </a:lnTo>
                  <a:lnTo>
                    <a:pt x="150" y="137"/>
                  </a:lnTo>
                  <a:lnTo>
                    <a:pt x="153" y="133"/>
                  </a:lnTo>
                  <a:lnTo>
                    <a:pt x="156" y="128"/>
                  </a:lnTo>
                  <a:lnTo>
                    <a:pt x="159" y="123"/>
                  </a:lnTo>
                  <a:lnTo>
                    <a:pt x="161" y="118"/>
                  </a:lnTo>
                  <a:lnTo>
                    <a:pt x="163" y="113"/>
                  </a:lnTo>
                  <a:lnTo>
                    <a:pt x="165" y="108"/>
                  </a:lnTo>
                  <a:lnTo>
                    <a:pt x="166" y="103"/>
                  </a:lnTo>
                  <a:lnTo>
                    <a:pt x="167" y="97"/>
                  </a:lnTo>
                  <a:lnTo>
                    <a:pt x="168" y="92"/>
                  </a:lnTo>
                  <a:lnTo>
                    <a:pt x="168" y="86"/>
                  </a:lnTo>
                  <a:lnTo>
                    <a:pt x="168" y="81"/>
                  </a:lnTo>
                  <a:lnTo>
                    <a:pt x="168" y="75"/>
                  </a:lnTo>
                  <a:lnTo>
                    <a:pt x="167" y="70"/>
                  </a:lnTo>
                  <a:lnTo>
                    <a:pt x="166" y="64"/>
                  </a:lnTo>
                  <a:lnTo>
                    <a:pt x="164" y="59"/>
                  </a:lnTo>
                  <a:lnTo>
                    <a:pt x="162" y="54"/>
                  </a:lnTo>
                  <a:lnTo>
                    <a:pt x="160" y="49"/>
                  </a:lnTo>
                  <a:lnTo>
                    <a:pt x="158" y="44"/>
                  </a:lnTo>
                  <a:lnTo>
                    <a:pt x="155" y="39"/>
                  </a:lnTo>
                  <a:lnTo>
                    <a:pt x="152" y="35"/>
                  </a:lnTo>
                  <a:lnTo>
                    <a:pt x="148" y="30"/>
                  </a:lnTo>
                  <a:lnTo>
                    <a:pt x="145" y="26"/>
                  </a:lnTo>
                  <a:lnTo>
                    <a:pt x="141" y="22"/>
                  </a:lnTo>
                  <a:lnTo>
                    <a:pt x="136" y="19"/>
                  </a:lnTo>
                  <a:lnTo>
                    <a:pt x="132" y="15"/>
                  </a:lnTo>
                  <a:lnTo>
                    <a:pt x="127" y="12"/>
                  </a:lnTo>
                  <a:lnTo>
                    <a:pt x="123" y="10"/>
                  </a:lnTo>
                  <a:lnTo>
                    <a:pt x="118" y="7"/>
                  </a:lnTo>
                  <a:lnTo>
                    <a:pt x="112" y="5"/>
                  </a:lnTo>
                  <a:lnTo>
                    <a:pt x="107" y="4"/>
                  </a:lnTo>
                  <a:lnTo>
                    <a:pt x="102" y="2"/>
                  </a:lnTo>
                  <a:lnTo>
                    <a:pt x="96" y="1"/>
                  </a:lnTo>
                  <a:lnTo>
                    <a:pt x="91" y="1"/>
                  </a:lnTo>
                  <a:lnTo>
                    <a:pt x="85" y="0"/>
                  </a:lnTo>
                  <a:lnTo>
                    <a:pt x="80" y="1"/>
                  </a:lnTo>
                  <a:lnTo>
                    <a:pt x="74" y="1"/>
                  </a:lnTo>
                  <a:lnTo>
                    <a:pt x="69" y="2"/>
                  </a:lnTo>
                  <a:lnTo>
                    <a:pt x="64" y="3"/>
                  </a:lnTo>
                  <a:lnTo>
                    <a:pt x="58" y="4"/>
                  </a:lnTo>
                  <a:lnTo>
                    <a:pt x="53" y="6"/>
                  </a:lnTo>
                  <a:lnTo>
                    <a:pt x="48" y="8"/>
                  </a:lnTo>
                  <a:lnTo>
                    <a:pt x="43" y="11"/>
                  </a:lnTo>
                  <a:lnTo>
                    <a:pt x="38" y="14"/>
                  </a:lnTo>
                  <a:lnTo>
                    <a:pt x="34" y="17"/>
                  </a:lnTo>
                  <a:lnTo>
                    <a:pt x="30" y="20"/>
                  </a:lnTo>
                  <a:lnTo>
                    <a:pt x="25" y="24"/>
                  </a:lnTo>
                  <a:lnTo>
                    <a:pt x="22" y="28"/>
                  </a:lnTo>
                  <a:lnTo>
                    <a:pt x="18" y="32"/>
                  </a:lnTo>
                  <a:lnTo>
                    <a:pt x="15" y="37"/>
                  </a:lnTo>
                  <a:lnTo>
                    <a:pt x="12" y="41"/>
                  </a:lnTo>
                  <a:lnTo>
                    <a:pt x="9" y="46"/>
                  </a:lnTo>
                  <a:lnTo>
                    <a:pt x="7" y="51"/>
                  </a:lnTo>
                  <a:lnTo>
                    <a:pt x="5" y="56"/>
                  </a:lnTo>
                  <a:lnTo>
                    <a:pt x="3" y="61"/>
                  </a:lnTo>
                  <a:lnTo>
                    <a:pt x="2" y="67"/>
                  </a:lnTo>
                  <a:lnTo>
                    <a:pt x="1" y="72"/>
                  </a:lnTo>
                  <a:lnTo>
                    <a:pt x="0" y="78"/>
                  </a:lnTo>
                  <a:lnTo>
                    <a:pt x="0" y="83"/>
                  </a:lnTo>
                  <a:lnTo>
                    <a:pt x="0" y="89"/>
                  </a:lnTo>
                  <a:lnTo>
                    <a:pt x="0" y="94"/>
                  </a:lnTo>
                  <a:lnTo>
                    <a:pt x="1" y="10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AEF9BF9A-A7F8-4C9A-BD98-65C1DCE381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2675" y="679450"/>
              <a:ext cx="1303338" cy="23685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20254885-472F-47E4-A409-1DCACF5648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86013" y="679450"/>
              <a:ext cx="2749550" cy="16398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665A6DBC-E03B-43E4-BF55-415446CF19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35563" y="1206500"/>
              <a:ext cx="0" cy="11128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 type="none" w="med" len="med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CC2FEDFA-E0BB-4007-95BC-68E8011CEB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2675" y="1931988"/>
              <a:ext cx="0" cy="11160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 type="none" w="med" len="med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A167D83-171D-49CC-99AD-5E17A96CA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" y="2360613"/>
              <a:ext cx="331788" cy="84137"/>
            </a:xfrm>
            <a:custGeom>
              <a:avLst/>
              <a:gdLst>
                <a:gd name="T0" fmla="*/ 920 w 920"/>
                <a:gd name="T1" fmla="*/ 236 h 236"/>
                <a:gd name="T2" fmla="*/ 703 w 920"/>
                <a:gd name="T3" fmla="*/ 134 h 236"/>
                <a:gd name="T4" fmla="*/ 475 w 920"/>
                <a:gd name="T5" fmla="*/ 60 h 236"/>
                <a:gd name="T6" fmla="*/ 240 w 920"/>
                <a:gd name="T7" fmla="*/ 15 h 236"/>
                <a:gd name="T8" fmla="*/ 0 w 920"/>
                <a:gd name="T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0" h="236">
                  <a:moveTo>
                    <a:pt x="920" y="236"/>
                  </a:moveTo>
                  <a:lnTo>
                    <a:pt x="703" y="134"/>
                  </a:lnTo>
                  <a:lnTo>
                    <a:pt x="475" y="60"/>
                  </a:lnTo>
                  <a:lnTo>
                    <a:pt x="240" y="1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6E02F1B8-C312-49D1-B839-72C8B1CF2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350" y="1890713"/>
              <a:ext cx="858838" cy="858837"/>
            </a:xfrm>
            <a:custGeom>
              <a:avLst/>
              <a:gdLst>
                <a:gd name="T0" fmla="*/ 165 w 2381"/>
                <a:gd name="T1" fmla="*/ 581 h 2392"/>
                <a:gd name="T2" fmla="*/ 59 w 2381"/>
                <a:gd name="T3" fmla="*/ 809 h 2392"/>
                <a:gd name="T4" fmla="*/ 3 w 2381"/>
                <a:gd name="T5" fmla="*/ 1053 h 2392"/>
                <a:gd name="T6" fmla="*/ 0 w 2381"/>
                <a:gd name="T7" fmla="*/ 1304 h 2392"/>
                <a:gd name="T8" fmla="*/ 49 w 2381"/>
                <a:gd name="T9" fmla="*/ 1550 h 2392"/>
                <a:gd name="T10" fmla="*/ 148 w 2381"/>
                <a:gd name="T11" fmla="*/ 1781 h 2392"/>
                <a:gd name="T12" fmla="*/ 293 w 2381"/>
                <a:gd name="T13" fmla="*/ 1985 h 2392"/>
                <a:gd name="T14" fmla="*/ 477 w 2381"/>
                <a:gd name="T15" fmla="*/ 2155 h 2392"/>
                <a:gd name="T16" fmla="*/ 693 w 2381"/>
                <a:gd name="T17" fmla="*/ 2283 h 2392"/>
                <a:gd name="T18" fmla="*/ 930 w 2381"/>
                <a:gd name="T19" fmla="*/ 2363 h 2392"/>
                <a:gd name="T20" fmla="*/ 1180 w 2381"/>
                <a:gd name="T21" fmla="*/ 2392 h 2392"/>
                <a:gd name="T22" fmla="*/ 1429 w 2381"/>
                <a:gd name="T23" fmla="*/ 2368 h 2392"/>
                <a:gd name="T24" fmla="*/ 1668 w 2381"/>
                <a:gd name="T25" fmla="*/ 2292 h 2392"/>
                <a:gd name="T26" fmla="*/ 1887 w 2381"/>
                <a:gd name="T27" fmla="*/ 2169 h 2392"/>
                <a:gd name="T28" fmla="*/ 2074 w 2381"/>
                <a:gd name="T29" fmla="*/ 2002 h 2392"/>
                <a:gd name="T30" fmla="*/ 2223 w 2381"/>
                <a:gd name="T31" fmla="*/ 1800 h 2392"/>
                <a:gd name="T32" fmla="*/ 2326 w 2381"/>
                <a:gd name="T33" fmla="*/ 1572 h 2392"/>
                <a:gd name="T34" fmla="*/ 2380 w 2381"/>
                <a:gd name="T35" fmla="*/ 1327 h 2392"/>
                <a:gd name="T36" fmla="*/ 2381 w 2381"/>
                <a:gd name="T37" fmla="*/ 1076 h 2392"/>
                <a:gd name="T38" fmla="*/ 2330 w 2381"/>
                <a:gd name="T39" fmla="*/ 830 h 2392"/>
                <a:gd name="T40" fmla="*/ 2229 w 2381"/>
                <a:gd name="T41" fmla="*/ 601 h 2392"/>
                <a:gd name="T42" fmla="*/ 2082 w 2381"/>
                <a:gd name="T43" fmla="*/ 398 h 2392"/>
                <a:gd name="T44" fmla="*/ 1896 w 2381"/>
                <a:gd name="T45" fmla="*/ 229 h 2392"/>
                <a:gd name="T46" fmla="*/ 1679 w 2381"/>
                <a:gd name="T47" fmla="*/ 104 h 2392"/>
                <a:gd name="T48" fmla="*/ 1440 w 2381"/>
                <a:gd name="T49" fmla="*/ 26 h 2392"/>
                <a:gd name="T50" fmla="*/ 1191 w 2381"/>
                <a:gd name="T51" fmla="*/ 0 h 2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81" h="2392">
                  <a:moveTo>
                    <a:pt x="165" y="581"/>
                  </a:moveTo>
                  <a:lnTo>
                    <a:pt x="59" y="809"/>
                  </a:lnTo>
                  <a:lnTo>
                    <a:pt x="3" y="1053"/>
                  </a:lnTo>
                  <a:lnTo>
                    <a:pt x="0" y="1304"/>
                  </a:lnTo>
                  <a:lnTo>
                    <a:pt x="49" y="1550"/>
                  </a:lnTo>
                  <a:lnTo>
                    <a:pt x="148" y="1781"/>
                  </a:lnTo>
                  <a:lnTo>
                    <a:pt x="293" y="1985"/>
                  </a:lnTo>
                  <a:lnTo>
                    <a:pt x="477" y="2155"/>
                  </a:lnTo>
                  <a:lnTo>
                    <a:pt x="693" y="2283"/>
                  </a:lnTo>
                  <a:lnTo>
                    <a:pt x="930" y="2363"/>
                  </a:lnTo>
                  <a:lnTo>
                    <a:pt x="1180" y="2392"/>
                  </a:lnTo>
                  <a:lnTo>
                    <a:pt x="1429" y="2368"/>
                  </a:lnTo>
                  <a:lnTo>
                    <a:pt x="1668" y="2292"/>
                  </a:lnTo>
                  <a:lnTo>
                    <a:pt x="1887" y="2169"/>
                  </a:lnTo>
                  <a:lnTo>
                    <a:pt x="2074" y="2002"/>
                  </a:lnTo>
                  <a:lnTo>
                    <a:pt x="2223" y="1800"/>
                  </a:lnTo>
                  <a:lnTo>
                    <a:pt x="2326" y="1572"/>
                  </a:lnTo>
                  <a:lnTo>
                    <a:pt x="2380" y="1327"/>
                  </a:lnTo>
                  <a:lnTo>
                    <a:pt x="2381" y="1076"/>
                  </a:lnTo>
                  <a:lnTo>
                    <a:pt x="2330" y="830"/>
                  </a:lnTo>
                  <a:lnTo>
                    <a:pt x="2229" y="601"/>
                  </a:lnTo>
                  <a:lnTo>
                    <a:pt x="2082" y="398"/>
                  </a:lnTo>
                  <a:lnTo>
                    <a:pt x="1896" y="229"/>
                  </a:lnTo>
                  <a:lnTo>
                    <a:pt x="1679" y="104"/>
                  </a:lnTo>
                  <a:lnTo>
                    <a:pt x="1440" y="26"/>
                  </a:lnTo>
                  <a:lnTo>
                    <a:pt x="1191" y="0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2" name="Rectangle 22">
              <a:extLst>
                <a:ext uri="{FF2B5EF4-FFF2-40B4-BE49-F238E27FC236}">
                  <a16:creationId xmlns:a16="http://schemas.microsoft.com/office/drawing/2014/main" id="{E1F76C19-342D-4324-93CC-83F925A04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9550" y="1673225"/>
              <a:ext cx="98531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 dirty="0">
                  <a:solidFill>
                    <a:srgbClr val="FF0000"/>
                  </a:solidFill>
                </a:rPr>
                <a:t>300°54'30"</a:t>
              </a:r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DAC9C6F1-5AF7-4C63-A847-54769322C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56" y="2430092"/>
              <a:ext cx="8720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 dirty="0">
                  <a:solidFill>
                    <a:srgbClr val="FF0000"/>
                  </a:solidFill>
                </a:rPr>
                <a:t>28°45'10"</a:t>
              </a:r>
            </a:p>
          </p:txBody>
        </p:sp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0B543A57-7480-49F6-8F90-19CAAF4D08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2550" y="2444750"/>
              <a:ext cx="61913" cy="19050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EB881AA4-017E-450E-92FC-4BDC3EAB4D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7000" y="2384425"/>
              <a:ext cx="17463" cy="60325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6" name="Line 26">
              <a:extLst>
                <a:ext uri="{FF2B5EF4-FFF2-40B4-BE49-F238E27FC236}">
                  <a16:creationId xmlns:a16="http://schemas.microsoft.com/office/drawing/2014/main" id="{453DD698-52AA-4E46-8E04-DCD97D383A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97000" y="2384425"/>
              <a:ext cx="17463" cy="60325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7" name="Line 27">
              <a:extLst>
                <a:ext uri="{FF2B5EF4-FFF2-40B4-BE49-F238E27FC236}">
                  <a16:creationId xmlns:a16="http://schemas.microsoft.com/office/drawing/2014/main" id="{568F1350-351D-493F-BD08-E77BC4447C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65675" y="2098675"/>
              <a:ext cx="14288" cy="63500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8" name="Line 28">
              <a:extLst>
                <a:ext uri="{FF2B5EF4-FFF2-40B4-BE49-F238E27FC236}">
                  <a16:creationId xmlns:a16="http://schemas.microsoft.com/office/drawing/2014/main" id="{534CC8CE-865F-4E18-8A69-52B62346A1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2175" y="2098675"/>
              <a:ext cx="63500" cy="15875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9" name="Line 29">
              <a:extLst>
                <a:ext uri="{FF2B5EF4-FFF2-40B4-BE49-F238E27FC236}">
                  <a16:creationId xmlns:a16="http://schemas.microsoft.com/office/drawing/2014/main" id="{3F6632D8-2CDA-4841-9311-7B293AA28D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02175" y="2098675"/>
              <a:ext cx="63500" cy="15875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0" name="Rectangle 30">
              <a:extLst>
                <a:ext uri="{FF2B5EF4-FFF2-40B4-BE49-F238E27FC236}">
                  <a16:creationId xmlns:a16="http://schemas.microsoft.com/office/drawing/2014/main" id="{C84E807D-B6D0-4763-B349-E3BFECC7C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913" y="368300"/>
              <a:ext cx="1367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>
                  <a:solidFill>
                    <a:srgbClr val="000000"/>
                  </a:solidFill>
                </a:rPr>
                <a:t>P</a:t>
              </a:r>
              <a:endParaRPr lang="en-US" altLang="en-US" sz="1200" b="0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FB86B4DD-AB98-496E-9984-16A9E8DFF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850" y="649288"/>
              <a:ext cx="60325" cy="60325"/>
            </a:xfrm>
            <a:custGeom>
              <a:avLst/>
              <a:gdLst>
                <a:gd name="T0" fmla="*/ 38 w 38"/>
                <a:gd name="T1" fmla="*/ 19 h 38"/>
                <a:gd name="T2" fmla="*/ 38 w 38"/>
                <a:gd name="T3" fmla="*/ 16 h 38"/>
                <a:gd name="T4" fmla="*/ 38 w 38"/>
                <a:gd name="T5" fmla="*/ 14 h 38"/>
                <a:gd name="T6" fmla="*/ 37 w 38"/>
                <a:gd name="T7" fmla="*/ 11 h 38"/>
                <a:gd name="T8" fmla="*/ 36 w 38"/>
                <a:gd name="T9" fmla="*/ 9 h 38"/>
                <a:gd name="T10" fmla="*/ 34 w 38"/>
                <a:gd name="T11" fmla="*/ 7 h 38"/>
                <a:gd name="T12" fmla="*/ 33 w 38"/>
                <a:gd name="T13" fmla="*/ 5 h 38"/>
                <a:gd name="T14" fmla="*/ 31 w 38"/>
                <a:gd name="T15" fmla="*/ 4 h 38"/>
                <a:gd name="T16" fmla="*/ 29 w 38"/>
                <a:gd name="T17" fmla="*/ 2 h 38"/>
                <a:gd name="T18" fmla="*/ 27 w 38"/>
                <a:gd name="T19" fmla="*/ 1 h 38"/>
                <a:gd name="T20" fmla="*/ 24 w 38"/>
                <a:gd name="T21" fmla="*/ 0 h 38"/>
                <a:gd name="T22" fmla="*/ 22 w 38"/>
                <a:gd name="T23" fmla="*/ 0 h 38"/>
                <a:gd name="T24" fmla="*/ 19 w 38"/>
                <a:gd name="T25" fmla="*/ 0 h 38"/>
                <a:gd name="T26" fmla="*/ 17 w 38"/>
                <a:gd name="T27" fmla="*/ 0 h 38"/>
                <a:gd name="T28" fmla="*/ 14 w 38"/>
                <a:gd name="T29" fmla="*/ 0 h 38"/>
                <a:gd name="T30" fmla="*/ 12 w 38"/>
                <a:gd name="T31" fmla="*/ 1 h 38"/>
                <a:gd name="T32" fmla="*/ 10 w 38"/>
                <a:gd name="T33" fmla="*/ 2 h 38"/>
                <a:gd name="T34" fmla="*/ 8 w 38"/>
                <a:gd name="T35" fmla="*/ 4 h 38"/>
                <a:gd name="T36" fmla="*/ 6 w 38"/>
                <a:gd name="T37" fmla="*/ 5 h 38"/>
                <a:gd name="T38" fmla="*/ 4 w 38"/>
                <a:gd name="T39" fmla="*/ 7 h 38"/>
                <a:gd name="T40" fmla="*/ 3 w 38"/>
                <a:gd name="T41" fmla="*/ 9 h 38"/>
                <a:gd name="T42" fmla="*/ 2 w 38"/>
                <a:gd name="T43" fmla="*/ 11 h 38"/>
                <a:gd name="T44" fmla="*/ 1 w 38"/>
                <a:gd name="T45" fmla="*/ 14 h 38"/>
                <a:gd name="T46" fmla="*/ 0 w 38"/>
                <a:gd name="T47" fmla="*/ 16 h 38"/>
                <a:gd name="T48" fmla="*/ 0 w 38"/>
                <a:gd name="T49" fmla="*/ 19 h 38"/>
                <a:gd name="T50" fmla="*/ 0 w 38"/>
                <a:gd name="T51" fmla="*/ 21 h 38"/>
                <a:gd name="T52" fmla="*/ 1 w 38"/>
                <a:gd name="T53" fmla="*/ 24 h 38"/>
                <a:gd name="T54" fmla="*/ 2 w 38"/>
                <a:gd name="T55" fmla="*/ 26 h 38"/>
                <a:gd name="T56" fmla="*/ 3 w 38"/>
                <a:gd name="T57" fmla="*/ 28 h 38"/>
                <a:gd name="T58" fmla="*/ 4 w 38"/>
                <a:gd name="T59" fmla="*/ 30 h 38"/>
                <a:gd name="T60" fmla="*/ 6 w 38"/>
                <a:gd name="T61" fmla="*/ 32 h 38"/>
                <a:gd name="T62" fmla="*/ 8 w 38"/>
                <a:gd name="T63" fmla="*/ 34 h 38"/>
                <a:gd name="T64" fmla="*/ 10 w 38"/>
                <a:gd name="T65" fmla="*/ 35 h 38"/>
                <a:gd name="T66" fmla="*/ 12 w 38"/>
                <a:gd name="T67" fmla="*/ 36 h 38"/>
                <a:gd name="T68" fmla="*/ 14 w 38"/>
                <a:gd name="T69" fmla="*/ 37 h 38"/>
                <a:gd name="T70" fmla="*/ 17 w 38"/>
                <a:gd name="T71" fmla="*/ 38 h 38"/>
                <a:gd name="T72" fmla="*/ 19 w 38"/>
                <a:gd name="T73" fmla="*/ 38 h 38"/>
                <a:gd name="T74" fmla="*/ 22 w 38"/>
                <a:gd name="T75" fmla="*/ 38 h 38"/>
                <a:gd name="T76" fmla="*/ 24 w 38"/>
                <a:gd name="T77" fmla="*/ 37 h 38"/>
                <a:gd name="T78" fmla="*/ 27 w 38"/>
                <a:gd name="T79" fmla="*/ 36 h 38"/>
                <a:gd name="T80" fmla="*/ 29 w 38"/>
                <a:gd name="T81" fmla="*/ 35 h 38"/>
                <a:gd name="T82" fmla="*/ 31 w 38"/>
                <a:gd name="T83" fmla="*/ 34 h 38"/>
                <a:gd name="T84" fmla="*/ 33 w 38"/>
                <a:gd name="T85" fmla="*/ 32 h 38"/>
                <a:gd name="T86" fmla="*/ 34 w 38"/>
                <a:gd name="T87" fmla="*/ 30 h 38"/>
                <a:gd name="T88" fmla="*/ 36 w 38"/>
                <a:gd name="T89" fmla="*/ 28 h 38"/>
                <a:gd name="T90" fmla="*/ 37 w 38"/>
                <a:gd name="T91" fmla="*/ 26 h 38"/>
                <a:gd name="T92" fmla="*/ 38 w 38"/>
                <a:gd name="T93" fmla="*/ 24 h 38"/>
                <a:gd name="T94" fmla="*/ 38 w 38"/>
                <a:gd name="T95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38">
                  <a:moveTo>
                    <a:pt x="38" y="20"/>
                  </a:moveTo>
                  <a:lnTo>
                    <a:pt x="38" y="19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5"/>
                  </a:lnTo>
                  <a:lnTo>
                    <a:pt x="38" y="14"/>
                  </a:lnTo>
                  <a:lnTo>
                    <a:pt x="37" y="13"/>
                  </a:lnTo>
                  <a:lnTo>
                    <a:pt x="37" y="11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5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3" y="5"/>
                  </a:lnTo>
                  <a:lnTo>
                    <a:pt x="32" y="4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6" y="32"/>
                  </a:lnTo>
                  <a:lnTo>
                    <a:pt x="7" y="33"/>
                  </a:lnTo>
                  <a:lnTo>
                    <a:pt x="8" y="34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11" y="36"/>
                  </a:lnTo>
                  <a:lnTo>
                    <a:pt x="12" y="36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2" y="38"/>
                  </a:lnTo>
                  <a:lnTo>
                    <a:pt x="23" y="37"/>
                  </a:lnTo>
                  <a:lnTo>
                    <a:pt x="24" y="37"/>
                  </a:lnTo>
                  <a:lnTo>
                    <a:pt x="25" y="37"/>
                  </a:lnTo>
                  <a:lnTo>
                    <a:pt x="27" y="36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3" y="32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32AA38-50AC-4371-915B-6A853284332D}"/>
              </a:ext>
            </a:extLst>
          </p:cNvPr>
          <p:cNvSpPr txBox="1"/>
          <p:nvPr/>
        </p:nvSpPr>
        <p:spPr>
          <a:xfrm>
            <a:off x="4835071" y="1828800"/>
            <a:ext cx="236154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Step (2) Compute angle H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650730"/>
              </p:ext>
            </p:extLst>
          </p:nvPr>
        </p:nvGraphicFramePr>
        <p:xfrm>
          <a:off x="5143500" y="2286000"/>
          <a:ext cx="3318120" cy="230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52400" imgH="177480" progId="Equation.DSMT4">
                  <p:embed/>
                </p:oleObj>
              </mc:Choice>
              <mc:Fallback>
                <p:oleObj name="Equation" r:id="rId3" imgW="2552400" imgH="17748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43500" y="2286000"/>
                        <a:ext cx="3318120" cy="230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912883" y="3312432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rgbClr val="0070C0"/>
                </a:solidFill>
              </a:rPr>
              <a:t>542.292’</a:t>
            </a:r>
          </a:p>
          <a:p>
            <a:r>
              <a:rPr lang="en-US" sz="1400" b="0">
                <a:solidFill>
                  <a:srgbClr val="0070C0"/>
                </a:solidFill>
              </a:rPr>
              <a:t>Az 259°47’14”</a:t>
            </a:r>
          </a:p>
        </p:txBody>
      </p:sp>
      <p:sp>
        <p:nvSpPr>
          <p:cNvPr id="32" name="Arc 31"/>
          <p:cNvSpPr>
            <a:spLocks noChangeAspect="1"/>
          </p:cNvSpPr>
          <p:nvPr/>
        </p:nvSpPr>
        <p:spPr>
          <a:xfrm>
            <a:off x="3209741" y="2314946"/>
            <a:ext cx="1200150" cy="1200150"/>
          </a:xfrm>
          <a:prstGeom prst="arc">
            <a:avLst>
              <a:gd name="adj1" fmla="val 10095685"/>
              <a:gd name="adj2" fmla="val 12462406"/>
            </a:avLst>
          </a:prstGeom>
          <a:ln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244691" y="2702867"/>
            <a:ext cx="952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rgbClr val="0070C0"/>
                </a:solidFill>
              </a:rPr>
              <a:t>41°07’16”</a:t>
            </a:r>
          </a:p>
        </p:txBody>
      </p:sp>
      <p:sp>
        <p:nvSpPr>
          <p:cNvPr id="3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5612" y="912813"/>
            <a:ext cx="37044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5</a:t>
            </a:r>
            <a:r>
              <a:rPr lang="en-US" b="0"/>
              <a:t>. Example 3</a:t>
            </a:r>
            <a:endParaRPr lang="en-US" b="0" i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D5EE7B-0735-4BF0-90ED-F02EC959D7E5}"/>
              </a:ext>
            </a:extLst>
          </p:cNvPr>
          <p:cNvSpPr txBox="1"/>
          <p:nvPr/>
        </p:nvSpPr>
        <p:spPr>
          <a:xfrm>
            <a:off x="4835071" y="914400"/>
            <a:ext cx="3207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What are the coordinates of P?</a:t>
            </a:r>
          </a:p>
          <a:p>
            <a:pPr lvl="1"/>
            <a:r>
              <a:rPr lang="en-US" sz="1600" dirty="0">
                <a:solidFill>
                  <a:srgbClr val="C00000"/>
                </a:solidFill>
              </a:rPr>
              <a:t>Forward comp from H</a:t>
            </a:r>
          </a:p>
        </p:txBody>
      </p:sp>
    </p:spTree>
    <p:extLst>
      <p:ext uri="{BB962C8B-B14F-4D97-AF65-F5344CB8AC3E}">
        <p14:creationId xmlns:p14="http://schemas.microsoft.com/office/powerpoint/2010/main" val="891123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7572375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1. Solution Logic</a:t>
            </a:r>
          </a:p>
          <a:p>
            <a:pPr lvl="1">
              <a:spcBef>
                <a:spcPct val="50000"/>
              </a:spcBef>
            </a:pPr>
            <a:r>
              <a:rPr lang="en-US" b="0" dirty="0"/>
              <a:t>COGO Intersection uses a triangle:</a:t>
            </a:r>
          </a:p>
          <a:p>
            <a:pPr lvl="1">
              <a:spcBef>
                <a:spcPct val="50000"/>
              </a:spcBef>
            </a:pPr>
            <a:endParaRPr lang="en-US" b="0" dirty="0"/>
          </a:p>
          <a:p>
            <a:pPr lvl="1">
              <a:spcBef>
                <a:spcPct val="50000"/>
              </a:spcBef>
            </a:pPr>
            <a:endParaRPr lang="en-US" b="0" dirty="0"/>
          </a:p>
          <a:p>
            <a:pPr lvl="1">
              <a:spcBef>
                <a:spcPct val="50000"/>
              </a:spcBef>
            </a:pPr>
            <a:endParaRPr lang="en-US" b="0" dirty="0"/>
          </a:p>
          <a:p>
            <a:pPr lvl="1">
              <a:spcBef>
                <a:spcPct val="50000"/>
              </a:spcBef>
            </a:pPr>
            <a:endParaRPr lang="en-US" b="0" dirty="0"/>
          </a:p>
          <a:p>
            <a:pPr lvl="1">
              <a:spcBef>
                <a:spcPct val="50000"/>
              </a:spcBef>
            </a:pPr>
            <a:r>
              <a:rPr lang="en-US" b="0" dirty="0"/>
              <a:t>Two known points </a:t>
            </a:r>
          </a:p>
          <a:p>
            <a:pPr lvl="2">
              <a:spcBef>
                <a:spcPct val="50000"/>
              </a:spcBef>
            </a:pPr>
            <a:r>
              <a:rPr lang="en-US" b="0" dirty="0"/>
              <a:t>Base line – one side of the triangle</a:t>
            </a:r>
          </a:p>
          <a:p>
            <a:pPr lvl="1">
              <a:spcBef>
                <a:spcPct val="50000"/>
              </a:spcBef>
            </a:pPr>
            <a:r>
              <a:rPr lang="en-US" b="0" dirty="0"/>
              <a:t>A measurement from both ends to a third unknown point</a:t>
            </a:r>
          </a:p>
          <a:p>
            <a:pPr lvl="2">
              <a:spcBef>
                <a:spcPct val="50000"/>
              </a:spcBef>
            </a:pPr>
            <a:r>
              <a:rPr lang="en-US" b="0" dirty="0"/>
              <a:t>Two additional triangle parts</a:t>
            </a:r>
          </a:p>
          <a:p>
            <a:pPr lvl="1">
              <a:spcBef>
                <a:spcPct val="50000"/>
              </a:spcBef>
            </a:pPr>
            <a:r>
              <a:rPr lang="en-US" b="0" dirty="0"/>
              <a:t>Solve remaining triangle parts</a:t>
            </a:r>
          </a:p>
          <a:p>
            <a:pPr lvl="2">
              <a:spcBef>
                <a:spcPct val="50000"/>
              </a:spcBef>
            </a:pPr>
            <a:r>
              <a:rPr lang="en-US" b="0" dirty="0"/>
              <a:t>Forward comp to unknown point.</a:t>
            </a:r>
          </a:p>
        </p:txBody>
      </p:sp>
      <p:grpSp>
        <p:nvGrpSpPr>
          <p:cNvPr id="3" name="Group 16"/>
          <p:cNvGrpSpPr/>
          <p:nvPr/>
        </p:nvGrpSpPr>
        <p:grpSpPr>
          <a:xfrm>
            <a:off x="1658205" y="1736309"/>
            <a:ext cx="3698918" cy="1699922"/>
            <a:chOff x="2271155" y="3826366"/>
            <a:chExt cx="3698918" cy="1699922"/>
          </a:xfrm>
        </p:grpSpPr>
        <p:sp>
          <p:nvSpPr>
            <p:cNvPr id="4" name="Line 8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2479117" y="4957031"/>
              <a:ext cx="2876550" cy="1492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" name="Freeform 51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448955" y="4926868"/>
              <a:ext cx="60325" cy="58738"/>
            </a:xfrm>
            <a:custGeom>
              <a:avLst/>
              <a:gdLst>
                <a:gd name="T0" fmla="*/ 12211762 w 298"/>
                <a:gd name="T1" fmla="*/ 5788846 h 298"/>
                <a:gd name="T2" fmla="*/ 12129777 w 298"/>
                <a:gd name="T3" fmla="*/ 5050679 h 298"/>
                <a:gd name="T4" fmla="*/ 12006900 w 298"/>
                <a:gd name="T5" fmla="*/ 4273682 h 298"/>
                <a:gd name="T6" fmla="*/ 11760944 w 298"/>
                <a:gd name="T7" fmla="*/ 3574345 h 298"/>
                <a:gd name="T8" fmla="*/ 11392112 w 298"/>
                <a:gd name="T9" fmla="*/ 2913838 h 298"/>
                <a:gd name="T10" fmla="*/ 10941496 w 298"/>
                <a:gd name="T11" fmla="*/ 2253331 h 298"/>
                <a:gd name="T12" fmla="*/ 10408693 w 298"/>
                <a:gd name="T13" fmla="*/ 1709512 h 298"/>
                <a:gd name="T14" fmla="*/ 9834998 w 298"/>
                <a:gd name="T15" fmla="*/ 1204326 h 298"/>
                <a:gd name="T16" fmla="*/ 9179319 w 298"/>
                <a:gd name="T17" fmla="*/ 815828 h 298"/>
                <a:gd name="T18" fmla="*/ 8441653 w 298"/>
                <a:gd name="T19" fmla="*/ 466159 h 298"/>
                <a:gd name="T20" fmla="*/ 7703988 w 298"/>
                <a:gd name="T21" fmla="*/ 194348 h 298"/>
                <a:gd name="T22" fmla="*/ 6884540 w 298"/>
                <a:gd name="T23" fmla="*/ 77660 h 298"/>
                <a:gd name="T24" fmla="*/ 6105982 w 298"/>
                <a:gd name="T25" fmla="*/ 0 h 298"/>
                <a:gd name="T26" fmla="*/ 5286332 w 298"/>
                <a:gd name="T27" fmla="*/ 77660 h 298"/>
                <a:gd name="T28" fmla="*/ 4548667 w 298"/>
                <a:gd name="T29" fmla="*/ 194348 h 298"/>
                <a:gd name="T30" fmla="*/ 3811002 w 298"/>
                <a:gd name="T31" fmla="*/ 466159 h 298"/>
                <a:gd name="T32" fmla="*/ 3073336 w 298"/>
                <a:gd name="T33" fmla="*/ 815828 h 298"/>
                <a:gd name="T34" fmla="*/ 2417858 w 298"/>
                <a:gd name="T35" fmla="*/ 1204326 h 298"/>
                <a:gd name="T36" fmla="*/ 1803070 w 298"/>
                <a:gd name="T37" fmla="*/ 1709512 h 298"/>
                <a:gd name="T38" fmla="*/ 1311360 w 298"/>
                <a:gd name="T39" fmla="*/ 2253331 h 298"/>
                <a:gd name="T40" fmla="*/ 860542 w 298"/>
                <a:gd name="T41" fmla="*/ 2913838 h 298"/>
                <a:gd name="T42" fmla="*/ 491709 w 298"/>
                <a:gd name="T43" fmla="*/ 3574345 h 298"/>
                <a:gd name="T44" fmla="*/ 245956 w 298"/>
                <a:gd name="T45" fmla="*/ 4273682 h 298"/>
                <a:gd name="T46" fmla="*/ 40891 w 298"/>
                <a:gd name="T47" fmla="*/ 5050679 h 298"/>
                <a:gd name="T48" fmla="*/ 0 w 298"/>
                <a:gd name="T49" fmla="*/ 5788846 h 298"/>
                <a:gd name="T50" fmla="*/ 40891 w 298"/>
                <a:gd name="T51" fmla="*/ 6527014 h 298"/>
                <a:gd name="T52" fmla="*/ 245956 w 298"/>
                <a:gd name="T53" fmla="*/ 7265181 h 298"/>
                <a:gd name="T54" fmla="*/ 491709 w 298"/>
                <a:gd name="T55" fmla="*/ 8003348 h 298"/>
                <a:gd name="T56" fmla="*/ 860542 w 298"/>
                <a:gd name="T57" fmla="*/ 8663855 h 298"/>
                <a:gd name="T58" fmla="*/ 1311360 w 298"/>
                <a:gd name="T59" fmla="*/ 9285531 h 298"/>
                <a:gd name="T60" fmla="*/ 1803070 w 298"/>
                <a:gd name="T61" fmla="*/ 9829350 h 298"/>
                <a:gd name="T62" fmla="*/ 2417858 w 298"/>
                <a:gd name="T63" fmla="*/ 10334536 h 298"/>
                <a:gd name="T64" fmla="*/ 3073336 w 298"/>
                <a:gd name="T65" fmla="*/ 10761865 h 298"/>
                <a:gd name="T66" fmla="*/ 3811002 w 298"/>
                <a:gd name="T67" fmla="*/ 11111533 h 298"/>
                <a:gd name="T68" fmla="*/ 4548667 w 298"/>
                <a:gd name="T69" fmla="*/ 11344514 h 298"/>
                <a:gd name="T70" fmla="*/ 5286332 w 298"/>
                <a:gd name="T71" fmla="*/ 11500031 h 298"/>
                <a:gd name="T72" fmla="*/ 6105982 w 298"/>
                <a:gd name="T73" fmla="*/ 11577692 h 298"/>
                <a:gd name="T74" fmla="*/ 6884540 w 298"/>
                <a:gd name="T75" fmla="*/ 11500031 h 298"/>
                <a:gd name="T76" fmla="*/ 7703988 w 298"/>
                <a:gd name="T77" fmla="*/ 11344514 h 298"/>
                <a:gd name="T78" fmla="*/ 8441653 w 298"/>
                <a:gd name="T79" fmla="*/ 11111533 h 298"/>
                <a:gd name="T80" fmla="*/ 9179319 w 298"/>
                <a:gd name="T81" fmla="*/ 10761865 h 298"/>
                <a:gd name="T82" fmla="*/ 9834998 w 298"/>
                <a:gd name="T83" fmla="*/ 10334536 h 298"/>
                <a:gd name="T84" fmla="*/ 10408693 w 298"/>
                <a:gd name="T85" fmla="*/ 9829350 h 298"/>
                <a:gd name="T86" fmla="*/ 10941496 w 298"/>
                <a:gd name="T87" fmla="*/ 9285531 h 298"/>
                <a:gd name="T88" fmla="*/ 11392112 w 298"/>
                <a:gd name="T89" fmla="*/ 8663855 h 298"/>
                <a:gd name="T90" fmla="*/ 11760944 w 298"/>
                <a:gd name="T91" fmla="*/ 8003348 h 298"/>
                <a:gd name="T92" fmla="*/ 12006900 w 298"/>
                <a:gd name="T93" fmla="*/ 7265181 h 298"/>
                <a:gd name="T94" fmla="*/ 12129777 w 298"/>
                <a:gd name="T95" fmla="*/ 6527014 h 2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8"/>
                <a:gd name="T145" fmla="*/ 0 h 298"/>
                <a:gd name="T146" fmla="*/ 298 w 298"/>
                <a:gd name="T147" fmla="*/ 298 h 2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8" h="298">
                  <a:moveTo>
                    <a:pt x="298" y="158"/>
                  </a:moveTo>
                  <a:lnTo>
                    <a:pt x="298" y="149"/>
                  </a:lnTo>
                  <a:lnTo>
                    <a:pt x="298" y="140"/>
                  </a:lnTo>
                  <a:lnTo>
                    <a:pt x="296" y="130"/>
                  </a:lnTo>
                  <a:lnTo>
                    <a:pt x="295" y="120"/>
                  </a:lnTo>
                  <a:lnTo>
                    <a:pt x="293" y="110"/>
                  </a:lnTo>
                  <a:lnTo>
                    <a:pt x="290" y="101"/>
                  </a:lnTo>
                  <a:lnTo>
                    <a:pt x="287" y="92"/>
                  </a:lnTo>
                  <a:lnTo>
                    <a:pt x="282" y="83"/>
                  </a:lnTo>
                  <a:lnTo>
                    <a:pt x="278" y="75"/>
                  </a:lnTo>
                  <a:lnTo>
                    <a:pt x="273" y="66"/>
                  </a:lnTo>
                  <a:lnTo>
                    <a:pt x="267" y="58"/>
                  </a:lnTo>
                  <a:lnTo>
                    <a:pt x="261" y="51"/>
                  </a:lnTo>
                  <a:lnTo>
                    <a:pt x="254" y="44"/>
                  </a:lnTo>
                  <a:lnTo>
                    <a:pt x="248" y="37"/>
                  </a:lnTo>
                  <a:lnTo>
                    <a:pt x="240" y="31"/>
                  </a:lnTo>
                  <a:lnTo>
                    <a:pt x="232" y="26"/>
                  </a:lnTo>
                  <a:lnTo>
                    <a:pt x="224" y="21"/>
                  </a:lnTo>
                  <a:lnTo>
                    <a:pt x="215" y="16"/>
                  </a:lnTo>
                  <a:lnTo>
                    <a:pt x="206" y="12"/>
                  </a:lnTo>
                  <a:lnTo>
                    <a:pt x="197" y="9"/>
                  </a:lnTo>
                  <a:lnTo>
                    <a:pt x="188" y="5"/>
                  </a:lnTo>
                  <a:lnTo>
                    <a:pt x="178" y="3"/>
                  </a:lnTo>
                  <a:lnTo>
                    <a:pt x="168" y="2"/>
                  </a:lnTo>
                  <a:lnTo>
                    <a:pt x="159" y="1"/>
                  </a:lnTo>
                  <a:lnTo>
                    <a:pt x="149" y="0"/>
                  </a:lnTo>
                  <a:lnTo>
                    <a:pt x="139" y="1"/>
                  </a:lnTo>
                  <a:lnTo>
                    <a:pt x="129" y="2"/>
                  </a:lnTo>
                  <a:lnTo>
                    <a:pt x="121" y="3"/>
                  </a:lnTo>
                  <a:lnTo>
                    <a:pt x="111" y="5"/>
                  </a:lnTo>
                  <a:lnTo>
                    <a:pt x="101" y="9"/>
                  </a:lnTo>
                  <a:lnTo>
                    <a:pt x="93" y="12"/>
                  </a:lnTo>
                  <a:lnTo>
                    <a:pt x="84" y="16"/>
                  </a:lnTo>
                  <a:lnTo>
                    <a:pt x="75" y="21"/>
                  </a:lnTo>
                  <a:lnTo>
                    <a:pt x="67" y="26"/>
                  </a:lnTo>
                  <a:lnTo>
                    <a:pt x="59" y="31"/>
                  </a:lnTo>
                  <a:lnTo>
                    <a:pt x="51" y="37"/>
                  </a:lnTo>
                  <a:lnTo>
                    <a:pt x="44" y="44"/>
                  </a:lnTo>
                  <a:lnTo>
                    <a:pt x="37" y="51"/>
                  </a:lnTo>
                  <a:lnTo>
                    <a:pt x="32" y="58"/>
                  </a:lnTo>
                  <a:lnTo>
                    <a:pt x="25" y="66"/>
                  </a:lnTo>
                  <a:lnTo>
                    <a:pt x="21" y="75"/>
                  </a:lnTo>
                  <a:lnTo>
                    <a:pt x="16" y="83"/>
                  </a:lnTo>
                  <a:lnTo>
                    <a:pt x="12" y="92"/>
                  </a:lnTo>
                  <a:lnTo>
                    <a:pt x="9" y="101"/>
                  </a:lnTo>
                  <a:lnTo>
                    <a:pt x="6" y="110"/>
                  </a:lnTo>
                  <a:lnTo>
                    <a:pt x="4" y="120"/>
                  </a:lnTo>
                  <a:lnTo>
                    <a:pt x="1" y="130"/>
                  </a:lnTo>
                  <a:lnTo>
                    <a:pt x="1" y="140"/>
                  </a:lnTo>
                  <a:lnTo>
                    <a:pt x="0" y="149"/>
                  </a:lnTo>
                  <a:lnTo>
                    <a:pt x="1" y="158"/>
                  </a:lnTo>
                  <a:lnTo>
                    <a:pt x="1" y="168"/>
                  </a:lnTo>
                  <a:lnTo>
                    <a:pt x="4" y="178"/>
                  </a:lnTo>
                  <a:lnTo>
                    <a:pt x="6" y="187"/>
                  </a:lnTo>
                  <a:lnTo>
                    <a:pt x="9" y="197"/>
                  </a:lnTo>
                  <a:lnTo>
                    <a:pt x="12" y="206"/>
                  </a:lnTo>
                  <a:lnTo>
                    <a:pt x="16" y="214"/>
                  </a:lnTo>
                  <a:lnTo>
                    <a:pt x="21" y="223"/>
                  </a:lnTo>
                  <a:lnTo>
                    <a:pt x="25" y="232"/>
                  </a:lnTo>
                  <a:lnTo>
                    <a:pt x="32" y="239"/>
                  </a:lnTo>
                  <a:lnTo>
                    <a:pt x="37" y="247"/>
                  </a:lnTo>
                  <a:lnTo>
                    <a:pt x="44" y="253"/>
                  </a:lnTo>
                  <a:lnTo>
                    <a:pt x="51" y="261"/>
                  </a:lnTo>
                  <a:lnTo>
                    <a:pt x="59" y="266"/>
                  </a:lnTo>
                  <a:lnTo>
                    <a:pt x="67" y="273"/>
                  </a:lnTo>
                  <a:lnTo>
                    <a:pt x="75" y="277"/>
                  </a:lnTo>
                  <a:lnTo>
                    <a:pt x="84" y="282"/>
                  </a:lnTo>
                  <a:lnTo>
                    <a:pt x="93" y="286"/>
                  </a:lnTo>
                  <a:lnTo>
                    <a:pt x="101" y="289"/>
                  </a:lnTo>
                  <a:lnTo>
                    <a:pt x="111" y="292"/>
                  </a:lnTo>
                  <a:lnTo>
                    <a:pt x="121" y="295"/>
                  </a:lnTo>
                  <a:lnTo>
                    <a:pt x="129" y="296"/>
                  </a:lnTo>
                  <a:lnTo>
                    <a:pt x="139" y="297"/>
                  </a:lnTo>
                  <a:lnTo>
                    <a:pt x="149" y="298"/>
                  </a:lnTo>
                  <a:lnTo>
                    <a:pt x="159" y="297"/>
                  </a:lnTo>
                  <a:lnTo>
                    <a:pt x="168" y="296"/>
                  </a:lnTo>
                  <a:lnTo>
                    <a:pt x="178" y="295"/>
                  </a:lnTo>
                  <a:lnTo>
                    <a:pt x="188" y="292"/>
                  </a:lnTo>
                  <a:lnTo>
                    <a:pt x="197" y="289"/>
                  </a:lnTo>
                  <a:lnTo>
                    <a:pt x="206" y="286"/>
                  </a:lnTo>
                  <a:lnTo>
                    <a:pt x="215" y="282"/>
                  </a:lnTo>
                  <a:lnTo>
                    <a:pt x="224" y="277"/>
                  </a:lnTo>
                  <a:lnTo>
                    <a:pt x="232" y="273"/>
                  </a:lnTo>
                  <a:lnTo>
                    <a:pt x="240" y="266"/>
                  </a:lnTo>
                  <a:lnTo>
                    <a:pt x="248" y="261"/>
                  </a:lnTo>
                  <a:lnTo>
                    <a:pt x="254" y="253"/>
                  </a:lnTo>
                  <a:lnTo>
                    <a:pt x="261" y="247"/>
                  </a:lnTo>
                  <a:lnTo>
                    <a:pt x="267" y="239"/>
                  </a:lnTo>
                  <a:lnTo>
                    <a:pt x="273" y="232"/>
                  </a:lnTo>
                  <a:lnTo>
                    <a:pt x="278" y="223"/>
                  </a:lnTo>
                  <a:lnTo>
                    <a:pt x="282" y="214"/>
                  </a:lnTo>
                  <a:lnTo>
                    <a:pt x="287" y="206"/>
                  </a:lnTo>
                  <a:lnTo>
                    <a:pt x="290" y="197"/>
                  </a:lnTo>
                  <a:lnTo>
                    <a:pt x="293" y="187"/>
                  </a:lnTo>
                  <a:lnTo>
                    <a:pt x="295" y="178"/>
                  </a:lnTo>
                  <a:lnTo>
                    <a:pt x="296" y="168"/>
                  </a:lnTo>
                  <a:lnTo>
                    <a:pt x="298" y="1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" name="Freeform 52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448955" y="4926868"/>
              <a:ext cx="60325" cy="58738"/>
            </a:xfrm>
            <a:custGeom>
              <a:avLst/>
              <a:gdLst>
                <a:gd name="T0" fmla="*/ 13281405 w 274"/>
                <a:gd name="T1" fmla="*/ 5885119 h 275"/>
                <a:gd name="T2" fmla="*/ 13184533 w 274"/>
                <a:gd name="T3" fmla="*/ 5064069 h 275"/>
                <a:gd name="T4" fmla="*/ 12942132 w 274"/>
                <a:gd name="T5" fmla="*/ 4242806 h 275"/>
                <a:gd name="T6" fmla="*/ 12602859 w 274"/>
                <a:gd name="T7" fmla="*/ 3512960 h 275"/>
                <a:gd name="T8" fmla="*/ 12166494 w 274"/>
                <a:gd name="T9" fmla="*/ 2782899 h 275"/>
                <a:gd name="T10" fmla="*/ 11633256 w 274"/>
                <a:gd name="T11" fmla="*/ 2144257 h 275"/>
                <a:gd name="T12" fmla="*/ 11051583 w 274"/>
                <a:gd name="T13" fmla="*/ 1551110 h 275"/>
                <a:gd name="T14" fmla="*/ 10373037 w 274"/>
                <a:gd name="T15" fmla="*/ 1094876 h 275"/>
                <a:gd name="T16" fmla="*/ 9597619 w 274"/>
                <a:gd name="T17" fmla="*/ 684351 h 275"/>
                <a:gd name="T18" fmla="*/ 8773544 w 274"/>
                <a:gd name="T19" fmla="*/ 365030 h 275"/>
                <a:gd name="T20" fmla="*/ 7949470 w 274"/>
                <a:gd name="T21" fmla="*/ 136913 h 275"/>
                <a:gd name="T22" fmla="*/ 7076958 w 274"/>
                <a:gd name="T23" fmla="*/ 45709 h 275"/>
                <a:gd name="T24" fmla="*/ 6204447 w 274"/>
                <a:gd name="T25" fmla="*/ 45709 h 275"/>
                <a:gd name="T26" fmla="*/ 5380373 w 274"/>
                <a:gd name="T27" fmla="*/ 136913 h 275"/>
                <a:gd name="T28" fmla="*/ 4507862 w 274"/>
                <a:gd name="T29" fmla="*/ 365030 h 275"/>
                <a:gd name="T30" fmla="*/ 3732444 w 274"/>
                <a:gd name="T31" fmla="*/ 684351 h 275"/>
                <a:gd name="T32" fmla="*/ 2956805 w 274"/>
                <a:gd name="T33" fmla="*/ 1094876 h 275"/>
                <a:gd name="T34" fmla="*/ 2278259 w 274"/>
                <a:gd name="T35" fmla="*/ 1551110 h 275"/>
                <a:gd name="T36" fmla="*/ 1648149 w 274"/>
                <a:gd name="T37" fmla="*/ 2144257 h 275"/>
                <a:gd name="T38" fmla="*/ 1114912 w 274"/>
                <a:gd name="T39" fmla="*/ 2782899 h 275"/>
                <a:gd name="T40" fmla="*/ 678546 w 274"/>
                <a:gd name="T41" fmla="*/ 3512960 h 275"/>
                <a:gd name="T42" fmla="*/ 387709 w 274"/>
                <a:gd name="T43" fmla="*/ 4242806 h 275"/>
                <a:gd name="T44" fmla="*/ 145308 w 274"/>
                <a:gd name="T45" fmla="*/ 5064069 h 275"/>
                <a:gd name="T46" fmla="*/ 48436 w 274"/>
                <a:gd name="T47" fmla="*/ 5885119 h 275"/>
                <a:gd name="T48" fmla="*/ 48436 w 274"/>
                <a:gd name="T49" fmla="*/ 6660888 h 275"/>
                <a:gd name="T50" fmla="*/ 145308 w 274"/>
                <a:gd name="T51" fmla="*/ 7481940 h 275"/>
                <a:gd name="T52" fmla="*/ 387709 w 274"/>
                <a:gd name="T53" fmla="*/ 8303203 h 275"/>
                <a:gd name="T54" fmla="*/ 678546 w 274"/>
                <a:gd name="T55" fmla="*/ 9033049 h 275"/>
                <a:gd name="T56" fmla="*/ 1114912 w 274"/>
                <a:gd name="T57" fmla="*/ 9763109 h 275"/>
                <a:gd name="T58" fmla="*/ 1648149 w 274"/>
                <a:gd name="T59" fmla="*/ 10401751 h 275"/>
                <a:gd name="T60" fmla="*/ 2278259 w 274"/>
                <a:gd name="T61" fmla="*/ 10994898 h 275"/>
                <a:gd name="T62" fmla="*/ 2956805 w 274"/>
                <a:gd name="T63" fmla="*/ 11496627 h 275"/>
                <a:gd name="T64" fmla="*/ 3732444 w 274"/>
                <a:gd name="T65" fmla="*/ 11861657 h 275"/>
                <a:gd name="T66" fmla="*/ 4507862 w 274"/>
                <a:gd name="T67" fmla="*/ 12180978 h 275"/>
                <a:gd name="T68" fmla="*/ 5380373 w 274"/>
                <a:gd name="T69" fmla="*/ 12409095 h 275"/>
                <a:gd name="T70" fmla="*/ 6204447 w 274"/>
                <a:gd name="T71" fmla="*/ 12500299 h 275"/>
                <a:gd name="T72" fmla="*/ 7076958 w 274"/>
                <a:gd name="T73" fmla="*/ 12500299 h 275"/>
                <a:gd name="T74" fmla="*/ 7949470 w 274"/>
                <a:gd name="T75" fmla="*/ 12409095 h 275"/>
                <a:gd name="T76" fmla="*/ 8773544 w 274"/>
                <a:gd name="T77" fmla="*/ 12180978 h 275"/>
                <a:gd name="T78" fmla="*/ 9597619 w 274"/>
                <a:gd name="T79" fmla="*/ 11861657 h 275"/>
                <a:gd name="T80" fmla="*/ 10373037 w 274"/>
                <a:gd name="T81" fmla="*/ 11496627 h 275"/>
                <a:gd name="T82" fmla="*/ 11051583 w 274"/>
                <a:gd name="T83" fmla="*/ 10994898 h 275"/>
                <a:gd name="T84" fmla="*/ 11633256 w 274"/>
                <a:gd name="T85" fmla="*/ 10401751 h 275"/>
                <a:gd name="T86" fmla="*/ 12166494 w 274"/>
                <a:gd name="T87" fmla="*/ 9763109 h 275"/>
                <a:gd name="T88" fmla="*/ 12602859 w 274"/>
                <a:gd name="T89" fmla="*/ 9033049 h 275"/>
                <a:gd name="T90" fmla="*/ 12942132 w 274"/>
                <a:gd name="T91" fmla="*/ 8303203 h 275"/>
                <a:gd name="T92" fmla="*/ 13184533 w 274"/>
                <a:gd name="T93" fmla="*/ 7481940 h 275"/>
                <a:gd name="T94" fmla="*/ 13281405 w 274"/>
                <a:gd name="T95" fmla="*/ 6660888 h 27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4"/>
                <a:gd name="T145" fmla="*/ 0 h 275"/>
                <a:gd name="T146" fmla="*/ 274 w 274"/>
                <a:gd name="T147" fmla="*/ 275 h 27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4" h="275">
                  <a:moveTo>
                    <a:pt x="274" y="138"/>
                  </a:moveTo>
                  <a:lnTo>
                    <a:pt x="274" y="129"/>
                  </a:lnTo>
                  <a:lnTo>
                    <a:pt x="273" y="120"/>
                  </a:lnTo>
                  <a:lnTo>
                    <a:pt x="272" y="111"/>
                  </a:lnTo>
                  <a:lnTo>
                    <a:pt x="270" y="102"/>
                  </a:lnTo>
                  <a:lnTo>
                    <a:pt x="267" y="93"/>
                  </a:lnTo>
                  <a:lnTo>
                    <a:pt x="264" y="85"/>
                  </a:lnTo>
                  <a:lnTo>
                    <a:pt x="260" y="77"/>
                  </a:lnTo>
                  <a:lnTo>
                    <a:pt x="256" y="69"/>
                  </a:lnTo>
                  <a:lnTo>
                    <a:pt x="251" y="61"/>
                  </a:lnTo>
                  <a:lnTo>
                    <a:pt x="246" y="54"/>
                  </a:lnTo>
                  <a:lnTo>
                    <a:pt x="240" y="47"/>
                  </a:lnTo>
                  <a:lnTo>
                    <a:pt x="234" y="41"/>
                  </a:lnTo>
                  <a:lnTo>
                    <a:pt x="228" y="34"/>
                  </a:lnTo>
                  <a:lnTo>
                    <a:pt x="221" y="29"/>
                  </a:lnTo>
                  <a:lnTo>
                    <a:pt x="214" y="24"/>
                  </a:lnTo>
                  <a:lnTo>
                    <a:pt x="206" y="19"/>
                  </a:lnTo>
                  <a:lnTo>
                    <a:pt x="198" y="15"/>
                  </a:lnTo>
                  <a:lnTo>
                    <a:pt x="190" y="11"/>
                  </a:lnTo>
                  <a:lnTo>
                    <a:pt x="181" y="8"/>
                  </a:lnTo>
                  <a:lnTo>
                    <a:pt x="173" y="5"/>
                  </a:lnTo>
                  <a:lnTo>
                    <a:pt x="164" y="3"/>
                  </a:lnTo>
                  <a:lnTo>
                    <a:pt x="155" y="2"/>
                  </a:lnTo>
                  <a:lnTo>
                    <a:pt x="146" y="1"/>
                  </a:lnTo>
                  <a:lnTo>
                    <a:pt x="137" y="0"/>
                  </a:lnTo>
                  <a:lnTo>
                    <a:pt x="128" y="1"/>
                  </a:lnTo>
                  <a:lnTo>
                    <a:pt x="119" y="2"/>
                  </a:lnTo>
                  <a:lnTo>
                    <a:pt x="111" y="3"/>
                  </a:lnTo>
                  <a:lnTo>
                    <a:pt x="102" y="5"/>
                  </a:lnTo>
                  <a:lnTo>
                    <a:pt x="93" y="8"/>
                  </a:lnTo>
                  <a:lnTo>
                    <a:pt x="85" y="11"/>
                  </a:lnTo>
                  <a:lnTo>
                    <a:pt x="77" y="15"/>
                  </a:lnTo>
                  <a:lnTo>
                    <a:pt x="69" y="19"/>
                  </a:lnTo>
                  <a:lnTo>
                    <a:pt x="61" y="24"/>
                  </a:lnTo>
                  <a:lnTo>
                    <a:pt x="54" y="29"/>
                  </a:lnTo>
                  <a:lnTo>
                    <a:pt x="47" y="34"/>
                  </a:lnTo>
                  <a:lnTo>
                    <a:pt x="40" y="41"/>
                  </a:lnTo>
                  <a:lnTo>
                    <a:pt x="34" y="47"/>
                  </a:lnTo>
                  <a:lnTo>
                    <a:pt x="29" y="54"/>
                  </a:lnTo>
                  <a:lnTo>
                    <a:pt x="23" y="61"/>
                  </a:lnTo>
                  <a:lnTo>
                    <a:pt x="19" y="69"/>
                  </a:lnTo>
                  <a:lnTo>
                    <a:pt x="14" y="77"/>
                  </a:lnTo>
                  <a:lnTo>
                    <a:pt x="11" y="85"/>
                  </a:lnTo>
                  <a:lnTo>
                    <a:pt x="8" y="93"/>
                  </a:lnTo>
                  <a:lnTo>
                    <a:pt x="5" y="102"/>
                  </a:lnTo>
                  <a:lnTo>
                    <a:pt x="3" y="111"/>
                  </a:lnTo>
                  <a:lnTo>
                    <a:pt x="1" y="120"/>
                  </a:lnTo>
                  <a:lnTo>
                    <a:pt x="1" y="129"/>
                  </a:lnTo>
                  <a:lnTo>
                    <a:pt x="0" y="138"/>
                  </a:lnTo>
                  <a:lnTo>
                    <a:pt x="1" y="146"/>
                  </a:lnTo>
                  <a:lnTo>
                    <a:pt x="1" y="155"/>
                  </a:lnTo>
                  <a:lnTo>
                    <a:pt x="3" y="164"/>
                  </a:lnTo>
                  <a:lnTo>
                    <a:pt x="5" y="173"/>
                  </a:lnTo>
                  <a:lnTo>
                    <a:pt x="8" y="182"/>
                  </a:lnTo>
                  <a:lnTo>
                    <a:pt x="11" y="190"/>
                  </a:lnTo>
                  <a:lnTo>
                    <a:pt x="14" y="198"/>
                  </a:lnTo>
                  <a:lnTo>
                    <a:pt x="19" y="206"/>
                  </a:lnTo>
                  <a:lnTo>
                    <a:pt x="23" y="214"/>
                  </a:lnTo>
                  <a:lnTo>
                    <a:pt x="29" y="221"/>
                  </a:lnTo>
                  <a:lnTo>
                    <a:pt x="34" y="228"/>
                  </a:lnTo>
                  <a:lnTo>
                    <a:pt x="40" y="234"/>
                  </a:lnTo>
                  <a:lnTo>
                    <a:pt x="47" y="241"/>
                  </a:lnTo>
                  <a:lnTo>
                    <a:pt x="54" y="246"/>
                  </a:lnTo>
                  <a:lnTo>
                    <a:pt x="61" y="252"/>
                  </a:lnTo>
                  <a:lnTo>
                    <a:pt x="69" y="256"/>
                  </a:lnTo>
                  <a:lnTo>
                    <a:pt x="77" y="260"/>
                  </a:lnTo>
                  <a:lnTo>
                    <a:pt x="85" y="264"/>
                  </a:lnTo>
                  <a:lnTo>
                    <a:pt x="93" y="267"/>
                  </a:lnTo>
                  <a:lnTo>
                    <a:pt x="102" y="270"/>
                  </a:lnTo>
                  <a:lnTo>
                    <a:pt x="111" y="272"/>
                  </a:lnTo>
                  <a:lnTo>
                    <a:pt x="119" y="273"/>
                  </a:lnTo>
                  <a:lnTo>
                    <a:pt x="128" y="274"/>
                  </a:lnTo>
                  <a:lnTo>
                    <a:pt x="137" y="275"/>
                  </a:lnTo>
                  <a:lnTo>
                    <a:pt x="146" y="274"/>
                  </a:lnTo>
                  <a:lnTo>
                    <a:pt x="155" y="273"/>
                  </a:lnTo>
                  <a:lnTo>
                    <a:pt x="164" y="272"/>
                  </a:lnTo>
                  <a:lnTo>
                    <a:pt x="173" y="270"/>
                  </a:lnTo>
                  <a:lnTo>
                    <a:pt x="181" y="267"/>
                  </a:lnTo>
                  <a:lnTo>
                    <a:pt x="190" y="264"/>
                  </a:lnTo>
                  <a:lnTo>
                    <a:pt x="198" y="260"/>
                  </a:lnTo>
                  <a:lnTo>
                    <a:pt x="206" y="256"/>
                  </a:lnTo>
                  <a:lnTo>
                    <a:pt x="214" y="252"/>
                  </a:lnTo>
                  <a:lnTo>
                    <a:pt x="221" y="246"/>
                  </a:lnTo>
                  <a:lnTo>
                    <a:pt x="228" y="241"/>
                  </a:lnTo>
                  <a:lnTo>
                    <a:pt x="234" y="234"/>
                  </a:lnTo>
                  <a:lnTo>
                    <a:pt x="240" y="228"/>
                  </a:lnTo>
                  <a:lnTo>
                    <a:pt x="246" y="221"/>
                  </a:lnTo>
                  <a:lnTo>
                    <a:pt x="251" y="214"/>
                  </a:lnTo>
                  <a:lnTo>
                    <a:pt x="256" y="206"/>
                  </a:lnTo>
                  <a:lnTo>
                    <a:pt x="260" y="198"/>
                  </a:lnTo>
                  <a:lnTo>
                    <a:pt x="264" y="190"/>
                  </a:lnTo>
                  <a:lnTo>
                    <a:pt x="267" y="182"/>
                  </a:lnTo>
                  <a:lnTo>
                    <a:pt x="270" y="173"/>
                  </a:lnTo>
                  <a:lnTo>
                    <a:pt x="272" y="164"/>
                  </a:lnTo>
                  <a:lnTo>
                    <a:pt x="273" y="155"/>
                  </a:lnTo>
                  <a:lnTo>
                    <a:pt x="274" y="146"/>
                  </a:lnTo>
                  <a:lnTo>
                    <a:pt x="274" y="13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" name="Freeform 53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5327092" y="5077681"/>
              <a:ext cx="58738" cy="58737"/>
            </a:xfrm>
            <a:custGeom>
              <a:avLst/>
              <a:gdLst>
                <a:gd name="T0" fmla="*/ 11577692 w 298"/>
                <a:gd name="T1" fmla="*/ 5788659 h 297"/>
                <a:gd name="T2" fmla="*/ 11500031 w 298"/>
                <a:gd name="T3" fmla="*/ 5045448 h 297"/>
                <a:gd name="T4" fmla="*/ 11344514 w 298"/>
                <a:gd name="T5" fmla="*/ 4341396 h 297"/>
                <a:gd name="T6" fmla="*/ 11150363 w 298"/>
                <a:gd name="T7" fmla="*/ 3598383 h 297"/>
                <a:gd name="T8" fmla="*/ 10800695 w 298"/>
                <a:gd name="T9" fmla="*/ 2933488 h 297"/>
                <a:gd name="T10" fmla="*/ 10373366 w 298"/>
                <a:gd name="T11" fmla="*/ 2307553 h 297"/>
                <a:gd name="T12" fmla="*/ 9868180 w 298"/>
                <a:gd name="T13" fmla="*/ 1681816 h 297"/>
                <a:gd name="T14" fmla="*/ 9324361 w 298"/>
                <a:gd name="T15" fmla="*/ 1173356 h 297"/>
                <a:gd name="T16" fmla="*/ 8702685 w 298"/>
                <a:gd name="T17" fmla="*/ 782171 h 297"/>
                <a:gd name="T18" fmla="*/ 8003348 w 298"/>
                <a:gd name="T19" fmla="*/ 469303 h 297"/>
                <a:gd name="T20" fmla="*/ 7304011 w 298"/>
                <a:gd name="T21" fmla="*/ 195592 h 297"/>
                <a:gd name="T22" fmla="*/ 6527014 w 298"/>
                <a:gd name="T23" fmla="*/ 39158 h 297"/>
                <a:gd name="T24" fmla="*/ 5788846 w 298"/>
                <a:gd name="T25" fmla="*/ 0 h 297"/>
                <a:gd name="T26" fmla="*/ 5011849 w 298"/>
                <a:gd name="T27" fmla="*/ 39158 h 297"/>
                <a:gd name="T28" fmla="*/ 4312512 w 298"/>
                <a:gd name="T29" fmla="*/ 195592 h 297"/>
                <a:gd name="T30" fmla="*/ 3613175 w 298"/>
                <a:gd name="T31" fmla="*/ 469303 h 297"/>
                <a:gd name="T32" fmla="*/ 2913838 w 298"/>
                <a:gd name="T33" fmla="*/ 782171 h 297"/>
                <a:gd name="T34" fmla="*/ 2292162 w 298"/>
                <a:gd name="T35" fmla="*/ 1173356 h 297"/>
                <a:gd name="T36" fmla="*/ 1709512 w 298"/>
                <a:gd name="T37" fmla="*/ 1681816 h 297"/>
                <a:gd name="T38" fmla="*/ 1204326 w 298"/>
                <a:gd name="T39" fmla="*/ 2307553 h 297"/>
                <a:gd name="T40" fmla="*/ 776997 w 298"/>
                <a:gd name="T41" fmla="*/ 2933488 h 297"/>
                <a:gd name="T42" fmla="*/ 427329 w 298"/>
                <a:gd name="T43" fmla="*/ 3598383 h 297"/>
                <a:gd name="T44" fmla="*/ 233178 w 298"/>
                <a:gd name="T45" fmla="*/ 4341396 h 297"/>
                <a:gd name="T46" fmla="*/ 38830 w 298"/>
                <a:gd name="T47" fmla="*/ 5045448 h 297"/>
                <a:gd name="T48" fmla="*/ 0 w 298"/>
                <a:gd name="T49" fmla="*/ 5788659 h 297"/>
                <a:gd name="T50" fmla="*/ 38830 w 298"/>
                <a:gd name="T51" fmla="*/ 6570831 h 297"/>
                <a:gd name="T52" fmla="*/ 233178 w 298"/>
                <a:gd name="T53" fmla="*/ 7314042 h 297"/>
                <a:gd name="T54" fmla="*/ 427329 w 298"/>
                <a:gd name="T55" fmla="*/ 8057055 h 297"/>
                <a:gd name="T56" fmla="*/ 776997 w 298"/>
                <a:gd name="T57" fmla="*/ 8721950 h 297"/>
                <a:gd name="T58" fmla="*/ 1204326 w 298"/>
                <a:gd name="T59" fmla="*/ 9347686 h 297"/>
                <a:gd name="T60" fmla="*/ 1709512 w 298"/>
                <a:gd name="T61" fmla="*/ 9895305 h 297"/>
                <a:gd name="T62" fmla="*/ 2292162 w 298"/>
                <a:gd name="T63" fmla="*/ 10403765 h 297"/>
                <a:gd name="T64" fmla="*/ 2913838 w 298"/>
                <a:gd name="T65" fmla="*/ 10834108 h 297"/>
                <a:gd name="T66" fmla="*/ 3613175 w 298"/>
                <a:gd name="T67" fmla="*/ 11186134 h 297"/>
                <a:gd name="T68" fmla="*/ 4312512 w 298"/>
                <a:gd name="T69" fmla="*/ 11420686 h 297"/>
                <a:gd name="T70" fmla="*/ 5011849 w 298"/>
                <a:gd name="T71" fmla="*/ 11577120 h 297"/>
                <a:gd name="T72" fmla="*/ 5788846 w 298"/>
                <a:gd name="T73" fmla="*/ 11616278 h 297"/>
                <a:gd name="T74" fmla="*/ 6527014 w 298"/>
                <a:gd name="T75" fmla="*/ 11577120 h 297"/>
                <a:gd name="T76" fmla="*/ 7304011 w 298"/>
                <a:gd name="T77" fmla="*/ 11420686 h 297"/>
                <a:gd name="T78" fmla="*/ 8003348 w 298"/>
                <a:gd name="T79" fmla="*/ 11186134 h 297"/>
                <a:gd name="T80" fmla="*/ 8702685 w 298"/>
                <a:gd name="T81" fmla="*/ 10834108 h 297"/>
                <a:gd name="T82" fmla="*/ 9324361 w 298"/>
                <a:gd name="T83" fmla="*/ 10403765 h 297"/>
                <a:gd name="T84" fmla="*/ 9868180 w 298"/>
                <a:gd name="T85" fmla="*/ 9895305 h 297"/>
                <a:gd name="T86" fmla="*/ 10373366 w 298"/>
                <a:gd name="T87" fmla="*/ 9347686 h 297"/>
                <a:gd name="T88" fmla="*/ 10800695 w 298"/>
                <a:gd name="T89" fmla="*/ 8721950 h 297"/>
                <a:gd name="T90" fmla="*/ 11150363 w 298"/>
                <a:gd name="T91" fmla="*/ 8057055 h 297"/>
                <a:gd name="T92" fmla="*/ 11344514 w 298"/>
                <a:gd name="T93" fmla="*/ 7314042 h 297"/>
                <a:gd name="T94" fmla="*/ 11500031 w 298"/>
                <a:gd name="T95" fmla="*/ 6570831 h 2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8"/>
                <a:gd name="T145" fmla="*/ 0 h 297"/>
                <a:gd name="T146" fmla="*/ 298 w 298"/>
                <a:gd name="T147" fmla="*/ 297 h 2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8" h="297">
                  <a:moveTo>
                    <a:pt x="298" y="158"/>
                  </a:moveTo>
                  <a:lnTo>
                    <a:pt x="298" y="148"/>
                  </a:lnTo>
                  <a:lnTo>
                    <a:pt x="298" y="139"/>
                  </a:lnTo>
                  <a:lnTo>
                    <a:pt x="296" y="129"/>
                  </a:lnTo>
                  <a:lnTo>
                    <a:pt x="295" y="119"/>
                  </a:lnTo>
                  <a:lnTo>
                    <a:pt x="292" y="111"/>
                  </a:lnTo>
                  <a:lnTo>
                    <a:pt x="290" y="101"/>
                  </a:lnTo>
                  <a:lnTo>
                    <a:pt x="287" y="92"/>
                  </a:lnTo>
                  <a:lnTo>
                    <a:pt x="282" y="83"/>
                  </a:lnTo>
                  <a:lnTo>
                    <a:pt x="278" y="75"/>
                  </a:lnTo>
                  <a:lnTo>
                    <a:pt x="273" y="66"/>
                  </a:lnTo>
                  <a:lnTo>
                    <a:pt x="267" y="59"/>
                  </a:lnTo>
                  <a:lnTo>
                    <a:pt x="261" y="51"/>
                  </a:lnTo>
                  <a:lnTo>
                    <a:pt x="254" y="43"/>
                  </a:lnTo>
                  <a:lnTo>
                    <a:pt x="247" y="37"/>
                  </a:lnTo>
                  <a:lnTo>
                    <a:pt x="240" y="30"/>
                  </a:lnTo>
                  <a:lnTo>
                    <a:pt x="231" y="25"/>
                  </a:lnTo>
                  <a:lnTo>
                    <a:pt x="224" y="20"/>
                  </a:lnTo>
                  <a:lnTo>
                    <a:pt x="215" y="15"/>
                  </a:lnTo>
                  <a:lnTo>
                    <a:pt x="206" y="12"/>
                  </a:lnTo>
                  <a:lnTo>
                    <a:pt x="197" y="8"/>
                  </a:lnTo>
                  <a:lnTo>
                    <a:pt x="188" y="5"/>
                  </a:lnTo>
                  <a:lnTo>
                    <a:pt x="178" y="3"/>
                  </a:lnTo>
                  <a:lnTo>
                    <a:pt x="168" y="1"/>
                  </a:lnTo>
                  <a:lnTo>
                    <a:pt x="159" y="0"/>
                  </a:lnTo>
                  <a:lnTo>
                    <a:pt x="149" y="0"/>
                  </a:lnTo>
                  <a:lnTo>
                    <a:pt x="139" y="0"/>
                  </a:lnTo>
                  <a:lnTo>
                    <a:pt x="129" y="1"/>
                  </a:lnTo>
                  <a:lnTo>
                    <a:pt x="120" y="3"/>
                  </a:lnTo>
                  <a:lnTo>
                    <a:pt x="111" y="5"/>
                  </a:lnTo>
                  <a:lnTo>
                    <a:pt x="101" y="8"/>
                  </a:lnTo>
                  <a:lnTo>
                    <a:pt x="93" y="12"/>
                  </a:lnTo>
                  <a:lnTo>
                    <a:pt x="83" y="15"/>
                  </a:lnTo>
                  <a:lnTo>
                    <a:pt x="75" y="20"/>
                  </a:lnTo>
                  <a:lnTo>
                    <a:pt x="67" y="25"/>
                  </a:lnTo>
                  <a:lnTo>
                    <a:pt x="59" y="30"/>
                  </a:lnTo>
                  <a:lnTo>
                    <a:pt x="51" y="37"/>
                  </a:lnTo>
                  <a:lnTo>
                    <a:pt x="44" y="43"/>
                  </a:lnTo>
                  <a:lnTo>
                    <a:pt x="37" y="51"/>
                  </a:lnTo>
                  <a:lnTo>
                    <a:pt x="31" y="59"/>
                  </a:lnTo>
                  <a:lnTo>
                    <a:pt x="25" y="66"/>
                  </a:lnTo>
                  <a:lnTo>
                    <a:pt x="20" y="75"/>
                  </a:lnTo>
                  <a:lnTo>
                    <a:pt x="16" y="83"/>
                  </a:lnTo>
                  <a:lnTo>
                    <a:pt x="11" y="92"/>
                  </a:lnTo>
                  <a:lnTo>
                    <a:pt x="8" y="101"/>
                  </a:lnTo>
                  <a:lnTo>
                    <a:pt x="6" y="111"/>
                  </a:lnTo>
                  <a:lnTo>
                    <a:pt x="4" y="119"/>
                  </a:lnTo>
                  <a:lnTo>
                    <a:pt x="1" y="129"/>
                  </a:lnTo>
                  <a:lnTo>
                    <a:pt x="0" y="139"/>
                  </a:lnTo>
                  <a:lnTo>
                    <a:pt x="0" y="148"/>
                  </a:lnTo>
                  <a:lnTo>
                    <a:pt x="0" y="158"/>
                  </a:lnTo>
                  <a:lnTo>
                    <a:pt x="1" y="168"/>
                  </a:lnTo>
                  <a:lnTo>
                    <a:pt x="4" y="178"/>
                  </a:lnTo>
                  <a:lnTo>
                    <a:pt x="6" y="187"/>
                  </a:lnTo>
                  <a:lnTo>
                    <a:pt x="8" y="196"/>
                  </a:lnTo>
                  <a:lnTo>
                    <a:pt x="11" y="206"/>
                  </a:lnTo>
                  <a:lnTo>
                    <a:pt x="16" y="214"/>
                  </a:lnTo>
                  <a:lnTo>
                    <a:pt x="20" y="223"/>
                  </a:lnTo>
                  <a:lnTo>
                    <a:pt x="25" y="231"/>
                  </a:lnTo>
                  <a:lnTo>
                    <a:pt x="31" y="239"/>
                  </a:lnTo>
                  <a:lnTo>
                    <a:pt x="37" y="247"/>
                  </a:lnTo>
                  <a:lnTo>
                    <a:pt x="44" y="253"/>
                  </a:lnTo>
                  <a:lnTo>
                    <a:pt x="51" y="260"/>
                  </a:lnTo>
                  <a:lnTo>
                    <a:pt x="59" y="266"/>
                  </a:lnTo>
                  <a:lnTo>
                    <a:pt x="67" y="272"/>
                  </a:lnTo>
                  <a:lnTo>
                    <a:pt x="75" y="277"/>
                  </a:lnTo>
                  <a:lnTo>
                    <a:pt x="83" y="282"/>
                  </a:lnTo>
                  <a:lnTo>
                    <a:pt x="93" y="286"/>
                  </a:lnTo>
                  <a:lnTo>
                    <a:pt x="101" y="289"/>
                  </a:lnTo>
                  <a:lnTo>
                    <a:pt x="111" y="292"/>
                  </a:lnTo>
                  <a:lnTo>
                    <a:pt x="120" y="295"/>
                  </a:lnTo>
                  <a:lnTo>
                    <a:pt x="129" y="296"/>
                  </a:lnTo>
                  <a:lnTo>
                    <a:pt x="139" y="297"/>
                  </a:lnTo>
                  <a:lnTo>
                    <a:pt x="149" y="297"/>
                  </a:lnTo>
                  <a:lnTo>
                    <a:pt x="159" y="297"/>
                  </a:lnTo>
                  <a:lnTo>
                    <a:pt x="168" y="296"/>
                  </a:lnTo>
                  <a:lnTo>
                    <a:pt x="178" y="295"/>
                  </a:lnTo>
                  <a:lnTo>
                    <a:pt x="188" y="292"/>
                  </a:lnTo>
                  <a:lnTo>
                    <a:pt x="197" y="289"/>
                  </a:lnTo>
                  <a:lnTo>
                    <a:pt x="206" y="286"/>
                  </a:lnTo>
                  <a:lnTo>
                    <a:pt x="215" y="282"/>
                  </a:lnTo>
                  <a:lnTo>
                    <a:pt x="224" y="277"/>
                  </a:lnTo>
                  <a:lnTo>
                    <a:pt x="231" y="272"/>
                  </a:lnTo>
                  <a:lnTo>
                    <a:pt x="240" y="266"/>
                  </a:lnTo>
                  <a:lnTo>
                    <a:pt x="247" y="260"/>
                  </a:lnTo>
                  <a:lnTo>
                    <a:pt x="254" y="253"/>
                  </a:lnTo>
                  <a:lnTo>
                    <a:pt x="261" y="247"/>
                  </a:lnTo>
                  <a:lnTo>
                    <a:pt x="267" y="239"/>
                  </a:lnTo>
                  <a:lnTo>
                    <a:pt x="273" y="231"/>
                  </a:lnTo>
                  <a:lnTo>
                    <a:pt x="278" y="223"/>
                  </a:lnTo>
                  <a:lnTo>
                    <a:pt x="282" y="214"/>
                  </a:lnTo>
                  <a:lnTo>
                    <a:pt x="287" y="206"/>
                  </a:lnTo>
                  <a:lnTo>
                    <a:pt x="290" y="196"/>
                  </a:lnTo>
                  <a:lnTo>
                    <a:pt x="292" y="187"/>
                  </a:lnTo>
                  <a:lnTo>
                    <a:pt x="295" y="178"/>
                  </a:lnTo>
                  <a:lnTo>
                    <a:pt x="296" y="168"/>
                  </a:lnTo>
                  <a:lnTo>
                    <a:pt x="298" y="1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" name="Freeform 54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5327092" y="5077681"/>
              <a:ext cx="58738" cy="58737"/>
            </a:xfrm>
            <a:custGeom>
              <a:avLst/>
              <a:gdLst>
                <a:gd name="T0" fmla="*/ 12591796 w 274"/>
                <a:gd name="T1" fmla="*/ 5882059 h 274"/>
                <a:gd name="T2" fmla="*/ 12499830 w 274"/>
                <a:gd name="T3" fmla="*/ 5055026 h 274"/>
                <a:gd name="T4" fmla="*/ 12270023 w 274"/>
                <a:gd name="T5" fmla="*/ 4273652 h 274"/>
                <a:gd name="T6" fmla="*/ 11948465 w 274"/>
                <a:gd name="T7" fmla="*/ 3538368 h 274"/>
                <a:gd name="T8" fmla="*/ 11534727 w 274"/>
                <a:gd name="T9" fmla="*/ 2803084 h 274"/>
                <a:gd name="T10" fmla="*/ 11029237 w 274"/>
                <a:gd name="T11" fmla="*/ 2159764 h 274"/>
                <a:gd name="T12" fmla="*/ 10431782 w 274"/>
                <a:gd name="T13" fmla="*/ 1562533 h 274"/>
                <a:gd name="T14" fmla="*/ 9788451 w 274"/>
                <a:gd name="T15" fmla="*/ 1056837 h 274"/>
                <a:gd name="T16" fmla="*/ 9099244 w 274"/>
                <a:gd name="T17" fmla="*/ 643320 h 274"/>
                <a:gd name="T18" fmla="*/ 8317858 w 274"/>
                <a:gd name="T19" fmla="*/ 321767 h 274"/>
                <a:gd name="T20" fmla="*/ 7536686 w 274"/>
                <a:gd name="T21" fmla="*/ 137839 h 274"/>
                <a:gd name="T22" fmla="*/ 6709422 w 274"/>
                <a:gd name="T23" fmla="*/ 0 h 274"/>
                <a:gd name="T24" fmla="*/ 5882374 w 274"/>
                <a:gd name="T25" fmla="*/ 0 h 274"/>
                <a:gd name="T26" fmla="*/ 5055112 w 274"/>
                <a:gd name="T27" fmla="*/ 137839 h 274"/>
                <a:gd name="T28" fmla="*/ 4273940 w 274"/>
                <a:gd name="T29" fmla="*/ 321767 h 274"/>
                <a:gd name="T30" fmla="*/ 3492552 w 274"/>
                <a:gd name="T31" fmla="*/ 643320 h 274"/>
                <a:gd name="T32" fmla="*/ 2803346 w 274"/>
                <a:gd name="T33" fmla="*/ 1056837 h 274"/>
                <a:gd name="T34" fmla="*/ 2159800 w 274"/>
                <a:gd name="T35" fmla="*/ 1562533 h 274"/>
                <a:gd name="T36" fmla="*/ 1562559 w 274"/>
                <a:gd name="T37" fmla="*/ 2159764 h 274"/>
                <a:gd name="T38" fmla="*/ 1057070 w 274"/>
                <a:gd name="T39" fmla="*/ 2803084 h 274"/>
                <a:gd name="T40" fmla="*/ 643331 w 274"/>
                <a:gd name="T41" fmla="*/ 3538368 h 274"/>
                <a:gd name="T42" fmla="*/ 321773 w 274"/>
                <a:gd name="T43" fmla="*/ 4273652 h 274"/>
                <a:gd name="T44" fmla="*/ 137841 w 274"/>
                <a:gd name="T45" fmla="*/ 5055026 h 274"/>
                <a:gd name="T46" fmla="*/ 0 w 274"/>
                <a:gd name="T47" fmla="*/ 5882059 h 274"/>
                <a:gd name="T48" fmla="*/ 0 w 274"/>
                <a:gd name="T49" fmla="*/ 6709308 h 274"/>
                <a:gd name="T50" fmla="*/ 137841 w 274"/>
                <a:gd name="T51" fmla="*/ 7536343 h 274"/>
                <a:gd name="T52" fmla="*/ 321773 w 274"/>
                <a:gd name="T53" fmla="*/ 8317716 h 274"/>
                <a:gd name="T54" fmla="*/ 643331 w 274"/>
                <a:gd name="T55" fmla="*/ 9098875 h 274"/>
                <a:gd name="T56" fmla="*/ 1057070 w 274"/>
                <a:gd name="T57" fmla="*/ 9788284 h 274"/>
                <a:gd name="T58" fmla="*/ 1562559 w 274"/>
                <a:gd name="T59" fmla="*/ 10477479 h 274"/>
                <a:gd name="T60" fmla="*/ 2159800 w 274"/>
                <a:gd name="T61" fmla="*/ 11028835 h 274"/>
                <a:gd name="T62" fmla="*/ 2803346 w 274"/>
                <a:gd name="T63" fmla="*/ 11534530 h 274"/>
                <a:gd name="T64" fmla="*/ 3492552 w 274"/>
                <a:gd name="T65" fmla="*/ 11948047 h 274"/>
                <a:gd name="T66" fmla="*/ 4273940 w 274"/>
                <a:gd name="T67" fmla="*/ 12269600 h 274"/>
                <a:gd name="T68" fmla="*/ 5055112 w 274"/>
                <a:gd name="T69" fmla="*/ 12499403 h 274"/>
                <a:gd name="T70" fmla="*/ 5882374 w 274"/>
                <a:gd name="T71" fmla="*/ 12591367 h 274"/>
                <a:gd name="T72" fmla="*/ 6709422 w 274"/>
                <a:gd name="T73" fmla="*/ 12591367 h 274"/>
                <a:gd name="T74" fmla="*/ 7536686 w 274"/>
                <a:gd name="T75" fmla="*/ 12499403 h 274"/>
                <a:gd name="T76" fmla="*/ 8317858 w 274"/>
                <a:gd name="T77" fmla="*/ 12269600 h 274"/>
                <a:gd name="T78" fmla="*/ 9099244 w 274"/>
                <a:gd name="T79" fmla="*/ 11948047 h 274"/>
                <a:gd name="T80" fmla="*/ 9788451 w 274"/>
                <a:gd name="T81" fmla="*/ 11534530 h 274"/>
                <a:gd name="T82" fmla="*/ 10431782 w 274"/>
                <a:gd name="T83" fmla="*/ 11028835 h 274"/>
                <a:gd name="T84" fmla="*/ 11029237 w 274"/>
                <a:gd name="T85" fmla="*/ 10477479 h 274"/>
                <a:gd name="T86" fmla="*/ 11534727 w 274"/>
                <a:gd name="T87" fmla="*/ 9788284 h 274"/>
                <a:gd name="T88" fmla="*/ 11948465 w 274"/>
                <a:gd name="T89" fmla="*/ 9098875 h 274"/>
                <a:gd name="T90" fmla="*/ 12270023 w 274"/>
                <a:gd name="T91" fmla="*/ 8317716 h 274"/>
                <a:gd name="T92" fmla="*/ 12499830 w 274"/>
                <a:gd name="T93" fmla="*/ 7536343 h 274"/>
                <a:gd name="T94" fmla="*/ 12591796 w 274"/>
                <a:gd name="T95" fmla="*/ 6709308 h 27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4"/>
                <a:gd name="T145" fmla="*/ 0 h 274"/>
                <a:gd name="T146" fmla="*/ 274 w 274"/>
                <a:gd name="T147" fmla="*/ 274 h 27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4" h="274">
                  <a:moveTo>
                    <a:pt x="274" y="137"/>
                  </a:moveTo>
                  <a:lnTo>
                    <a:pt x="274" y="128"/>
                  </a:lnTo>
                  <a:lnTo>
                    <a:pt x="273" y="119"/>
                  </a:lnTo>
                  <a:lnTo>
                    <a:pt x="272" y="110"/>
                  </a:lnTo>
                  <a:lnTo>
                    <a:pt x="269" y="102"/>
                  </a:lnTo>
                  <a:lnTo>
                    <a:pt x="267" y="93"/>
                  </a:lnTo>
                  <a:lnTo>
                    <a:pt x="264" y="85"/>
                  </a:lnTo>
                  <a:lnTo>
                    <a:pt x="260" y="77"/>
                  </a:lnTo>
                  <a:lnTo>
                    <a:pt x="256" y="69"/>
                  </a:lnTo>
                  <a:lnTo>
                    <a:pt x="251" y="61"/>
                  </a:lnTo>
                  <a:lnTo>
                    <a:pt x="246" y="54"/>
                  </a:lnTo>
                  <a:lnTo>
                    <a:pt x="240" y="47"/>
                  </a:lnTo>
                  <a:lnTo>
                    <a:pt x="234" y="40"/>
                  </a:lnTo>
                  <a:lnTo>
                    <a:pt x="227" y="34"/>
                  </a:lnTo>
                  <a:lnTo>
                    <a:pt x="221" y="28"/>
                  </a:lnTo>
                  <a:lnTo>
                    <a:pt x="213" y="23"/>
                  </a:lnTo>
                  <a:lnTo>
                    <a:pt x="206" y="18"/>
                  </a:lnTo>
                  <a:lnTo>
                    <a:pt x="198" y="14"/>
                  </a:lnTo>
                  <a:lnTo>
                    <a:pt x="190" y="11"/>
                  </a:lnTo>
                  <a:lnTo>
                    <a:pt x="181" y="7"/>
                  </a:lnTo>
                  <a:lnTo>
                    <a:pt x="173" y="5"/>
                  </a:lnTo>
                  <a:lnTo>
                    <a:pt x="164" y="3"/>
                  </a:lnTo>
                  <a:lnTo>
                    <a:pt x="155" y="1"/>
                  </a:lnTo>
                  <a:lnTo>
                    <a:pt x="146" y="0"/>
                  </a:lnTo>
                  <a:lnTo>
                    <a:pt x="137" y="0"/>
                  </a:lnTo>
                  <a:lnTo>
                    <a:pt x="128" y="0"/>
                  </a:lnTo>
                  <a:lnTo>
                    <a:pt x="119" y="1"/>
                  </a:lnTo>
                  <a:lnTo>
                    <a:pt x="110" y="3"/>
                  </a:lnTo>
                  <a:lnTo>
                    <a:pt x="102" y="5"/>
                  </a:lnTo>
                  <a:lnTo>
                    <a:pt x="93" y="7"/>
                  </a:lnTo>
                  <a:lnTo>
                    <a:pt x="85" y="11"/>
                  </a:lnTo>
                  <a:lnTo>
                    <a:pt x="76" y="14"/>
                  </a:lnTo>
                  <a:lnTo>
                    <a:pt x="69" y="18"/>
                  </a:lnTo>
                  <a:lnTo>
                    <a:pt x="61" y="23"/>
                  </a:lnTo>
                  <a:lnTo>
                    <a:pt x="54" y="28"/>
                  </a:lnTo>
                  <a:lnTo>
                    <a:pt x="47" y="34"/>
                  </a:lnTo>
                  <a:lnTo>
                    <a:pt x="40" y="40"/>
                  </a:lnTo>
                  <a:lnTo>
                    <a:pt x="34" y="47"/>
                  </a:lnTo>
                  <a:lnTo>
                    <a:pt x="28" y="54"/>
                  </a:lnTo>
                  <a:lnTo>
                    <a:pt x="23" y="61"/>
                  </a:lnTo>
                  <a:lnTo>
                    <a:pt x="18" y="69"/>
                  </a:lnTo>
                  <a:lnTo>
                    <a:pt x="14" y="77"/>
                  </a:lnTo>
                  <a:lnTo>
                    <a:pt x="10" y="85"/>
                  </a:lnTo>
                  <a:lnTo>
                    <a:pt x="7" y="93"/>
                  </a:lnTo>
                  <a:lnTo>
                    <a:pt x="5" y="102"/>
                  </a:lnTo>
                  <a:lnTo>
                    <a:pt x="3" y="110"/>
                  </a:lnTo>
                  <a:lnTo>
                    <a:pt x="1" y="119"/>
                  </a:lnTo>
                  <a:lnTo>
                    <a:pt x="0" y="128"/>
                  </a:lnTo>
                  <a:lnTo>
                    <a:pt x="0" y="137"/>
                  </a:lnTo>
                  <a:lnTo>
                    <a:pt x="0" y="146"/>
                  </a:lnTo>
                  <a:lnTo>
                    <a:pt x="1" y="155"/>
                  </a:lnTo>
                  <a:lnTo>
                    <a:pt x="3" y="164"/>
                  </a:lnTo>
                  <a:lnTo>
                    <a:pt x="5" y="173"/>
                  </a:lnTo>
                  <a:lnTo>
                    <a:pt x="7" y="181"/>
                  </a:lnTo>
                  <a:lnTo>
                    <a:pt x="10" y="190"/>
                  </a:lnTo>
                  <a:lnTo>
                    <a:pt x="14" y="198"/>
                  </a:lnTo>
                  <a:lnTo>
                    <a:pt x="18" y="206"/>
                  </a:lnTo>
                  <a:lnTo>
                    <a:pt x="23" y="213"/>
                  </a:lnTo>
                  <a:lnTo>
                    <a:pt x="28" y="221"/>
                  </a:lnTo>
                  <a:lnTo>
                    <a:pt x="34" y="228"/>
                  </a:lnTo>
                  <a:lnTo>
                    <a:pt x="40" y="234"/>
                  </a:lnTo>
                  <a:lnTo>
                    <a:pt x="47" y="240"/>
                  </a:lnTo>
                  <a:lnTo>
                    <a:pt x="54" y="246"/>
                  </a:lnTo>
                  <a:lnTo>
                    <a:pt x="61" y="251"/>
                  </a:lnTo>
                  <a:lnTo>
                    <a:pt x="69" y="256"/>
                  </a:lnTo>
                  <a:lnTo>
                    <a:pt x="76" y="260"/>
                  </a:lnTo>
                  <a:lnTo>
                    <a:pt x="85" y="264"/>
                  </a:lnTo>
                  <a:lnTo>
                    <a:pt x="93" y="267"/>
                  </a:lnTo>
                  <a:lnTo>
                    <a:pt x="102" y="270"/>
                  </a:lnTo>
                  <a:lnTo>
                    <a:pt x="110" y="272"/>
                  </a:lnTo>
                  <a:lnTo>
                    <a:pt x="119" y="273"/>
                  </a:lnTo>
                  <a:lnTo>
                    <a:pt x="128" y="274"/>
                  </a:lnTo>
                  <a:lnTo>
                    <a:pt x="137" y="274"/>
                  </a:lnTo>
                  <a:lnTo>
                    <a:pt x="146" y="274"/>
                  </a:lnTo>
                  <a:lnTo>
                    <a:pt x="155" y="273"/>
                  </a:lnTo>
                  <a:lnTo>
                    <a:pt x="164" y="272"/>
                  </a:lnTo>
                  <a:lnTo>
                    <a:pt x="173" y="270"/>
                  </a:lnTo>
                  <a:lnTo>
                    <a:pt x="181" y="267"/>
                  </a:lnTo>
                  <a:lnTo>
                    <a:pt x="190" y="264"/>
                  </a:lnTo>
                  <a:lnTo>
                    <a:pt x="198" y="260"/>
                  </a:lnTo>
                  <a:lnTo>
                    <a:pt x="206" y="256"/>
                  </a:lnTo>
                  <a:lnTo>
                    <a:pt x="213" y="251"/>
                  </a:lnTo>
                  <a:lnTo>
                    <a:pt x="221" y="246"/>
                  </a:lnTo>
                  <a:lnTo>
                    <a:pt x="227" y="240"/>
                  </a:lnTo>
                  <a:lnTo>
                    <a:pt x="234" y="234"/>
                  </a:lnTo>
                  <a:lnTo>
                    <a:pt x="240" y="228"/>
                  </a:lnTo>
                  <a:lnTo>
                    <a:pt x="246" y="221"/>
                  </a:lnTo>
                  <a:lnTo>
                    <a:pt x="251" y="213"/>
                  </a:lnTo>
                  <a:lnTo>
                    <a:pt x="256" y="206"/>
                  </a:lnTo>
                  <a:lnTo>
                    <a:pt x="260" y="198"/>
                  </a:lnTo>
                  <a:lnTo>
                    <a:pt x="264" y="190"/>
                  </a:lnTo>
                  <a:lnTo>
                    <a:pt x="267" y="181"/>
                  </a:lnTo>
                  <a:lnTo>
                    <a:pt x="269" y="173"/>
                  </a:lnTo>
                  <a:lnTo>
                    <a:pt x="272" y="164"/>
                  </a:lnTo>
                  <a:lnTo>
                    <a:pt x="273" y="155"/>
                  </a:lnTo>
                  <a:lnTo>
                    <a:pt x="274" y="146"/>
                  </a:lnTo>
                  <a:lnTo>
                    <a:pt x="274" y="13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9" name="Freeform 55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703080" y="4096606"/>
              <a:ext cx="58737" cy="57150"/>
            </a:xfrm>
            <a:custGeom>
              <a:avLst/>
              <a:gdLst>
                <a:gd name="T0" fmla="*/ 12591367 w 274"/>
                <a:gd name="T1" fmla="*/ 6233071 h 261"/>
                <a:gd name="T2" fmla="*/ 11396477 w 274"/>
                <a:gd name="T3" fmla="*/ 2397234 h 261"/>
                <a:gd name="T4" fmla="*/ 8225752 w 274"/>
                <a:gd name="T5" fmla="*/ 0 h 261"/>
                <a:gd name="T6" fmla="*/ 4365617 w 274"/>
                <a:gd name="T7" fmla="*/ 0 h 261"/>
                <a:gd name="T8" fmla="*/ 1194891 w 274"/>
                <a:gd name="T9" fmla="*/ 2397234 h 261"/>
                <a:gd name="T10" fmla="*/ 0 w 274"/>
                <a:gd name="T11" fmla="*/ 6233071 h 261"/>
                <a:gd name="T12" fmla="*/ 1194891 w 274"/>
                <a:gd name="T13" fmla="*/ 10116644 h 261"/>
                <a:gd name="T14" fmla="*/ 4365617 w 274"/>
                <a:gd name="T15" fmla="*/ 12513877 h 261"/>
                <a:gd name="T16" fmla="*/ 8225752 w 274"/>
                <a:gd name="T17" fmla="*/ 12513877 h 261"/>
                <a:gd name="T18" fmla="*/ 11396477 w 274"/>
                <a:gd name="T19" fmla="*/ 10116644 h 261"/>
                <a:gd name="T20" fmla="*/ 12591367 w 274"/>
                <a:gd name="T21" fmla="*/ 6233071 h 2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4"/>
                <a:gd name="T34" fmla="*/ 0 h 261"/>
                <a:gd name="T35" fmla="*/ 274 w 274"/>
                <a:gd name="T36" fmla="*/ 261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4" h="261">
                  <a:moveTo>
                    <a:pt x="274" y="130"/>
                  </a:moveTo>
                  <a:lnTo>
                    <a:pt x="248" y="50"/>
                  </a:lnTo>
                  <a:lnTo>
                    <a:pt x="179" y="0"/>
                  </a:lnTo>
                  <a:lnTo>
                    <a:pt x="95" y="0"/>
                  </a:lnTo>
                  <a:lnTo>
                    <a:pt x="26" y="50"/>
                  </a:lnTo>
                  <a:lnTo>
                    <a:pt x="0" y="130"/>
                  </a:lnTo>
                  <a:lnTo>
                    <a:pt x="26" y="211"/>
                  </a:lnTo>
                  <a:lnTo>
                    <a:pt x="95" y="261"/>
                  </a:lnTo>
                  <a:lnTo>
                    <a:pt x="179" y="261"/>
                  </a:lnTo>
                  <a:lnTo>
                    <a:pt x="248" y="211"/>
                  </a:lnTo>
                  <a:lnTo>
                    <a:pt x="274" y="130"/>
                  </a:lnTo>
                </a:path>
              </a:pathLst>
            </a:custGeom>
            <a:noFill/>
            <a:ln w="31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" name="Rectangle 5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271155" y="4869718"/>
              <a:ext cx="4969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 dirty="0">
                  <a:solidFill>
                    <a:srgbClr val="000000"/>
                  </a:solidFill>
                  <a:latin typeface="+mn-lt"/>
                </a:rPr>
                <a:t>A</a:t>
              </a:r>
            </a:p>
            <a:p>
              <a:r>
                <a:rPr lang="en-US" sz="1700" b="0" dirty="0">
                  <a:solidFill>
                    <a:srgbClr val="000000"/>
                  </a:solidFill>
                  <a:latin typeface="+mn-lt"/>
                </a:rPr>
                <a:t>(N,E)</a:t>
              </a:r>
              <a:endParaRPr lang="en-US" b="0" dirty="0">
                <a:latin typeface="+mn-lt"/>
              </a:endParaRPr>
            </a:p>
          </p:txBody>
        </p:sp>
        <p:sp>
          <p:nvSpPr>
            <p:cNvPr id="11" name="Rectangle 5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473142" y="5003068"/>
              <a:ext cx="4969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 dirty="0">
                  <a:solidFill>
                    <a:srgbClr val="000000"/>
                  </a:solidFill>
                  <a:latin typeface="+mn-lt"/>
                </a:rPr>
                <a:t>B</a:t>
              </a:r>
            </a:p>
            <a:p>
              <a:r>
                <a:rPr lang="en-US" sz="1700" b="0" dirty="0">
                  <a:solidFill>
                    <a:srgbClr val="000000"/>
                  </a:solidFill>
                  <a:latin typeface="+mn-lt"/>
                </a:rPr>
                <a:t>(N,E)</a:t>
              </a:r>
              <a:endParaRPr lang="en-US" b="0" dirty="0">
                <a:latin typeface="+mn-lt"/>
              </a:endParaRPr>
            </a:p>
          </p:txBody>
        </p:sp>
        <p:sp>
          <p:nvSpPr>
            <p:cNvPr id="12" name="Rectangle 5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645930" y="3826366"/>
              <a:ext cx="12984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 dirty="0">
                  <a:solidFill>
                    <a:srgbClr val="FF0000"/>
                  </a:solidFill>
                  <a:latin typeface="+mn-lt"/>
                </a:rPr>
                <a:t>C</a:t>
              </a:r>
              <a:endParaRPr lang="en-US" b="0" dirty="0">
                <a:latin typeface="+mn-lt"/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180000">
              <a:off x="3412567" y="4764943"/>
              <a:ext cx="10175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0" dirty="0">
                  <a:latin typeface="+mn-lt"/>
                </a:rPr>
                <a:t>Base line</a:t>
              </a:r>
            </a:p>
          </p:txBody>
        </p:sp>
        <p:grpSp>
          <p:nvGrpSpPr>
            <p:cNvPr id="14" name="Group 61"/>
            <p:cNvGrpSpPr>
              <a:grpSpLocks/>
            </p:cNvGrpSpPr>
            <p:nvPr/>
          </p:nvGrpSpPr>
          <p:grpSpPr bwMode="auto">
            <a:xfrm>
              <a:off x="2482292" y="4122006"/>
              <a:ext cx="2889250" cy="992187"/>
              <a:chOff x="1532" y="1223"/>
              <a:chExt cx="1820" cy="625"/>
            </a:xfrm>
          </p:grpSpPr>
          <p:sp>
            <p:nvSpPr>
              <p:cNvPr id="15" name="Line 59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 flipV="1">
                <a:off x="1532" y="1223"/>
                <a:ext cx="789" cy="525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" name="Line 60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H="1" flipV="1">
                <a:off x="2321" y="1224"/>
                <a:ext cx="1031" cy="624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0F920A7-A12E-4DD2-97F7-8BE5458259FB}"/>
              </a:ext>
            </a:extLst>
          </p:cNvPr>
          <p:cNvGrpSpPr/>
          <p:nvPr/>
        </p:nvGrpSpPr>
        <p:grpSpPr>
          <a:xfrm>
            <a:off x="82677" y="1461021"/>
            <a:ext cx="4575905" cy="2632404"/>
            <a:chOff x="173656" y="368300"/>
            <a:chExt cx="6101207" cy="3509872"/>
          </a:xfrm>
        </p:grpSpPr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1560E430-9A6C-4CAE-A211-5FB7C2DC5A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2675" y="2319338"/>
              <a:ext cx="4052888" cy="7286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B3C5C84A-2F96-4310-8A7F-2CBBD1450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125" y="3160013"/>
              <a:ext cx="1132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>
                  <a:solidFill>
                    <a:srgbClr val="000000"/>
                  </a:solidFill>
                </a:rPr>
                <a:t>L</a:t>
              </a:r>
              <a:endParaRPr lang="en-US" altLang="en-US" sz="1200" b="0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B3D65FF2-581E-44BF-A888-5CDA82154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075" y="3414588"/>
              <a:ext cx="9810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>
                  <a:solidFill>
                    <a:srgbClr val="000000"/>
                  </a:solidFill>
                </a:rPr>
                <a:t>1715.50' N</a:t>
              </a:r>
              <a:endParaRPr lang="en-US" altLang="en-US" sz="1200" b="0"/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A2E3741A-B981-4C95-806F-9CB0D963C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388" y="3631951"/>
              <a:ext cx="85707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>
                  <a:solidFill>
                    <a:srgbClr val="000000"/>
                  </a:solidFill>
                </a:rPr>
                <a:t>646.00' E</a:t>
              </a:r>
              <a:endParaRPr lang="en-US" altLang="en-US" sz="1200" b="0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B320B35F-9ADA-4FC2-8DF5-20756C620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126" y="2409287"/>
              <a:ext cx="14747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 dirty="0">
                  <a:solidFill>
                    <a:srgbClr val="000000"/>
                  </a:solidFill>
                </a:rPr>
                <a:t>H</a:t>
              </a:r>
              <a:endParaRPr lang="en-US" altLang="en-US" sz="1200" b="0" dirty="0"/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93F66128-64E3-4BE0-8616-EE41CA350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163" y="2806371"/>
              <a:ext cx="96582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 dirty="0">
                  <a:solidFill>
                    <a:srgbClr val="000000"/>
                  </a:solidFill>
                </a:rPr>
                <a:t>1811.65' N</a:t>
              </a:r>
              <a:endParaRPr lang="en-US" altLang="en-US" sz="1200" b="0" dirty="0"/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15021D53-D12A-44D7-8CA0-7D8C8963A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2100" y="3023735"/>
              <a:ext cx="9551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 dirty="0">
                  <a:solidFill>
                    <a:srgbClr val="000000"/>
                  </a:solidFill>
                </a:rPr>
                <a:t>1179.70' E</a:t>
              </a:r>
              <a:endParaRPr lang="en-US" altLang="en-US" sz="1200" b="0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B116F81-6E79-4969-922E-18ED2398A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3017838"/>
              <a:ext cx="60325" cy="60325"/>
            </a:xfrm>
            <a:custGeom>
              <a:avLst/>
              <a:gdLst>
                <a:gd name="T0" fmla="*/ 38 w 38"/>
                <a:gd name="T1" fmla="*/ 16 h 38"/>
                <a:gd name="T2" fmla="*/ 37 w 38"/>
                <a:gd name="T3" fmla="*/ 13 h 38"/>
                <a:gd name="T4" fmla="*/ 37 w 38"/>
                <a:gd name="T5" fmla="*/ 11 h 38"/>
                <a:gd name="T6" fmla="*/ 35 w 38"/>
                <a:gd name="T7" fmla="*/ 9 h 38"/>
                <a:gd name="T8" fmla="*/ 34 w 38"/>
                <a:gd name="T9" fmla="*/ 7 h 38"/>
                <a:gd name="T10" fmla="*/ 32 w 38"/>
                <a:gd name="T11" fmla="*/ 5 h 38"/>
                <a:gd name="T12" fmla="*/ 30 w 38"/>
                <a:gd name="T13" fmla="*/ 3 h 38"/>
                <a:gd name="T14" fmla="*/ 28 w 38"/>
                <a:gd name="T15" fmla="*/ 2 h 38"/>
                <a:gd name="T16" fmla="*/ 26 w 38"/>
                <a:gd name="T17" fmla="*/ 1 h 38"/>
                <a:gd name="T18" fmla="*/ 23 w 38"/>
                <a:gd name="T19" fmla="*/ 0 h 38"/>
                <a:gd name="T20" fmla="*/ 21 w 38"/>
                <a:gd name="T21" fmla="*/ 0 h 38"/>
                <a:gd name="T22" fmla="*/ 18 w 38"/>
                <a:gd name="T23" fmla="*/ 0 h 38"/>
                <a:gd name="T24" fmla="*/ 16 w 38"/>
                <a:gd name="T25" fmla="*/ 0 h 38"/>
                <a:gd name="T26" fmla="*/ 13 w 38"/>
                <a:gd name="T27" fmla="*/ 1 h 38"/>
                <a:gd name="T28" fmla="*/ 11 w 38"/>
                <a:gd name="T29" fmla="*/ 2 h 38"/>
                <a:gd name="T30" fmla="*/ 9 w 38"/>
                <a:gd name="T31" fmla="*/ 3 h 38"/>
                <a:gd name="T32" fmla="*/ 7 w 38"/>
                <a:gd name="T33" fmla="*/ 4 h 38"/>
                <a:gd name="T34" fmla="*/ 5 w 38"/>
                <a:gd name="T35" fmla="*/ 6 h 38"/>
                <a:gd name="T36" fmla="*/ 3 w 38"/>
                <a:gd name="T37" fmla="*/ 8 h 38"/>
                <a:gd name="T38" fmla="*/ 2 w 38"/>
                <a:gd name="T39" fmla="*/ 10 h 38"/>
                <a:gd name="T40" fmla="*/ 1 w 38"/>
                <a:gd name="T41" fmla="*/ 13 h 38"/>
                <a:gd name="T42" fmla="*/ 0 w 38"/>
                <a:gd name="T43" fmla="*/ 15 h 38"/>
                <a:gd name="T44" fmla="*/ 0 w 38"/>
                <a:gd name="T45" fmla="*/ 17 h 38"/>
                <a:gd name="T46" fmla="*/ 0 w 38"/>
                <a:gd name="T47" fmla="*/ 20 h 38"/>
                <a:gd name="T48" fmla="*/ 0 w 38"/>
                <a:gd name="T49" fmla="*/ 22 h 38"/>
                <a:gd name="T50" fmla="*/ 1 w 38"/>
                <a:gd name="T51" fmla="*/ 25 h 38"/>
                <a:gd name="T52" fmla="*/ 2 w 38"/>
                <a:gd name="T53" fmla="*/ 27 h 38"/>
                <a:gd name="T54" fmla="*/ 3 w 38"/>
                <a:gd name="T55" fmla="*/ 29 h 38"/>
                <a:gd name="T56" fmla="*/ 5 w 38"/>
                <a:gd name="T57" fmla="*/ 31 h 38"/>
                <a:gd name="T58" fmla="*/ 6 w 38"/>
                <a:gd name="T59" fmla="*/ 33 h 38"/>
                <a:gd name="T60" fmla="*/ 8 w 38"/>
                <a:gd name="T61" fmla="*/ 35 h 38"/>
                <a:gd name="T62" fmla="*/ 10 w 38"/>
                <a:gd name="T63" fmla="*/ 36 h 38"/>
                <a:gd name="T64" fmla="*/ 13 w 38"/>
                <a:gd name="T65" fmla="*/ 37 h 38"/>
                <a:gd name="T66" fmla="*/ 15 w 38"/>
                <a:gd name="T67" fmla="*/ 38 h 38"/>
                <a:gd name="T68" fmla="*/ 17 w 38"/>
                <a:gd name="T69" fmla="*/ 38 h 38"/>
                <a:gd name="T70" fmla="*/ 20 w 38"/>
                <a:gd name="T71" fmla="*/ 38 h 38"/>
                <a:gd name="T72" fmla="*/ 22 w 38"/>
                <a:gd name="T73" fmla="*/ 38 h 38"/>
                <a:gd name="T74" fmla="*/ 25 w 38"/>
                <a:gd name="T75" fmla="*/ 37 h 38"/>
                <a:gd name="T76" fmla="*/ 27 w 38"/>
                <a:gd name="T77" fmla="*/ 36 h 38"/>
                <a:gd name="T78" fmla="*/ 30 w 38"/>
                <a:gd name="T79" fmla="*/ 35 h 38"/>
                <a:gd name="T80" fmla="*/ 32 w 38"/>
                <a:gd name="T81" fmla="*/ 33 h 38"/>
                <a:gd name="T82" fmla="*/ 33 w 38"/>
                <a:gd name="T83" fmla="*/ 32 h 38"/>
                <a:gd name="T84" fmla="*/ 35 w 38"/>
                <a:gd name="T85" fmla="*/ 30 h 38"/>
                <a:gd name="T86" fmla="*/ 36 w 38"/>
                <a:gd name="T87" fmla="*/ 28 h 38"/>
                <a:gd name="T88" fmla="*/ 37 w 38"/>
                <a:gd name="T89" fmla="*/ 26 h 38"/>
                <a:gd name="T90" fmla="*/ 38 w 38"/>
                <a:gd name="T91" fmla="*/ 23 h 38"/>
                <a:gd name="T92" fmla="*/ 38 w 38"/>
                <a:gd name="T93" fmla="*/ 21 h 38"/>
                <a:gd name="T94" fmla="*/ 38 w 38"/>
                <a:gd name="T95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38">
                  <a:moveTo>
                    <a:pt x="38" y="17"/>
                  </a:moveTo>
                  <a:lnTo>
                    <a:pt x="38" y="16"/>
                  </a:lnTo>
                  <a:lnTo>
                    <a:pt x="38" y="14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0"/>
                  </a:lnTo>
                  <a:lnTo>
                    <a:pt x="35" y="9"/>
                  </a:lnTo>
                  <a:lnTo>
                    <a:pt x="35" y="8"/>
                  </a:lnTo>
                  <a:lnTo>
                    <a:pt x="34" y="7"/>
                  </a:lnTo>
                  <a:lnTo>
                    <a:pt x="33" y="6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2" y="27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4" y="38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2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6" y="29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7" y="24"/>
                  </a:lnTo>
                  <a:lnTo>
                    <a:pt x="38" y="23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8" y="18"/>
                  </a:lnTo>
                  <a:lnTo>
                    <a:pt x="38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8F49D057-4A15-40E7-B9A5-38C56BAA8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3017838"/>
              <a:ext cx="60325" cy="60325"/>
            </a:xfrm>
            <a:custGeom>
              <a:avLst/>
              <a:gdLst>
                <a:gd name="T0" fmla="*/ 166 w 169"/>
                <a:gd name="T1" fmla="*/ 64 h 168"/>
                <a:gd name="T2" fmla="*/ 163 w 169"/>
                <a:gd name="T3" fmla="*/ 53 h 168"/>
                <a:gd name="T4" fmla="*/ 158 w 169"/>
                <a:gd name="T5" fmla="*/ 43 h 168"/>
                <a:gd name="T6" fmla="*/ 152 w 169"/>
                <a:gd name="T7" fmla="*/ 34 h 168"/>
                <a:gd name="T8" fmla="*/ 145 w 169"/>
                <a:gd name="T9" fmla="*/ 26 h 168"/>
                <a:gd name="T10" fmla="*/ 137 w 169"/>
                <a:gd name="T11" fmla="*/ 18 h 168"/>
                <a:gd name="T12" fmla="*/ 128 w 169"/>
                <a:gd name="T13" fmla="*/ 12 h 168"/>
                <a:gd name="T14" fmla="*/ 118 w 169"/>
                <a:gd name="T15" fmla="*/ 7 h 168"/>
                <a:gd name="T16" fmla="*/ 108 w 169"/>
                <a:gd name="T17" fmla="*/ 3 h 168"/>
                <a:gd name="T18" fmla="*/ 97 w 169"/>
                <a:gd name="T19" fmla="*/ 1 h 168"/>
                <a:gd name="T20" fmla="*/ 86 w 169"/>
                <a:gd name="T21" fmla="*/ 0 h 168"/>
                <a:gd name="T22" fmla="*/ 75 w 169"/>
                <a:gd name="T23" fmla="*/ 0 h 168"/>
                <a:gd name="T24" fmla="*/ 64 w 169"/>
                <a:gd name="T25" fmla="*/ 2 h 168"/>
                <a:gd name="T26" fmla="*/ 54 w 169"/>
                <a:gd name="T27" fmla="*/ 6 h 168"/>
                <a:gd name="T28" fmla="*/ 44 w 169"/>
                <a:gd name="T29" fmla="*/ 10 h 168"/>
                <a:gd name="T30" fmla="*/ 34 w 169"/>
                <a:gd name="T31" fmla="*/ 16 h 168"/>
                <a:gd name="T32" fmla="*/ 26 w 169"/>
                <a:gd name="T33" fmla="*/ 23 h 168"/>
                <a:gd name="T34" fmla="*/ 18 w 169"/>
                <a:gd name="T35" fmla="*/ 32 h 168"/>
                <a:gd name="T36" fmla="*/ 12 w 169"/>
                <a:gd name="T37" fmla="*/ 41 h 168"/>
                <a:gd name="T38" fmla="*/ 7 w 169"/>
                <a:gd name="T39" fmla="*/ 50 h 168"/>
                <a:gd name="T40" fmla="*/ 3 w 169"/>
                <a:gd name="T41" fmla="*/ 61 h 168"/>
                <a:gd name="T42" fmla="*/ 1 w 169"/>
                <a:gd name="T43" fmla="*/ 72 h 168"/>
                <a:gd name="T44" fmla="*/ 0 w 169"/>
                <a:gd name="T45" fmla="*/ 83 h 168"/>
                <a:gd name="T46" fmla="*/ 1 w 169"/>
                <a:gd name="T47" fmla="*/ 94 h 168"/>
                <a:gd name="T48" fmla="*/ 3 w 169"/>
                <a:gd name="T49" fmla="*/ 104 h 168"/>
                <a:gd name="T50" fmla="*/ 6 w 169"/>
                <a:gd name="T51" fmla="*/ 115 h 168"/>
                <a:gd name="T52" fmla="*/ 11 w 169"/>
                <a:gd name="T53" fmla="*/ 125 h 168"/>
                <a:gd name="T54" fmla="*/ 17 w 169"/>
                <a:gd name="T55" fmla="*/ 134 h 168"/>
                <a:gd name="T56" fmla="*/ 24 w 169"/>
                <a:gd name="T57" fmla="*/ 143 h 168"/>
                <a:gd name="T58" fmla="*/ 32 w 169"/>
                <a:gd name="T59" fmla="*/ 150 h 168"/>
                <a:gd name="T60" fmla="*/ 41 w 169"/>
                <a:gd name="T61" fmla="*/ 156 h 168"/>
                <a:gd name="T62" fmla="*/ 51 w 169"/>
                <a:gd name="T63" fmla="*/ 161 h 168"/>
                <a:gd name="T64" fmla="*/ 61 w 169"/>
                <a:gd name="T65" fmla="*/ 165 h 168"/>
                <a:gd name="T66" fmla="*/ 72 w 169"/>
                <a:gd name="T67" fmla="*/ 167 h 168"/>
                <a:gd name="T68" fmla="*/ 83 w 169"/>
                <a:gd name="T69" fmla="*/ 168 h 168"/>
                <a:gd name="T70" fmla="*/ 94 w 169"/>
                <a:gd name="T71" fmla="*/ 168 h 168"/>
                <a:gd name="T72" fmla="*/ 105 w 169"/>
                <a:gd name="T73" fmla="*/ 166 h 168"/>
                <a:gd name="T74" fmla="*/ 115 w 169"/>
                <a:gd name="T75" fmla="*/ 163 h 168"/>
                <a:gd name="T76" fmla="*/ 125 w 169"/>
                <a:gd name="T77" fmla="*/ 158 h 168"/>
                <a:gd name="T78" fmla="*/ 134 w 169"/>
                <a:gd name="T79" fmla="*/ 152 h 168"/>
                <a:gd name="T80" fmla="*/ 143 w 169"/>
                <a:gd name="T81" fmla="*/ 145 h 168"/>
                <a:gd name="T82" fmla="*/ 150 w 169"/>
                <a:gd name="T83" fmla="*/ 137 h 168"/>
                <a:gd name="T84" fmla="*/ 157 w 169"/>
                <a:gd name="T85" fmla="*/ 128 h 168"/>
                <a:gd name="T86" fmla="*/ 162 w 169"/>
                <a:gd name="T87" fmla="*/ 118 h 168"/>
                <a:gd name="T88" fmla="*/ 165 w 169"/>
                <a:gd name="T89" fmla="*/ 107 h 168"/>
                <a:gd name="T90" fmla="*/ 168 w 169"/>
                <a:gd name="T91" fmla="*/ 97 h 168"/>
                <a:gd name="T92" fmla="*/ 169 w 169"/>
                <a:gd name="T93" fmla="*/ 86 h 168"/>
                <a:gd name="T94" fmla="*/ 168 w 169"/>
                <a:gd name="T95" fmla="*/ 7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9" h="168">
                  <a:moveTo>
                    <a:pt x="167" y="69"/>
                  </a:moveTo>
                  <a:lnTo>
                    <a:pt x="166" y="64"/>
                  </a:lnTo>
                  <a:lnTo>
                    <a:pt x="165" y="58"/>
                  </a:lnTo>
                  <a:lnTo>
                    <a:pt x="163" y="53"/>
                  </a:lnTo>
                  <a:lnTo>
                    <a:pt x="161" y="48"/>
                  </a:lnTo>
                  <a:lnTo>
                    <a:pt x="158" y="43"/>
                  </a:lnTo>
                  <a:lnTo>
                    <a:pt x="155" y="39"/>
                  </a:lnTo>
                  <a:lnTo>
                    <a:pt x="152" y="34"/>
                  </a:lnTo>
                  <a:lnTo>
                    <a:pt x="149" y="30"/>
                  </a:lnTo>
                  <a:lnTo>
                    <a:pt x="145" y="26"/>
                  </a:lnTo>
                  <a:lnTo>
                    <a:pt x="141" y="22"/>
                  </a:lnTo>
                  <a:lnTo>
                    <a:pt x="137" y="18"/>
                  </a:lnTo>
                  <a:lnTo>
                    <a:pt x="132" y="15"/>
                  </a:lnTo>
                  <a:lnTo>
                    <a:pt x="128" y="12"/>
                  </a:lnTo>
                  <a:lnTo>
                    <a:pt x="123" y="9"/>
                  </a:lnTo>
                  <a:lnTo>
                    <a:pt x="118" y="7"/>
                  </a:lnTo>
                  <a:lnTo>
                    <a:pt x="113" y="5"/>
                  </a:lnTo>
                  <a:lnTo>
                    <a:pt x="108" y="3"/>
                  </a:lnTo>
                  <a:lnTo>
                    <a:pt x="102" y="2"/>
                  </a:lnTo>
                  <a:lnTo>
                    <a:pt x="97" y="1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69" y="1"/>
                  </a:lnTo>
                  <a:lnTo>
                    <a:pt x="64" y="2"/>
                  </a:lnTo>
                  <a:lnTo>
                    <a:pt x="59" y="4"/>
                  </a:lnTo>
                  <a:lnTo>
                    <a:pt x="54" y="6"/>
                  </a:lnTo>
                  <a:lnTo>
                    <a:pt x="48" y="8"/>
                  </a:lnTo>
                  <a:lnTo>
                    <a:pt x="44" y="10"/>
                  </a:lnTo>
                  <a:lnTo>
                    <a:pt x="39" y="13"/>
                  </a:lnTo>
                  <a:lnTo>
                    <a:pt x="34" y="16"/>
                  </a:lnTo>
                  <a:lnTo>
                    <a:pt x="30" y="20"/>
                  </a:lnTo>
                  <a:lnTo>
                    <a:pt x="26" y="23"/>
                  </a:lnTo>
                  <a:lnTo>
                    <a:pt x="22" y="27"/>
                  </a:lnTo>
                  <a:lnTo>
                    <a:pt x="18" y="32"/>
                  </a:lnTo>
                  <a:lnTo>
                    <a:pt x="15" y="36"/>
                  </a:lnTo>
                  <a:lnTo>
                    <a:pt x="12" y="41"/>
                  </a:lnTo>
                  <a:lnTo>
                    <a:pt x="9" y="45"/>
                  </a:lnTo>
                  <a:lnTo>
                    <a:pt x="7" y="50"/>
                  </a:lnTo>
                  <a:lnTo>
                    <a:pt x="5" y="56"/>
                  </a:lnTo>
                  <a:lnTo>
                    <a:pt x="3" y="61"/>
                  </a:lnTo>
                  <a:lnTo>
                    <a:pt x="2" y="66"/>
                  </a:lnTo>
                  <a:lnTo>
                    <a:pt x="1" y="72"/>
                  </a:lnTo>
                  <a:lnTo>
                    <a:pt x="0" y="77"/>
                  </a:lnTo>
                  <a:lnTo>
                    <a:pt x="0" y="83"/>
                  </a:lnTo>
                  <a:lnTo>
                    <a:pt x="0" y="88"/>
                  </a:lnTo>
                  <a:lnTo>
                    <a:pt x="1" y="94"/>
                  </a:lnTo>
                  <a:lnTo>
                    <a:pt x="1" y="99"/>
                  </a:lnTo>
                  <a:lnTo>
                    <a:pt x="3" y="104"/>
                  </a:lnTo>
                  <a:lnTo>
                    <a:pt x="4" y="110"/>
                  </a:lnTo>
                  <a:lnTo>
                    <a:pt x="6" y="115"/>
                  </a:lnTo>
                  <a:lnTo>
                    <a:pt x="8" y="120"/>
                  </a:lnTo>
                  <a:lnTo>
                    <a:pt x="11" y="125"/>
                  </a:lnTo>
                  <a:lnTo>
                    <a:pt x="13" y="130"/>
                  </a:lnTo>
                  <a:lnTo>
                    <a:pt x="17" y="134"/>
                  </a:lnTo>
                  <a:lnTo>
                    <a:pt x="20" y="139"/>
                  </a:lnTo>
                  <a:lnTo>
                    <a:pt x="24" y="143"/>
                  </a:lnTo>
                  <a:lnTo>
                    <a:pt x="28" y="146"/>
                  </a:lnTo>
                  <a:lnTo>
                    <a:pt x="32" y="150"/>
                  </a:lnTo>
                  <a:lnTo>
                    <a:pt x="36" y="153"/>
                  </a:lnTo>
                  <a:lnTo>
                    <a:pt x="41" y="156"/>
                  </a:lnTo>
                  <a:lnTo>
                    <a:pt x="46" y="159"/>
                  </a:lnTo>
                  <a:lnTo>
                    <a:pt x="51" y="161"/>
                  </a:lnTo>
                  <a:lnTo>
                    <a:pt x="56" y="163"/>
                  </a:lnTo>
                  <a:lnTo>
                    <a:pt x="61" y="165"/>
                  </a:lnTo>
                  <a:lnTo>
                    <a:pt x="66" y="166"/>
                  </a:lnTo>
                  <a:lnTo>
                    <a:pt x="72" y="167"/>
                  </a:lnTo>
                  <a:lnTo>
                    <a:pt x="77" y="168"/>
                  </a:lnTo>
                  <a:lnTo>
                    <a:pt x="83" y="168"/>
                  </a:lnTo>
                  <a:lnTo>
                    <a:pt x="88" y="168"/>
                  </a:lnTo>
                  <a:lnTo>
                    <a:pt x="94" y="168"/>
                  </a:lnTo>
                  <a:lnTo>
                    <a:pt x="99" y="167"/>
                  </a:lnTo>
                  <a:lnTo>
                    <a:pt x="105" y="166"/>
                  </a:lnTo>
                  <a:lnTo>
                    <a:pt x="110" y="164"/>
                  </a:lnTo>
                  <a:lnTo>
                    <a:pt x="115" y="163"/>
                  </a:lnTo>
                  <a:lnTo>
                    <a:pt x="120" y="160"/>
                  </a:lnTo>
                  <a:lnTo>
                    <a:pt x="125" y="158"/>
                  </a:lnTo>
                  <a:lnTo>
                    <a:pt x="130" y="155"/>
                  </a:lnTo>
                  <a:lnTo>
                    <a:pt x="134" y="152"/>
                  </a:lnTo>
                  <a:lnTo>
                    <a:pt x="139" y="148"/>
                  </a:lnTo>
                  <a:lnTo>
                    <a:pt x="143" y="145"/>
                  </a:lnTo>
                  <a:lnTo>
                    <a:pt x="147" y="141"/>
                  </a:lnTo>
                  <a:lnTo>
                    <a:pt x="150" y="137"/>
                  </a:lnTo>
                  <a:lnTo>
                    <a:pt x="154" y="132"/>
                  </a:lnTo>
                  <a:lnTo>
                    <a:pt x="157" y="128"/>
                  </a:lnTo>
                  <a:lnTo>
                    <a:pt x="159" y="123"/>
                  </a:lnTo>
                  <a:lnTo>
                    <a:pt x="162" y="118"/>
                  </a:lnTo>
                  <a:lnTo>
                    <a:pt x="164" y="113"/>
                  </a:lnTo>
                  <a:lnTo>
                    <a:pt x="165" y="107"/>
                  </a:lnTo>
                  <a:lnTo>
                    <a:pt x="167" y="102"/>
                  </a:lnTo>
                  <a:lnTo>
                    <a:pt x="168" y="97"/>
                  </a:lnTo>
                  <a:lnTo>
                    <a:pt x="168" y="91"/>
                  </a:lnTo>
                  <a:lnTo>
                    <a:pt x="169" y="86"/>
                  </a:lnTo>
                  <a:lnTo>
                    <a:pt x="169" y="80"/>
                  </a:lnTo>
                  <a:lnTo>
                    <a:pt x="168" y="75"/>
                  </a:lnTo>
                  <a:lnTo>
                    <a:pt x="167" y="6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B30002B0-CDAB-4691-83DD-3C4311F4A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400" y="2289175"/>
              <a:ext cx="60325" cy="60325"/>
            </a:xfrm>
            <a:custGeom>
              <a:avLst/>
              <a:gdLst>
                <a:gd name="T0" fmla="*/ 0 w 38"/>
                <a:gd name="T1" fmla="*/ 23 h 38"/>
                <a:gd name="T2" fmla="*/ 0 w 38"/>
                <a:gd name="T3" fmla="*/ 25 h 38"/>
                <a:gd name="T4" fmla="*/ 1 w 38"/>
                <a:gd name="T5" fmla="*/ 28 h 38"/>
                <a:gd name="T6" fmla="*/ 3 w 38"/>
                <a:gd name="T7" fmla="*/ 30 h 38"/>
                <a:gd name="T8" fmla="*/ 4 w 38"/>
                <a:gd name="T9" fmla="*/ 32 h 38"/>
                <a:gd name="T10" fmla="*/ 6 w 38"/>
                <a:gd name="T11" fmla="*/ 34 h 38"/>
                <a:gd name="T12" fmla="*/ 8 w 38"/>
                <a:gd name="T13" fmla="*/ 35 h 38"/>
                <a:gd name="T14" fmla="*/ 10 w 38"/>
                <a:gd name="T15" fmla="*/ 36 h 38"/>
                <a:gd name="T16" fmla="*/ 12 w 38"/>
                <a:gd name="T17" fmla="*/ 37 h 38"/>
                <a:gd name="T18" fmla="*/ 15 w 38"/>
                <a:gd name="T19" fmla="*/ 38 h 38"/>
                <a:gd name="T20" fmla="*/ 17 w 38"/>
                <a:gd name="T21" fmla="*/ 38 h 38"/>
                <a:gd name="T22" fmla="*/ 20 w 38"/>
                <a:gd name="T23" fmla="*/ 38 h 38"/>
                <a:gd name="T24" fmla="*/ 22 w 38"/>
                <a:gd name="T25" fmla="*/ 38 h 38"/>
                <a:gd name="T26" fmla="*/ 25 w 38"/>
                <a:gd name="T27" fmla="*/ 38 h 38"/>
                <a:gd name="T28" fmla="*/ 27 w 38"/>
                <a:gd name="T29" fmla="*/ 37 h 38"/>
                <a:gd name="T30" fmla="*/ 29 w 38"/>
                <a:gd name="T31" fmla="*/ 36 h 38"/>
                <a:gd name="T32" fmla="*/ 31 w 38"/>
                <a:gd name="T33" fmla="*/ 34 h 38"/>
                <a:gd name="T34" fmla="*/ 33 w 38"/>
                <a:gd name="T35" fmla="*/ 32 h 38"/>
                <a:gd name="T36" fmla="*/ 34 w 38"/>
                <a:gd name="T37" fmla="*/ 30 h 38"/>
                <a:gd name="T38" fmla="*/ 36 w 38"/>
                <a:gd name="T39" fmla="*/ 28 h 38"/>
                <a:gd name="T40" fmla="*/ 37 w 38"/>
                <a:gd name="T41" fmla="*/ 26 h 38"/>
                <a:gd name="T42" fmla="*/ 37 w 38"/>
                <a:gd name="T43" fmla="*/ 24 h 38"/>
                <a:gd name="T44" fmla="*/ 38 w 38"/>
                <a:gd name="T45" fmla="*/ 21 h 38"/>
                <a:gd name="T46" fmla="*/ 38 w 38"/>
                <a:gd name="T47" fmla="*/ 19 h 38"/>
                <a:gd name="T48" fmla="*/ 37 w 38"/>
                <a:gd name="T49" fmla="*/ 16 h 38"/>
                <a:gd name="T50" fmla="*/ 37 w 38"/>
                <a:gd name="T51" fmla="*/ 14 h 38"/>
                <a:gd name="T52" fmla="*/ 36 w 38"/>
                <a:gd name="T53" fmla="*/ 11 h 38"/>
                <a:gd name="T54" fmla="*/ 35 w 38"/>
                <a:gd name="T55" fmla="*/ 9 h 38"/>
                <a:gd name="T56" fmla="*/ 33 w 38"/>
                <a:gd name="T57" fmla="*/ 7 h 38"/>
                <a:gd name="T58" fmla="*/ 32 w 38"/>
                <a:gd name="T59" fmla="*/ 5 h 38"/>
                <a:gd name="T60" fmla="*/ 30 w 38"/>
                <a:gd name="T61" fmla="*/ 4 h 38"/>
                <a:gd name="T62" fmla="*/ 27 w 38"/>
                <a:gd name="T63" fmla="*/ 2 h 38"/>
                <a:gd name="T64" fmla="*/ 25 w 38"/>
                <a:gd name="T65" fmla="*/ 1 h 38"/>
                <a:gd name="T66" fmla="*/ 23 w 38"/>
                <a:gd name="T67" fmla="*/ 1 h 38"/>
                <a:gd name="T68" fmla="*/ 20 w 38"/>
                <a:gd name="T69" fmla="*/ 0 h 38"/>
                <a:gd name="T70" fmla="*/ 18 w 38"/>
                <a:gd name="T71" fmla="*/ 0 h 38"/>
                <a:gd name="T72" fmla="*/ 15 w 38"/>
                <a:gd name="T73" fmla="*/ 1 h 38"/>
                <a:gd name="T74" fmla="*/ 13 w 38"/>
                <a:gd name="T75" fmla="*/ 1 h 38"/>
                <a:gd name="T76" fmla="*/ 10 w 38"/>
                <a:gd name="T77" fmla="*/ 2 h 38"/>
                <a:gd name="T78" fmla="*/ 8 w 38"/>
                <a:gd name="T79" fmla="*/ 3 h 38"/>
                <a:gd name="T80" fmla="*/ 6 w 38"/>
                <a:gd name="T81" fmla="*/ 5 h 38"/>
                <a:gd name="T82" fmla="*/ 5 w 38"/>
                <a:gd name="T83" fmla="*/ 7 h 38"/>
                <a:gd name="T84" fmla="*/ 3 w 38"/>
                <a:gd name="T85" fmla="*/ 9 h 38"/>
                <a:gd name="T86" fmla="*/ 2 w 38"/>
                <a:gd name="T87" fmla="*/ 11 h 38"/>
                <a:gd name="T88" fmla="*/ 1 w 38"/>
                <a:gd name="T89" fmla="*/ 13 h 38"/>
                <a:gd name="T90" fmla="*/ 0 w 38"/>
                <a:gd name="T91" fmla="*/ 15 h 38"/>
                <a:gd name="T92" fmla="*/ 0 w 38"/>
                <a:gd name="T93" fmla="*/ 18 h 38"/>
                <a:gd name="T94" fmla="*/ 0 w 38"/>
                <a:gd name="T95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38">
                  <a:moveTo>
                    <a:pt x="0" y="22"/>
                  </a:move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5" y="33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8" y="35"/>
                  </a:lnTo>
                  <a:lnTo>
                    <a:pt x="9" y="36"/>
                  </a:lnTo>
                  <a:lnTo>
                    <a:pt x="10" y="36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3" y="38"/>
                  </a:lnTo>
                  <a:lnTo>
                    <a:pt x="25" y="38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29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3" y="32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37" y="24"/>
                  </a:lnTo>
                  <a:lnTo>
                    <a:pt x="37" y="22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5" y="9"/>
                  </a:lnTo>
                  <a:lnTo>
                    <a:pt x="34" y="8"/>
                  </a:lnTo>
                  <a:lnTo>
                    <a:pt x="33" y="7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0" y="5"/>
                  </a:lnTo>
                  <a:lnTo>
                    <a:pt x="30" y="4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7"/>
                  </a:lnTo>
                  <a:lnTo>
                    <a:pt x="4" y="7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C470251-D9FF-464A-91C8-71E5EFB8C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400" y="2289175"/>
              <a:ext cx="60325" cy="60325"/>
            </a:xfrm>
            <a:custGeom>
              <a:avLst/>
              <a:gdLst>
                <a:gd name="T0" fmla="*/ 2 w 168"/>
                <a:gd name="T1" fmla="*/ 105 h 169"/>
                <a:gd name="T2" fmla="*/ 6 w 168"/>
                <a:gd name="T3" fmla="*/ 116 h 169"/>
                <a:gd name="T4" fmla="*/ 10 w 168"/>
                <a:gd name="T5" fmla="*/ 125 h 169"/>
                <a:gd name="T6" fmla="*/ 16 w 168"/>
                <a:gd name="T7" fmla="*/ 135 h 169"/>
                <a:gd name="T8" fmla="*/ 23 w 168"/>
                <a:gd name="T9" fmla="*/ 143 h 169"/>
                <a:gd name="T10" fmla="*/ 31 w 168"/>
                <a:gd name="T11" fmla="*/ 151 h 169"/>
                <a:gd name="T12" fmla="*/ 41 w 168"/>
                <a:gd name="T13" fmla="*/ 157 h 169"/>
                <a:gd name="T14" fmla="*/ 50 w 168"/>
                <a:gd name="T15" fmla="*/ 162 h 169"/>
                <a:gd name="T16" fmla="*/ 61 w 168"/>
                <a:gd name="T17" fmla="*/ 166 h 169"/>
                <a:gd name="T18" fmla="*/ 71 w 168"/>
                <a:gd name="T19" fmla="*/ 168 h 169"/>
                <a:gd name="T20" fmla="*/ 82 w 168"/>
                <a:gd name="T21" fmla="*/ 169 h 169"/>
                <a:gd name="T22" fmla="*/ 93 w 168"/>
                <a:gd name="T23" fmla="*/ 168 h 169"/>
                <a:gd name="T24" fmla="*/ 104 w 168"/>
                <a:gd name="T25" fmla="*/ 166 h 169"/>
                <a:gd name="T26" fmla="*/ 115 w 168"/>
                <a:gd name="T27" fmla="*/ 163 h 169"/>
                <a:gd name="T28" fmla="*/ 125 w 168"/>
                <a:gd name="T29" fmla="*/ 158 h 169"/>
                <a:gd name="T30" fmla="*/ 134 w 168"/>
                <a:gd name="T31" fmla="*/ 152 h 169"/>
                <a:gd name="T32" fmla="*/ 142 w 168"/>
                <a:gd name="T33" fmla="*/ 145 h 169"/>
                <a:gd name="T34" fmla="*/ 150 w 168"/>
                <a:gd name="T35" fmla="*/ 137 h 169"/>
                <a:gd name="T36" fmla="*/ 156 w 168"/>
                <a:gd name="T37" fmla="*/ 128 h 169"/>
                <a:gd name="T38" fmla="*/ 161 w 168"/>
                <a:gd name="T39" fmla="*/ 118 h 169"/>
                <a:gd name="T40" fmla="*/ 165 w 168"/>
                <a:gd name="T41" fmla="*/ 108 h 169"/>
                <a:gd name="T42" fmla="*/ 167 w 168"/>
                <a:gd name="T43" fmla="*/ 97 h 169"/>
                <a:gd name="T44" fmla="*/ 168 w 168"/>
                <a:gd name="T45" fmla="*/ 86 h 169"/>
                <a:gd name="T46" fmla="*/ 168 w 168"/>
                <a:gd name="T47" fmla="*/ 75 h 169"/>
                <a:gd name="T48" fmla="*/ 166 w 168"/>
                <a:gd name="T49" fmla="*/ 64 h 169"/>
                <a:gd name="T50" fmla="*/ 162 w 168"/>
                <a:gd name="T51" fmla="*/ 54 h 169"/>
                <a:gd name="T52" fmla="*/ 158 w 168"/>
                <a:gd name="T53" fmla="*/ 44 h 169"/>
                <a:gd name="T54" fmla="*/ 152 w 168"/>
                <a:gd name="T55" fmla="*/ 35 h 169"/>
                <a:gd name="T56" fmla="*/ 145 w 168"/>
                <a:gd name="T57" fmla="*/ 26 h 169"/>
                <a:gd name="T58" fmla="*/ 136 w 168"/>
                <a:gd name="T59" fmla="*/ 19 h 169"/>
                <a:gd name="T60" fmla="*/ 127 w 168"/>
                <a:gd name="T61" fmla="*/ 12 h 169"/>
                <a:gd name="T62" fmla="*/ 118 w 168"/>
                <a:gd name="T63" fmla="*/ 7 h 169"/>
                <a:gd name="T64" fmla="*/ 107 w 168"/>
                <a:gd name="T65" fmla="*/ 4 h 169"/>
                <a:gd name="T66" fmla="*/ 96 w 168"/>
                <a:gd name="T67" fmla="*/ 1 h 169"/>
                <a:gd name="T68" fmla="*/ 85 w 168"/>
                <a:gd name="T69" fmla="*/ 0 h 169"/>
                <a:gd name="T70" fmla="*/ 74 w 168"/>
                <a:gd name="T71" fmla="*/ 1 h 169"/>
                <a:gd name="T72" fmla="*/ 64 w 168"/>
                <a:gd name="T73" fmla="*/ 3 h 169"/>
                <a:gd name="T74" fmla="*/ 53 w 168"/>
                <a:gd name="T75" fmla="*/ 6 h 169"/>
                <a:gd name="T76" fmla="*/ 43 w 168"/>
                <a:gd name="T77" fmla="*/ 11 h 169"/>
                <a:gd name="T78" fmla="*/ 34 w 168"/>
                <a:gd name="T79" fmla="*/ 17 h 169"/>
                <a:gd name="T80" fmla="*/ 25 w 168"/>
                <a:gd name="T81" fmla="*/ 24 h 169"/>
                <a:gd name="T82" fmla="*/ 18 w 168"/>
                <a:gd name="T83" fmla="*/ 32 h 169"/>
                <a:gd name="T84" fmla="*/ 12 w 168"/>
                <a:gd name="T85" fmla="*/ 41 h 169"/>
                <a:gd name="T86" fmla="*/ 7 w 168"/>
                <a:gd name="T87" fmla="*/ 51 h 169"/>
                <a:gd name="T88" fmla="*/ 3 w 168"/>
                <a:gd name="T89" fmla="*/ 61 h 169"/>
                <a:gd name="T90" fmla="*/ 1 w 168"/>
                <a:gd name="T91" fmla="*/ 72 h 169"/>
                <a:gd name="T92" fmla="*/ 0 w 168"/>
                <a:gd name="T93" fmla="*/ 83 h 169"/>
                <a:gd name="T94" fmla="*/ 0 w 168"/>
                <a:gd name="T95" fmla="*/ 9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8" h="169">
                  <a:moveTo>
                    <a:pt x="1" y="100"/>
                  </a:moveTo>
                  <a:lnTo>
                    <a:pt x="2" y="105"/>
                  </a:lnTo>
                  <a:lnTo>
                    <a:pt x="4" y="110"/>
                  </a:lnTo>
                  <a:lnTo>
                    <a:pt x="6" y="116"/>
                  </a:lnTo>
                  <a:lnTo>
                    <a:pt x="8" y="121"/>
                  </a:lnTo>
                  <a:lnTo>
                    <a:pt x="10" y="125"/>
                  </a:lnTo>
                  <a:lnTo>
                    <a:pt x="13" y="130"/>
                  </a:lnTo>
                  <a:lnTo>
                    <a:pt x="16" y="135"/>
                  </a:lnTo>
                  <a:lnTo>
                    <a:pt x="20" y="139"/>
                  </a:lnTo>
                  <a:lnTo>
                    <a:pt x="23" y="143"/>
                  </a:lnTo>
                  <a:lnTo>
                    <a:pt x="27" y="147"/>
                  </a:lnTo>
                  <a:lnTo>
                    <a:pt x="31" y="151"/>
                  </a:lnTo>
                  <a:lnTo>
                    <a:pt x="36" y="154"/>
                  </a:lnTo>
                  <a:lnTo>
                    <a:pt x="41" y="157"/>
                  </a:lnTo>
                  <a:lnTo>
                    <a:pt x="45" y="160"/>
                  </a:lnTo>
                  <a:lnTo>
                    <a:pt x="50" y="162"/>
                  </a:lnTo>
                  <a:lnTo>
                    <a:pt x="55" y="164"/>
                  </a:lnTo>
                  <a:lnTo>
                    <a:pt x="61" y="166"/>
                  </a:lnTo>
                  <a:lnTo>
                    <a:pt x="66" y="167"/>
                  </a:lnTo>
                  <a:lnTo>
                    <a:pt x="71" y="168"/>
                  </a:lnTo>
                  <a:lnTo>
                    <a:pt x="77" y="169"/>
                  </a:lnTo>
                  <a:lnTo>
                    <a:pt x="82" y="169"/>
                  </a:lnTo>
                  <a:lnTo>
                    <a:pt x="88" y="169"/>
                  </a:lnTo>
                  <a:lnTo>
                    <a:pt x="93" y="168"/>
                  </a:lnTo>
                  <a:lnTo>
                    <a:pt x="99" y="168"/>
                  </a:lnTo>
                  <a:lnTo>
                    <a:pt x="104" y="166"/>
                  </a:lnTo>
                  <a:lnTo>
                    <a:pt x="110" y="165"/>
                  </a:lnTo>
                  <a:lnTo>
                    <a:pt x="115" y="163"/>
                  </a:lnTo>
                  <a:lnTo>
                    <a:pt x="120" y="161"/>
                  </a:lnTo>
                  <a:lnTo>
                    <a:pt x="125" y="158"/>
                  </a:lnTo>
                  <a:lnTo>
                    <a:pt x="129" y="156"/>
                  </a:lnTo>
                  <a:lnTo>
                    <a:pt x="134" y="152"/>
                  </a:lnTo>
                  <a:lnTo>
                    <a:pt x="138" y="149"/>
                  </a:lnTo>
                  <a:lnTo>
                    <a:pt x="142" y="145"/>
                  </a:lnTo>
                  <a:lnTo>
                    <a:pt x="146" y="141"/>
                  </a:lnTo>
                  <a:lnTo>
                    <a:pt x="150" y="137"/>
                  </a:lnTo>
                  <a:lnTo>
                    <a:pt x="153" y="133"/>
                  </a:lnTo>
                  <a:lnTo>
                    <a:pt x="156" y="128"/>
                  </a:lnTo>
                  <a:lnTo>
                    <a:pt x="159" y="123"/>
                  </a:lnTo>
                  <a:lnTo>
                    <a:pt x="161" y="118"/>
                  </a:lnTo>
                  <a:lnTo>
                    <a:pt x="163" y="113"/>
                  </a:lnTo>
                  <a:lnTo>
                    <a:pt x="165" y="108"/>
                  </a:lnTo>
                  <a:lnTo>
                    <a:pt x="166" y="103"/>
                  </a:lnTo>
                  <a:lnTo>
                    <a:pt x="167" y="97"/>
                  </a:lnTo>
                  <a:lnTo>
                    <a:pt x="168" y="92"/>
                  </a:lnTo>
                  <a:lnTo>
                    <a:pt x="168" y="86"/>
                  </a:lnTo>
                  <a:lnTo>
                    <a:pt x="168" y="81"/>
                  </a:lnTo>
                  <a:lnTo>
                    <a:pt x="168" y="75"/>
                  </a:lnTo>
                  <a:lnTo>
                    <a:pt x="167" y="70"/>
                  </a:lnTo>
                  <a:lnTo>
                    <a:pt x="166" y="64"/>
                  </a:lnTo>
                  <a:lnTo>
                    <a:pt x="164" y="59"/>
                  </a:lnTo>
                  <a:lnTo>
                    <a:pt x="162" y="54"/>
                  </a:lnTo>
                  <a:lnTo>
                    <a:pt x="160" y="49"/>
                  </a:lnTo>
                  <a:lnTo>
                    <a:pt x="158" y="44"/>
                  </a:lnTo>
                  <a:lnTo>
                    <a:pt x="155" y="39"/>
                  </a:lnTo>
                  <a:lnTo>
                    <a:pt x="152" y="35"/>
                  </a:lnTo>
                  <a:lnTo>
                    <a:pt x="148" y="30"/>
                  </a:lnTo>
                  <a:lnTo>
                    <a:pt x="145" y="26"/>
                  </a:lnTo>
                  <a:lnTo>
                    <a:pt x="141" y="22"/>
                  </a:lnTo>
                  <a:lnTo>
                    <a:pt x="136" y="19"/>
                  </a:lnTo>
                  <a:lnTo>
                    <a:pt x="132" y="15"/>
                  </a:lnTo>
                  <a:lnTo>
                    <a:pt x="127" y="12"/>
                  </a:lnTo>
                  <a:lnTo>
                    <a:pt x="123" y="10"/>
                  </a:lnTo>
                  <a:lnTo>
                    <a:pt x="118" y="7"/>
                  </a:lnTo>
                  <a:lnTo>
                    <a:pt x="112" y="5"/>
                  </a:lnTo>
                  <a:lnTo>
                    <a:pt x="107" y="4"/>
                  </a:lnTo>
                  <a:lnTo>
                    <a:pt x="102" y="2"/>
                  </a:lnTo>
                  <a:lnTo>
                    <a:pt x="96" y="1"/>
                  </a:lnTo>
                  <a:lnTo>
                    <a:pt x="91" y="1"/>
                  </a:lnTo>
                  <a:lnTo>
                    <a:pt x="85" y="0"/>
                  </a:lnTo>
                  <a:lnTo>
                    <a:pt x="80" y="1"/>
                  </a:lnTo>
                  <a:lnTo>
                    <a:pt x="74" y="1"/>
                  </a:lnTo>
                  <a:lnTo>
                    <a:pt x="69" y="2"/>
                  </a:lnTo>
                  <a:lnTo>
                    <a:pt x="64" y="3"/>
                  </a:lnTo>
                  <a:lnTo>
                    <a:pt x="58" y="4"/>
                  </a:lnTo>
                  <a:lnTo>
                    <a:pt x="53" y="6"/>
                  </a:lnTo>
                  <a:lnTo>
                    <a:pt x="48" y="8"/>
                  </a:lnTo>
                  <a:lnTo>
                    <a:pt x="43" y="11"/>
                  </a:lnTo>
                  <a:lnTo>
                    <a:pt x="38" y="14"/>
                  </a:lnTo>
                  <a:lnTo>
                    <a:pt x="34" y="17"/>
                  </a:lnTo>
                  <a:lnTo>
                    <a:pt x="30" y="20"/>
                  </a:lnTo>
                  <a:lnTo>
                    <a:pt x="25" y="24"/>
                  </a:lnTo>
                  <a:lnTo>
                    <a:pt x="22" y="28"/>
                  </a:lnTo>
                  <a:lnTo>
                    <a:pt x="18" y="32"/>
                  </a:lnTo>
                  <a:lnTo>
                    <a:pt x="15" y="37"/>
                  </a:lnTo>
                  <a:lnTo>
                    <a:pt x="12" y="41"/>
                  </a:lnTo>
                  <a:lnTo>
                    <a:pt x="9" y="46"/>
                  </a:lnTo>
                  <a:lnTo>
                    <a:pt x="7" y="51"/>
                  </a:lnTo>
                  <a:lnTo>
                    <a:pt x="5" y="56"/>
                  </a:lnTo>
                  <a:lnTo>
                    <a:pt x="3" y="61"/>
                  </a:lnTo>
                  <a:lnTo>
                    <a:pt x="2" y="67"/>
                  </a:lnTo>
                  <a:lnTo>
                    <a:pt x="1" y="72"/>
                  </a:lnTo>
                  <a:lnTo>
                    <a:pt x="0" y="78"/>
                  </a:lnTo>
                  <a:lnTo>
                    <a:pt x="0" y="83"/>
                  </a:lnTo>
                  <a:lnTo>
                    <a:pt x="0" y="89"/>
                  </a:lnTo>
                  <a:lnTo>
                    <a:pt x="0" y="94"/>
                  </a:lnTo>
                  <a:lnTo>
                    <a:pt x="1" y="10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AEF9BF9A-A7F8-4C9A-BD98-65C1DCE381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2675" y="679450"/>
              <a:ext cx="1303338" cy="23685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20254885-472F-47E4-A409-1DCACF5648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86013" y="679450"/>
              <a:ext cx="2749550" cy="16398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665A6DBC-E03B-43E4-BF55-415446CF19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35563" y="1206500"/>
              <a:ext cx="0" cy="11128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 type="none" w="med" len="med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CC2FEDFA-E0BB-4007-95BC-68E8011CEB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2675" y="1931988"/>
              <a:ext cx="0" cy="11160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 type="none" w="med" len="med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A167D83-171D-49CC-99AD-5E17A96CA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" y="2360613"/>
              <a:ext cx="331788" cy="84137"/>
            </a:xfrm>
            <a:custGeom>
              <a:avLst/>
              <a:gdLst>
                <a:gd name="T0" fmla="*/ 920 w 920"/>
                <a:gd name="T1" fmla="*/ 236 h 236"/>
                <a:gd name="T2" fmla="*/ 703 w 920"/>
                <a:gd name="T3" fmla="*/ 134 h 236"/>
                <a:gd name="T4" fmla="*/ 475 w 920"/>
                <a:gd name="T5" fmla="*/ 60 h 236"/>
                <a:gd name="T6" fmla="*/ 240 w 920"/>
                <a:gd name="T7" fmla="*/ 15 h 236"/>
                <a:gd name="T8" fmla="*/ 0 w 920"/>
                <a:gd name="T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0" h="236">
                  <a:moveTo>
                    <a:pt x="920" y="236"/>
                  </a:moveTo>
                  <a:lnTo>
                    <a:pt x="703" y="134"/>
                  </a:lnTo>
                  <a:lnTo>
                    <a:pt x="475" y="60"/>
                  </a:lnTo>
                  <a:lnTo>
                    <a:pt x="240" y="1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6E02F1B8-C312-49D1-B839-72C8B1CF2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350" y="1890713"/>
              <a:ext cx="858838" cy="858837"/>
            </a:xfrm>
            <a:custGeom>
              <a:avLst/>
              <a:gdLst>
                <a:gd name="T0" fmla="*/ 165 w 2381"/>
                <a:gd name="T1" fmla="*/ 581 h 2392"/>
                <a:gd name="T2" fmla="*/ 59 w 2381"/>
                <a:gd name="T3" fmla="*/ 809 h 2392"/>
                <a:gd name="T4" fmla="*/ 3 w 2381"/>
                <a:gd name="T5" fmla="*/ 1053 h 2392"/>
                <a:gd name="T6" fmla="*/ 0 w 2381"/>
                <a:gd name="T7" fmla="*/ 1304 h 2392"/>
                <a:gd name="T8" fmla="*/ 49 w 2381"/>
                <a:gd name="T9" fmla="*/ 1550 h 2392"/>
                <a:gd name="T10" fmla="*/ 148 w 2381"/>
                <a:gd name="T11" fmla="*/ 1781 h 2392"/>
                <a:gd name="T12" fmla="*/ 293 w 2381"/>
                <a:gd name="T13" fmla="*/ 1985 h 2392"/>
                <a:gd name="T14" fmla="*/ 477 w 2381"/>
                <a:gd name="T15" fmla="*/ 2155 h 2392"/>
                <a:gd name="T16" fmla="*/ 693 w 2381"/>
                <a:gd name="T17" fmla="*/ 2283 h 2392"/>
                <a:gd name="T18" fmla="*/ 930 w 2381"/>
                <a:gd name="T19" fmla="*/ 2363 h 2392"/>
                <a:gd name="T20" fmla="*/ 1180 w 2381"/>
                <a:gd name="T21" fmla="*/ 2392 h 2392"/>
                <a:gd name="T22" fmla="*/ 1429 w 2381"/>
                <a:gd name="T23" fmla="*/ 2368 h 2392"/>
                <a:gd name="T24" fmla="*/ 1668 w 2381"/>
                <a:gd name="T25" fmla="*/ 2292 h 2392"/>
                <a:gd name="T26" fmla="*/ 1887 w 2381"/>
                <a:gd name="T27" fmla="*/ 2169 h 2392"/>
                <a:gd name="T28" fmla="*/ 2074 w 2381"/>
                <a:gd name="T29" fmla="*/ 2002 h 2392"/>
                <a:gd name="T30" fmla="*/ 2223 w 2381"/>
                <a:gd name="T31" fmla="*/ 1800 h 2392"/>
                <a:gd name="T32" fmla="*/ 2326 w 2381"/>
                <a:gd name="T33" fmla="*/ 1572 h 2392"/>
                <a:gd name="T34" fmla="*/ 2380 w 2381"/>
                <a:gd name="T35" fmla="*/ 1327 h 2392"/>
                <a:gd name="T36" fmla="*/ 2381 w 2381"/>
                <a:gd name="T37" fmla="*/ 1076 h 2392"/>
                <a:gd name="T38" fmla="*/ 2330 w 2381"/>
                <a:gd name="T39" fmla="*/ 830 h 2392"/>
                <a:gd name="T40" fmla="*/ 2229 w 2381"/>
                <a:gd name="T41" fmla="*/ 601 h 2392"/>
                <a:gd name="T42" fmla="*/ 2082 w 2381"/>
                <a:gd name="T43" fmla="*/ 398 h 2392"/>
                <a:gd name="T44" fmla="*/ 1896 w 2381"/>
                <a:gd name="T45" fmla="*/ 229 h 2392"/>
                <a:gd name="T46" fmla="*/ 1679 w 2381"/>
                <a:gd name="T47" fmla="*/ 104 h 2392"/>
                <a:gd name="T48" fmla="*/ 1440 w 2381"/>
                <a:gd name="T49" fmla="*/ 26 h 2392"/>
                <a:gd name="T50" fmla="*/ 1191 w 2381"/>
                <a:gd name="T51" fmla="*/ 0 h 2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81" h="2392">
                  <a:moveTo>
                    <a:pt x="165" y="581"/>
                  </a:moveTo>
                  <a:lnTo>
                    <a:pt x="59" y="809"/>
                  </a:lnTo>
                  <a:lnTo>
                    <a:pt x="3" y="1053"/>
                  </a:lnTo>
                  <a:lnTo>
                    <a:pt x="0" y="1304"/>
                  </a:lnTo>
                  <a:lnTo>
                    <a:pt x="49" y="1550"/>
                  </a:lnTo>
                  <a:lnTo>
                    <a:pt x="148" y="1781"/>
                  </a:lnTo>
                  <a:lnTo>
                    <a:pt x="293" y="1985"/>
                  </a:lnTo>
                  <a:lnTo>
                    <a:pt x="477" y="2155"/>
                  </a:lnTo>
                  <a:lnTo>
                    <a:pt x="693" y="2283"/>
                  </a:lnTo>
                  <a:lnTo>
                    <a:pt x="930" y="2363"/>
                  </a:lnTo>
                  <a:lnTo>
                    <a:pt x="1180" y="2392"/>
                  </a:lnTo>
                  <a:lnTo>
                    <a:pt x="1429" y="2368"/>
                  </a:lnTo>
                  <a:lnTo>
                    <a:pt x="1668" y="2292"/>
                  </a:lnTo>
                  <a:lnTo>
                    <a:pt x="1887" y="2169"/>
                  </a:lnTo>
                  <a:lnTo>
                    <a:pt x="2074" y="2002"/>
                  </a:lnTo>
                  <a:lnTo>
                    <a:pt x="2223" y="1800"/>
                  </a:lnTo>
                  <a:lnTo>
                    <a:pt x="2326" y="1572"/>
                  </a:lnTo>
                  <a:lnTo>
                    <a:pt x="2380" y="1327"/>
                  </a:lnTo>
                  <a:lnTo>
                    <a:pt x="2381" y="1076"/>
                  </a:lnTo>
                  <a:lnTo>
                    <a:pt x="2330" y="830"/>
                  </a:lnTo>
                  <a:lnTo>
                    <a:pt x="2229" y="601"/>
                  </a:lnTo>
                  <a:lnTo>
                    <a:pt x="2082" y="398"/>
                  </a:lnTo>
                  <a:lnTo>
                    <a:pt x="1896" y="229"/>
                  </a:lnTo>
                  <a:lnTo>
                    <a:pt x="1679" y="104"/>
                  </a:lnTo>
                  <a:lnTo>
                    <a:pt x="1440" y="26"/>
                  </a:lnTo>
                  <a:lnTo>
                    <a:pt x="1191" y="0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2" name="Rectangle 22">
              <a:extLst>
                <a:ext uri="{FF2B5EF4-FFF2-40B4-BE49-F238E27FC236}">
                  <a16:creationId xmlns:a16="http://schemas.microsoft.com/office/drawing/2014/main" id="{E1F76C19-342D-4324-93CC-83F925A04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9550" y="1673225"/>
              <a:ext cx="98531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 dirty="0">
                  <a:solidFill>
                    <a:srgbClr val="FF0000"/>
                  </a:solidFill>
                </a:rPr>
                <a:t>300°54'30"</a:t>
              </a:r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DAC9C6F1-5AF7-4C63-A847-54769322C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56" y="2430092"/>
              <a:ext cx="8720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 dirty="0">
                  <a:solidFill>
                    <a:srgbClr val="FF0000"/>
                  </a:solidFill>
                </a:rPr>
                <a:t>28°45'10"</a:t>
              </a:r>
            </a:p>
          </p:txBody>
        </p:sp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0B543A57-7480-49F6-8F90-19CAAF4D08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2550" y="2444750"/>
              <a:ext cx="61913" cy="19050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EB881AA4-017E-450E-92FC-4BDC3EAB4D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7000" y="2384425"/>
              <a:ext cx="17463" cy="60325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6" name="Line 26">
              <a:extLst>
                <a:ext uri="{FF2B5EF4-FFF2-40B4-BE49-F238E27FC236}">
                  <a16:creationId xmlns:a16="http://schemas.microsoft.com/office/drawing/2014/main" id="{453DD698-52AA-4E46-8E04-DCD97D383A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97000" y="2384425"/>
              <a:ext cx="17463" cy="60325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7" name="Line 27">
              <a:extLst>
                <a:ext uri="{FF2B5EF4-FFF2-40B4-BE49-F238E27FC236}">
                  <a16:creationId xmlns:a16="http://schemas.microsoft.com/office/drawing/2014/main" id="{568F1350-351D-493F-BD08-E77BC4447C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65675" y="2098675"/>
              <a:ext cx="14288" cy="63500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8" name="Line 28">
              <a:extLst>
                <a:ext uri="{FF2B5EF4-FFF2-40B4-BE49-F238E27FC236}">
                  <a16:creationId xmlns:a16="http://schemas.microsoft.com/office/drawing/2014/main" id="{534CC8CE-865F-4E18-8A69-52B62346A1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2175" y="2098675"/>
              <a:ext cx="63500" cy="15875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9" name="Line 29">
              <a:extLst>
                <a:ext uri="{FF2B5EF4-FFF2-40B4-BE49-F238E27FC236}">
                  <a16:creationId xmlns:a16="http://schemas.microsoft.com/office/drawing/2014/main" id="{3F6632D8-2CDA-4841-9311-7B293AA28D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02175" y="2098675"/>
              <a:ext cx="63500" cy="15875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0" name="Rectangle 30">
              <a:extLst>
                <a:ext uri="{FF2B5EF4-FFF2-40B4-BE49-F238E27FC236}">
                  <a16:creationId xmlns:a16="http://schemas.microsoft.com/office/drawing/2014/main" id="{C84E807D-B6D0-4763-B349-E3BFECC7C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913" y="368300"/>
              <a:ext cx="1367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>
                  <a:solidFill>
                    <a:srgbClr val="000000"/>
                  </a:solidFill>
                </a:rPr>
                <a:t>P</a:t>
              </a:r>
              <a:endParaRPr lang="en-US" altLang="en-US" sz="1200" b="0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FB86B4DD-AB98-496E-9984-16A9E8DFF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850" y="649288"/>
              <a:ext cx="60325" cy="60325"/>
            </a:xfrm>
            <a:custGeom>
              <a:avLst/>
              <a:gdLst>
                <a:gd name="T0" fmla="*/ 38 w 38"/>
                <a:gd name="T1" fmla="*/ 19 h 38"/>
                <a:gd name="T2" fmla="*/ 38 w 38"/>
                <a:gd name="T3" fmla="*/ 16 h 38"/>
                <a:gd name="T4" fmla="*/ 38 w 38"/>
                <a:gd name="T5" fmla="*/ 14 h 38"/>
                <a:gd name="T6" fmla="*/ 37 w 38"/>
                <a:gd name="T7" fmla="*/ 11 h 38"/>
                <a:gd name="T8" fmla="*/ 36 w 38"/>
                <a:gd name="T9" fmla="*/ 9 h 38"/>
                <a:gd name="T10" fmla="*/ 34 w 38"/>
                <a:gd name="T11" fmla="*/ 7 h 38"/>
                <a:gd name="T12" fmla="*/ 33 w 38"/>
                <a:gd name="T13" fmla="*/ 5 h 38"/>
                <a:gd name="T14" fmla="*/ 31 w 38"/>
                <a:gd name="T15" fmla="*/ 4 h 38"/>
                <a:gd name="T16" fmla="*/ 29 w 38"/>
                <a:gd name="T17" fmla="*/ 2 h 38"/>
                <a:gd name="T18" fmla="*/ 27 w 38"/>
                <a:gd name="T19" fmla="*/ 1 h 38"/>
                <a:gd name="T20" fmla="*/ 24 w 38"/>
                <a:gd name="T21" fmla="*/ 0 h 38"/>
                <a:gd name="T22" fmla="*/ 22 w 38"/>
                <a:gd name="T23" fmla="*/ 0 h 38"/>
                <a:gd name="T24" fmla="*/ 19 w 38"/>
                <a:gd name="T25" fmla="*/ 0 h 38"/>
                <a:gd name="T26" fmla="*/ 17 w 38"/>
                <a:gd name="T27" fmla="*/ 0 h 38"/>
                <a:gd name="T28" fmla="*/ 14 w 38"/>
                <a:gd name="T29" fmla="*/ 0 h 38"/>
                <a:gd name="T30" fmla="*/ 12 w 38"/>
                <a:gd name="T31" fmla="*/ 1 h 38"/>
                <a:gd name="T32" fmla="*/ 10 w 38"/>
                <a:gd name="T33" fmla="*/ 2 h 38"/>
                <a:gd name="T34" fmla="*/ 8 w 38"/>
                <a:gd name="T35" fmla="*/ 4 h 38"/>
                <a:gd name="T36" fmla="*/ 6 w 38"/>
                <a:gd name="T37" fmla="*/ 5 h 38"/>
                <a:gd name="T38" fmla="*/ 4 w 38"/>
                <a:gd name="T39" fmla="*/ 7 h 38"/>
                <a:gd name="T40" fmla="*/ 3 w 38"/>
                <a:gd name="T41" fmla="*/ 9 h 38"/>
                <a:gd name="T42" fmla="*/ 2 w 38"/>
                <a:gd name="T43" fmla="*/ 11 h 38"/>
                <a:gd name="T44" fmla="*/ 1 w 38"/>
                <a:gd name="T45" fmla="*/ 14 h 38"/>
                <a:gd name="T46" fmla="*/ 0 w 38"/>
                <a:gd name="T47" fmla="*/ 16 h 38"/>
                <a:gd name="T48" fmla="*/ 0 w 38"/>
                <a:gd name="T49" fmla="*/ 19 h 38"/>
                <a:gd name="T50" fmla="*/ 0 w 38"/>
                <a:gd name="T51" fmla="*/ 21 h 38"/>
                <a:gd name="T52" fmla="*/ 1 w 38"/>
                <a:gd name="T53" fmla="*/ 24 h 38"/>
                <a:gd name="T54" fmla="*/ 2 w 38"/>
                <a:gd name="T55" fmla="*/ 26 h 38"/>
                <a:gd name="T56" fmla="*/ 3 w 38"/>
                <a:gd name="T57" fmla="*/ 28 h 38"/>
                <a:gd name="T58" fmla="*/ 4 w 38"/>
                <a:gd name="T59" fmla="*/ 30 h 38"/>
                <a:gd name="T60" fmla="*/ 6 w 38"/>
                <a:gd name="T61" fmla="*/ 32 h 38"/>
                <a:gd name="T62" fmla="*/ 8 w 38"/>
                <a:gd name="T63" fmla="*/ 34 h 38"/>
                <a:gd name="T64" fmla="*/ 10 w 38"/>
                <a:gd name="T65" fmla="*/ 35 h 38"/>
                <a:gd name="T66" fmla="*/ 12 w 38"/>
                <a:gd name="T67" fmla="*/ 36 h 38"/>
                <a:gd name="T68" fmla="*/ 14 w 38"/>
                <a:gd name="T69" fmla="*/ 37 h 38"/>
                <a:gd name="T70" fmla="*/ 17 w 38"/>
                <a:gd name="T71" fmla="*/ 38 h 38"/>
                <a:gd name="T72" fmla="*/ 19 w 38"/>
                <a:gd name="T73" fmla="*/ 38 h 38"/>
                <a:gd name="T74" fmla="*/ 22 w 38"/>
                <a:gd name="T75" fmla="*/ 38 h 38"/>
                <a:gd name="T76" fmla="*/ 24 w 38"/>
                <a:gd name="T77" fmla="*/ 37 h 38"/>
                <a:gd name="T78" fmla="*/ 27 w 38"/>
                <a:gd name="T79" fmla="*/ 36 h 38"/>
                <a:gd name="T80" fmla="*/ 29 w 38"/>
                <a:gd name="T81" fmla="*/ 35 h 38"/>
                <a:gd name="T82" fmla="*/ 31 w 38"/>
                <a:gd name="T83" fmla="*/ 34 h 38"/>
                <a:gd name="T84" fmla="*/ 33 w 38"/>
                <a:gd name="T85" fmla="*/ 32 h 38"/>
                <a:gd name="T86" fmla="*/ 34 w 38"/>
                <a:gd name="T87" fmla="*/ 30 h 38"/>
                <a:gd name="T88" fmla="*/ 36 w 38"/>
                <a:gd name="T89" fmla="*/ 28 h 38"/>
                <a:gd name="T90" fmla="*/ 37 w 38"/>
                <a:gd name="T91" fmla="*/ 26 h 38"/>
                <a:gd name="T92" fmla="*/ 38 w 38"/>
                <a:gd name="T93" fmla="*/ 24 h 38"/>
                <a:gd name="T94" fmla="*/ 38 w 38"/>
                <a:gd name="T95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38">
                  <a:moveTo>
                    <a:pt x="38" y="20"/>
                  </a:moveTo>
                  <a:lnTo>
                    <a:pt x="38" y="19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5"/>
                  </a:lnTo>
                  <a:lnTo>
                    <a:pt x="38" y="14"/>
                  </a:lnTo>
                  <a:lnTo>
                    <a:pt x="37" y="13"/>
                  </a:lnTo>
                  <a:lnTo>
                    <a:pt x="37" y="11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5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3" y="5"/>
                  </a:lnTo>
                  <a:lnTo>
                    <a:pt x="32" y="4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6" y="32"/>
                  </a:lnTo>
                  <a:lnTo>
                    <a:pt x="7" y="33"/>
                  </a:lnTo>
                  <a:lnTo>
                    <a:pt x="8" y="34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11" y="36"/>
                  </a:lnTo>
                  <a:lnTo>
                    <a:pt x="12" y="36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2" y="38"/>
                  </a:lnTo>
                  <a:lnTo>
                    <a:pt x="23" y="37"/>
                  </a:lnTo>
                  <a:lnTo>
                    <a:pt x="24" y="37"/>
                  </a:lnTo>
                  <a:lnTo>
                    <a:pt x="25" y="37"/>
                  </a:lnTo>
                  <a:lnTo>
                    <a:pt x="27" y="36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3" y="32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32AA38-50AC-4371-915B-6A853284332D}"/>
              </a:ext>
            </a:extLst>
          </p:cNvPr>
          <p:cNvSpPr txBox="1"/>
          <p:nvPr/>
        </p:nvSpPr>
        <p:spPr>
          <a:xfrm>
            <a:off x="4835071" y="1828800"/>
            <a:ext cx="23615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Step (2) Compute angle H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Step (3) Compute angle L</a:t>
            </a:r>
          </a:p>
          <a:p>
            <a:endParaRPr lang="en-US" sz="1400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031579"/>
              </p:ext>
            </p:extLst>
          </p:nvPr>
        </p:nvGraphicFramePr>
        <p:xfrm>
          <a:off x="5143500" y="2285999"/>
          <a:ext cx="3318120" cy="230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52400" imgH="177480" progId="Equation.DSMT4">
                  <p:embed/>
                </p:oleObj>
              </mc:Choice>
              <mc:Fallback>
                <p:oleObj name="Equation" r:id="rId3" imgW="2552400" imgH="17748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43500" y="2285999"/>
                        <a:ext cx="3318120" cy="230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912883" y="3312432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rgbClr val="0070C0"/>
                </a:solidFill>
              </a:rPr>
              <a:t>542.292’</a:t>
            </a:r>
          </a:p>
          <a:p>
            <a:r>
              <a:rPr lang="en-US" sz="1400" b="0">
                <a:solidFill>
                  <a:srgbClr val="0070C0"/>
                </a:solidFill>
              </a:rPr>
              <a:t>Az 259°47’14”</a:t>
            </a:r>
          </a:p>
        </p:txBody>
      </p:sp>
      <p:sp>
        <p:nvSpPr>
          <p:cNvPr id="32" name="Arc 31"/>
          <p:cNvSpPr>
            <a:spLocks noChangeAspect="1"/>
          </p:cNvSpPr>
          <p:nvPr/>
        </p:nvSpPr>
        <p:spPr>
          <a:xfrm>
            <a:off x="3209741" y="2314946"/>
            <a:ext cx="1200150" cy="1200150"/>
          </a:xfrm>
          <a:prstGeom prst="arc">
            <a:avLst>
              <a:gd name="adj1" fmla="val 10095685"/>
              <a:gd name="adj2" fmla="val 12462406"/>
            </a:avLst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244691" y="2702867"/>
            <a:ext cx="952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rgbClr val="0070C0"/>
                </a:solidFill>
              </a:rPr>
              <a:t>41°07’16”</a:t>
            </a: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043688"/>
              </p:ext>
            </p:extLst>
          </p:nvPr>
        </p:nvGraphicFramePr>
        <p:xfrm>
          <a:off x="5143499" y="3063240"/>
          <a:ext cx="3285900" cy="53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28720" imgH="431640" progId="Equation.DSMT4">
                  <p:embed/>
                </p:oleObj>
              </mc:Choice>
              <mc:Fallback>
                <p:oleObj name="Equation" r:id="rId5" imgW="2628720" imgH="43164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43499" y="3063240"/>
                        <a:ext cx="3285900" cy="53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Arc 36"/>
          <p:cNvSpPr>
            <a:spLocks noChangeAspect="1"/>
          </p:cNvSpPr>
          <p:nvPr/>
        </p:nvSpPr>
        <p:spPr>
          <a:xfrm>
            <a:off x="171449" y="2862177"/>
            <a:ext cx="1200150" cy="1200150"/>
          </a:xfrm>
          <a:prstGeom prst="arc">
            <a:avLst>
              <a:gd name="adj1" fmla="val 17908443"/>
              <a:gd name="adj2" fmla="val 21040920"/>
            </a:avLst>
          </a:prstGeom>
          <a:ln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219255" y="2847548"/>
            <a:ext cx="952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rgbClr val="0070C0"/>
                </a:solidFill>
              </a:rPr>
              <a:t>51°02’04”</a:t>
            </a:r>
          </a:p>
        </p:txBody>
      </p:sp>
      <p:sp>
        <p:nvSpPr>
          <p:cNvPr id="39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5612" y="912813"/>
            <a:ext cx="37044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5</a:t>
            </a:r>
            <a:r>
              <a:rPr lang="en-US" b="0"/>
              <a:t>. Example 3</a:t>
            </a:r>
            <a:endParaRPr lang="en-US" b="0" i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4D157E-73C8-476E-BBBF-3878295362CF}"/>
              </a:ext>
            </a:extLst>
          </p:cNvPr>
          <p:cNvSpPr txBox="1"/>
          <p:nvPr/>
        </p:nvSpPr>
        <p:spPr>
          <a:xfrm>
            <a:off x="4835071" y="914400"/>
            <a:ext cx="3207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What are the coordinates of P?</a:t>
            </a:r>
          </a:p>
          <a:p>
            <a:pPr lvl="1"/>
            <a:r>
              <a:rPr lang="en-US" sz="1600" dirty="0">
                <a:solidFill>
                  <a:srgbClr val="C00000"/>
                </a:solidFill>
              </a:rPr>
              <a:t>Forward comp from H</a:t>
            </a:r>
          </a:p>
        </p:txBody>
      </p:sp>
    </p:spTree>
    <p:extLst>
      <p:ext uri="{BB962C8B-B14F-4D97-AF65-F5344CB8AC3E}">
        <p14:creationId xmlns:p14="http://schemas.microsoft.com/office/powerpoint/2010/main" val="18848374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0F920A7-A12E-4DD2-97F7-8BE5458259FB}"/>
              </a:ext>
            </a:extLst>
          </p:cNvPr>
          <p:cNvGrpSpPr/>
          <p:nvPr/>
        </p:nvGrpSpPr>
        <p:grpSpPr>
          <a:xfrm>
            <a:off x="82677" y="1461021"/>
            <a:ext cx="4575905" cy="2632404"/>
            <a:chOff x="173656" y="368300"/>
            <a:chExt cx="6101207" cy="3509872"/>
          </a:xfrm>
        </p:grpSpPr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1560E430-9A6C-4CAE-A211-5FB7C2DC5A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2675" y="2319338"/>
              <a:ext cx="4052888" cy="7286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B3C5C84A-2F96-4310-8A7F-2CBBD1450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125" y="3160013"/>
              <a:ext cx="1132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>
                  <a:solidFill>
                    <a:srgbClr val="000000"/>
                  </a:solidFill>
                </a:rPr>
                <a:t>L</a:t>
              </a:r>
              <a:endParaRPr lang="en-US" altLang="en-US" sz="1200" b="0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B3D65FF2-581E-44BF-A888-5CDA82154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075" y="3414588"/>
              <a:ext cx="9810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>
                  <a:solidFill>
                    <a:srgbClr val="000000"/>
                  </a:solidFill>
                </a:rPr>
                <a:t>1715.50' N</a:t>
              </a:r>
              <a:endParaRPr lang="en-US" altLang="en-US" sz="1200" b="0"/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A2E3741A-B981-4C95-806F-9CB0D963C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388" y="3631951"/>
              <a:ext cx="85707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>
                  <a:solidFill>
                    <a:srgbClr val="000000"/>
                  </a:solidFill>
                </a:rPr>
                <a:t>646.00' E</a:t>
              </a:r>
              <a:endParaRPr lang="en-US" altLang="en-US" sz="1200" b="0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B320B35F-9ADA-4FC2-8DF5-20756C620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126" y="2409287"/>
              <a:ext cx="14747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 dirty="0">
                  <a:solidFill>
                    <a:srgbClr val="000000"/>
                  </a:solidFill>
                </a:rPr>
                <a:t>H</a:t>
              </a:r>
              <a:endParaRPr lang="en-US" altLang="en-US" sz="1200" b="0" dirty="0"/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93F66128-64E3-4BE0-8616-EE41CA350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163" y="2806371"/>
              <a:ext cx="96582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 dirty="0">
                  <a:solidFill>
                    <a:srgbClr val="000000"/>
                  </a:solidFill>
                </a:rPr>
                <a:t>1811.65' N</a:t>
              </a:r>
              <a:endParaRPr lang="en-US" altLang="en-US" sz="1200" b="0" dirty="0"/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15021D53-D12A-44D7-8CA0-7D8C8963A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2100" y="3023735"/>
              <a:ext cx="9551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 dirty="0">
                  <a:solidFill>
                    <a:srgbClr val="000000"/>
                  </a:solidFill>
                </a:rPr>
                <a:t>1179.70' E</a:t>
              </a:r>
              <a:endParaRPr lang="en-US" altLang="en-US" sz="1200" b="0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B116F81-6E79-4969-922E-18ED2398A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3017838"/>
              <a:ext cx="60325" cy="60325"/>
            </a:xfrm>
            <a:custGeom>
              <a:avLst/>
              <a:gdLst>
                <a:gd name="T0" fmla="*/ 38 w 38"/>
                <a:gd name="T1" fmla="*/ 16 h 38"/>
                <a:gd name="T2" fmla="*/ 37 w 38"/>
                <a:gd name="T3" fmla="*/ 13 h 38"/>
                <a:gd name="T4" fmla="*/ 37 w 38"/>
                <a:gd name="T5" fmla="*/ 11 h 38"/>
                <a:gd name="T6" fmla="*/ 35 w 38"/>
                <a:gd name="T7" fmla="*/ 9 h 38"/>
                <a:gd name="T8" fmla="*/ 34 w 38"/>
                <a:gd name="T9" fmla="*/ 7 h 38"/>
                <a:gd name="T10" fmla="*/ 32 w 38"/>
                <a:gd name="T11" fmla="*/ 5 h 38"/>
                <a:gd name="T12" fmla="*/ 30 w 38"/>
                <a:gd name="T13" fmla="*/ 3 h 38"/>
                <a:gd name="T14" fmla="*/ 28 w 38"/>
                <a:gd name="T15" fmla="*/ 2 h 38"/>
                <a:gd name="T16" fmla="*/ 26 w 38"/>
                <a:gd name="T17" fmla="*/ 1 h 38"/>
                <a:gd name="T18" fmla="*/ 23 w 38"/>
                <a:gd name="T19" fmla="*/ 0 h 38"/>
                <a:gd name="T20" fmla="*/ 21 w 38"/>
                <a:gd name="T21" fmla="*/ 0 h 38"/>
                <a:gd name="T22" fmla="*/ 18 w 38"/>
                <a:gd name="T23" fmla="*/ 0 h 38"/>
                <a:gd name="T24" fmla="*/ 16 w 38"/>
                <a:gd name="T25" fmla="*/ 0 h 38"/>
                <a:gd name="T26" fmla="*/ 13 w 38"/>
                <a:gd name="T27" fmla="*/ 1 h 38"/>
                <a:gd name="T28" fmla="*/ 11 w 38"/>
                <a:gd name="T29" fmla="*/ 2 h 38"/>
                <a:gd name="T30" fmla="*/ 9 w 38"/>
                <a:gd name="T31" fmla="*/ 3 h 38"/>
                <a:gd name="T32" fmla="*/ 7 w 38"/>
                <a:gd name="T33" fmla="*/ 4 h 38"/>
                <a:gd name="T34" fmla="*/ 5 w 38"/>
                <a:gd name="T35" fmla="*/ 6 h 38"/>
                <a:gd name="T36" fmla="*/ 3 w 38"/>
                <a:gd name="T37" fmla="*/ 8 h 38"/>
                <a:gd name="T38" fmla="*/ 2 w 38"/>
                <a:gd name="T39" fmla="*/ 10 h 38"/>
                <a:gd name="T40" fmla="*/ 1 w 38"/>
                <a:gd name="T41" fmla="*/ 13 h 38"/>
                <a:gd name="T42" fmla="*/ 0 w 38"/>
                <a:gd name="T43" fmla="*/ 15 h 38"/>
                <a:gd name="T44" fmla="*/ 0 w 38"/>
                <a:gd name="T45" fmla="*/ 17 h 38"/>
                <a:gd name="T46" fmla="*/ 0 w 38"/>
                <a:gd name="T47" fmla="*/ 20 h 38"/>
                <a:gd name="T48" fmla="*/ 0 w 38"/>
                <a:gd name="T49" fmla="*/ 22 h 38"/>
                <a:gd name="T50" fmla="*/ 1 w 38"/>
                <a:gd name="T51" fmla="*/ 25 h 38"/>
                <a:gd name="T52" fmla="*/ 2 w 38"/>
                <a:gd name="T53" fmla="*/ 27 h 38"/>
                <a:gd name="T54" fmla="*/ 3 w 38"/>
                <a:gd name="T55" fmla="*/ 29 h 38"/>
                <a:gd name="T56" fmla="*/ 5 w 38"/>
                <a:gd name="T57" fmla="*/ 31 h 38"/>
                <a:gd name="T58" fmla="*/ 6 w 38"/>
                <a:gd name="T59" fmla="*/ 33 h 38"/>
                <a:gd name="T60" fmla="*/ 8 w 38"/>
                <a:gd name="T61" fmla="*/ 35 h 38"/>
                <a:gd name="T62" fmla="*/ 10 w 38"/>
                <a:gd name="T63" fmla="*/ 36 h 38"/>
                <a:gd name="T64" fmla="*/ 13 w 38"/>
                <a:gd name="T65" fmla="*/ 37 h 38"/>
                <a:gd name="T66" fmla="*/ 15 w 38"/>
                <a:gd name="T67" fmla="*/ 38 h 38"/>
                <a:gd name="T68" fmla="*/ 17 w 38"/>
                <a:gd name="T69" fmla="*/ 38 h 38"/>
                <a:gd name="T70" fmla="*/ 20 w 38"/>
                <a:gd name="T71" fmla="*/ 38 h 38"/>
                <a:gd name="T72" fmla="*/ 22 w 38"/>
                <a:gd name="T73" fmla="*/ 38 h 38"/>
                <a:gd name="T74" fmla="*/ 25 w 38"/>
                <a:gd name="T75" fmla="*/ 37 h 38"/>
                <a:gd name="T76" fmla="*/ 27 w 38"/>
                <a:gd name="T77" fmla="*/ 36 h 38"/>
                <a:gd name="T78" fmla="*/ 30 w 38"/>
                <a:gd name="T79" fmla="*/ 35 h 38"/>
                <a:gd name="T80" fmla="*/ 32 w 38"/>
                <a:gd name="T81" fmla="*/ 33 h 38"/>
                <a:gd name="T82" fmla="*/ 33 w 38"/>
                <a:gd name="T83" fmla="*/ 32 h 38"/>
                <a:gd name="T84" fmla="*/ 35 w 38"/>
                <a:gd name="T85" fmla="*/ 30 h 38"/>
                <a:gd name="T86" fmla="*/ 36 w 38"/>
                <a:gd name="T87" fmla="*/ 28 h 38"/>
                <a:gd name="T88" fmla="*/ 37 w 38"/>
                <a:gd name="T89" fmla="*/ 26 h 38"/>
                <a:gd name="T90" fmla="*/ 38 w 38"/>
                <a:gd name="T91" fmla="*/ 23 h 38"/>
                <a:gd name="T92" fmla="*/ 38 w 38"/>
                <a:gd name="T93" fmla="*/ 21 h 38"/>
                <a:gd name="T94" fmla="*/ 38 w 38"/>
                <a:gd name="T95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38">
                  <a:moveTo>
                    <a:pt x="38" y="17"/>
                  </a:moveTo>
                  <a:lnTo>
                    <a:pt x="38" y="16"/>
                  </a:lnTo>
                  <a:lnTo>
                    <a:pt x="38" y="14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0"/>
                  </a:lnTo>
                  <a:lnTo>
                    <a:pt x="35" y="9"/>
                  </a:lnTo>
                  <a:lnTo>
                    <a:pt x="35" y="8"/>
                  </a:lnTo>
                  <a:lnTo>
                    <a:pt x="34" y="7"/>
                  </a:lnTo>
                  <a:lnTo>
                    <a:pt x="33" y="6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2" y="27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4" y="38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2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6" y="29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7" y="24"/>
                  </a:lnTo>
                  <a:lnTo>
                    <a:pt x="38" y="23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8" y="18"/>
                  </a:lnTo>
                  <a:lnTo>
                    <a:pt x="38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8F49D057-4A15-40E7-B9A5-38C56BAA8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3017838"/>
              <a:ext cx="60325" cy="60325"/>
            </a:xfrm>
            <a:custGeom>
              <a:avLst/>
              <a:gdLst>
                <a:gd name="T0" fmla="*/ 166 w 169"/>
                <a:gd name="T1" fmla="*/ 64 h 168"/>
                <a:gd name="T2" fmla="*/ 163 w 169"/>
                <a:gd name="T3" fmla="*/ 53 h 168"/>
                <a:gd name="T4" fmla="*/ 158 w 169"/>
                <a:gd name="T5" fmla="*/ 43 h 168"/>
                <a:gd name="T6" fmla="*/ 152 w 169"/>
                <a:gd name="T7" fmla="*/ 34 h 168"/>
                <a:gd name="T8" fmla="*/ 145 w 169"/>
                <a:gd name="T9" fmla="*/ 26 h 168"/>
                <a:gd name="T10" fmla="*/ 137 w 169"/>
                <a:gd name="T11" fmla="*/ 18 h 168"/>
                <a:gd name="T12" fmla="*/ 128 w 169"/>
                <a:gd name="T13" fmla="*/ 12 h 168"/>
                <a:gd name="T14" fmla="*/ 118 w 169"/>
                <a:gd name="T15" fmla="*/ 7 h 168"/>
                <a:gd name="T16" fmla="*/ 108 w 169"/>
                <a:gd name="T17" fmla="*/ 3 h 168"/>
                <a:gd name="T18" fmla="*/ 97 w 169"/>
                <a:gd name="T19" fmla="*/ 1 h 168"/>
                <a:gd name="T20" fmla="*/ 86 w 169"/>
                <a:gd name="T21" fmla="*/ 0 h 168"/>
                <a:gd name="T22" fmla="*/ 75 w 169"/>
                <a:gd name="T23" fmla="*/ 0 h 168"/>
                <a:gd name="T24" fmla="*/ 64 w 169"/>
                <a:gd name="T25" fmla="*/ 2 h 168"/>
                <a:gd name="T26" fmla="*/ 54 w 169"/>
                <a:gd name="T27" fmla="*/ 6 h 168"/>
                <a:gd name="T28" fmla="*/ 44 w 169"/>
                <a:gd name="T29" fmla="*/ 10 h 168"/>
                <a:gd name="T30" fmla="*/ 34 w 169"/>
                <a:gd name="T31" fmla="*/ 16 h 168"/>
                <a:gd name="T32" fmla="*/ 26 w 169"/>
                <a:gd name="T33" fmla="*/ 23 h 168"/>
                <a:gd name="T34" fmla="*/ 18 w 169"/>
                <a:gd name="T35" fmla="*/ 32 h 168"/>
                <a:gd name="T36" fmla="*/ 12 w 169"/>
                <a:gd name="T37" fmla="*/ 41 h 168"/>
                <a:gd name="T38" fmla="*/ 7 w 169"/>
                <a:gd name="T39" fmla="*/ 50 h 168"/>
                <a:gd name="T40" fmla="*/ 3 w 169"/>
                <a:gd name="T41" fmla="*/ 61 h 168"/>
                <a:gd name="T42" fmla="*/ 1 w 169"/>
                <a:gd name="T43" fmla="*/ 72 h 168"/>
                <a:gd name="T44" fmla="*/ 0 w 169"/>
                <a:gd name="T45" fmla="*/ 83 h 168"/>
                <a:gd name="T46" fmla="*/ 1 w 169"/>
                <a:gd name="T47" fmla="*/ 94 h 168"/>
                <a:gd name="T48" fmla="*/ 3 w 169"/>
                <a:gd name="T49" fmla="*/ 104 h 168"/>
                <a:gd name="T50" fmla="*/ 6 w 169"/>
                <a:gd name="T51" fmla="*/ 115 h 168"/>
                <a:gd name="T52" fmla="*/ 11 w 169"/>
                <a:gd name="T53" fmla="*/ 125 h 168"/>
                <a:gd name="T54" fmla="*/ 17 w 169"/>
                <a:gd name="T55" fmla="*/ 134 h 168"/>
                <a:gd name="T56" fmla="*/ 24 w 169"/>
                <a:gd name="T57" fmla="*/ 143 h 168"/>
                <a:gd name="T58" fmla="*/ 32 w 169"/>
                <a:gd name="T59" fmla="*/ 150 h 168"/>
                <a:gd name="T60" fmla="*/ 41 w 169"/>
                <a:gd name="T61" fmla="*/ 156 h 168"/>
                <a:gd name="T62" fmla="*/ 51 w 169"/>
                <a:gd name="T63" fmla="*/ 161 h 168"/>
                <a:gd name="T64" fmla="*/ 61 w 169"/>
                <a:gd name="T65" fmla="*/ 165 h 168"/>
                <a:gd name="T66" fmla="*/ 72 w 169"/>
                <a:gd name="T67" fmla="*/ 167 h 168"/>
                <a:gd name="T68" fmla="*/ 83 w 169"/>
                <a:gd name="T69" fmla="*/ 168 h 168"/>
                <a:gd name="T70" fmla="*/ 94 w 169"/>
                <a:gd name="T71" fmla="*/ 168 h 168"/>
                <a:gd name="T72" fmla="*/ 105 w 169"/>
                <a:gd name="T73" fmla="*/ 166 h 168"/>
                <a:gd name="T74" fmla="*/ 115 w 169"/>
                <a:gd name="T75" fmla="*/ 163 h 168"/>
                <a:gd name="T76" fmla="*/ 125 w 169"/>
                <a:gd name="T77" fmla="*/ 158 h 168"/>
                <a:gd name="T78" fmla="*/ 134 w 169"/>
                <a:gd name="T79" fmla="*/ 152 h 168"/>
                <a:gd name="T80" fmla="*/ 143 w 169"/>
                <a:gd name="T81" fmla="*/ 145 h 168"/>
                <a:gd name="T82" fmla="*/ 150 w 169"/>
                <a:gd name="T83" fmla="*/ 137 h 168"/>
                <a:gd name="T84" fmla="*/ 157 w 169"/>
                <a:gd name="T85" fmla="*/ 128 h 168"/>
                <a:gd name="T86" fmla="*/ 162 w 169"/>
                <a:gd name="T87" fmla="*/ 118 h 168"/>
                <a:gd name="T88" fmla="*/ 165 w 169"/>
                <a:gd name="T89" fmla="*/ 107 h 168"/>
                <a:gd name="T90" fmla="*/ 168 w 169"/>
                <a:gd name="T91" fmla="*/ 97 h 168"/>
                <a:gd name="T92" fmla="*/ 169 w 169"/>
                <a:gd name="T93" fmla="*/ 86 h 168"/>
                <a:gd name="T94" fmla="*/ 168 w 169"/>
                <a:gd name="T95" fmla="*/ 7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9" h="168">
                  <a:moveTo>
                    <a:pt x="167" y="69"/>
                  </a:moveTo>
                  <a:lnTo>
                    <a:pt x="166" y="64"/>
                  </a:lnTo>
                  <a:lnTo>
                    <a:pt x="165" y="58"/>
                  </a:lnTo>
                  <a:lnTo>
                    <a:pt x="163" y="53"/>
                  </a:lnTo>
                  <a:lnTo>
                    <a:pt x="161" y="48"/>
                  </a:lnTo>
                  <a:lnTo>
                    <a:pt x="158" y="43"/>
                  </a:lnTo>
                  <a:lnTo>
                    <a:pt x="155" y="39"/>
                  </a:lnTo>
                  <a:lnTo>
                    <a:pt x="152" y="34"/>
                  </a:lnTo>
                  <a:lnTo>
                    <a:pt x="149" y="30"/>
                  </a:lnTo>
                  <a:lnTo>
                    <a:pt x="145" y="26"/>
                  </a:lnTo>
                  <a:lnTo>
                    <a:pt x="141" y="22"/>
                  </a:lnTo>
                  <a:lnTo>
                    <a:pt x="137" y="18"/>
                  </a:lnTo>
                  <a:lnTo>
                    <a:pt x="132" y="15"/>
                  </a:lnTo>
                  <a:lnTo>
                    <a:pt x="128" y="12"/>
                  </a:lnTo>
                  <a:lnTo>
                    <a:pt x="123" y="9"/>
                  </a:lnTo>
                  <a:lnTo>
                    <a:pt x="118" y="7"/>
                  </a:lnTo>
                  <a:lnTo>
                    <a:pt x="113" y="5"/>
                  </a:lnTo>
                  <a:lnTo>
                    <a:pt x="108" y="3"/>
                  </a:lnTo>
                  <a:lnTo>
                    <a:pt x="102" y="2"/>
                  </a:lnTo>
                  <a:lnTo>
                    <a:pt x="97" y="1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69" y="1"/>
                  </a:lnTo>
                  <a:lnTo>
                    <a:pt x="64" y="2"/>
                  </a:lnTo>
                  <a:lnTo>
                    <a:pt x="59" y="4"/>
                  </a:lnTo>
                  <a:lnTo>
                    <a:pt x="54" y="6"/>
                  </a:lnTo>
                  <a:lnTo>
                    <a:pt x="48" y="8"/>
                  </a:lnTo>
                  <a:lnTo>
                    <a:pt x="44" y="10"/>
                  </a:lnTo>
                  <a:lnTo>
                    <a:pt x="39" y="13"/>
                  </a:lnTo>
                  <a:lnTo>
                    <a:pt x="34" y="16"/>
                  </a:lnTo>
                  <a:lnTo>
                    <a:pt x="30" y="20"/>
                  </a:lnTo>
                  <a:lnTo>
                    <a:pt x="26" y="23"/>
                  </a:lnTo>
                  <a:lnTo>
                    <a:pt x="22" y="27"/>
                  </a:lnTo>
                  <a:lnTo>
                    <a:pt x="18" y="32"/>
                  </a:lnTo>
                  <a:lnTo>
                    <a:pt x="15" y="36"/>
                  </a:lnTo>
                  <a:lnTo>
                    <a:pt x="12" y="41"/>
                  </a:lnTo>
                  <a:lnTo>
                    <a:pt x="9" y="45"/>
                  </a:lnTo>
                  <a:lnTo>
                    <a:pt x="7" y="50"/>
                  </a:lnTo>
                  <a:lnTo>
                    <a:pt x="5" y="56"/>
                  </a:lnTo>
                  <a:lnTo>
                    <a:pt x="3" y="61"/>
                  </a:lnTo>
                  <a:lnTo>
                    <a:pt x="2" y="66"/>
                  </a:lnTo>
                  <a:lnTo>
                    <a:pt x="1" y="72"/>
                  </a:lnTo>
                  <a:lnTo>
                    <a:pt x="0" y="77"/>
                  </a:lnTo>
                  <a:lnTo>
                    <a:pt x="0" y="83"/>
                  </a:lnTo>
                  <a:lnTo>
                    <a:pt x="0" y="88"/>
                  </a:lnTo>
                  <a:lnTo>
                    <a:pt x="1" y="94"/>
                  </a:lnTo>
                  <a:lnTo>
                    <a:pt x="1" y="99"/>
                  </a:lnTo>
                  <a:lnTo>
                    <a:pt x="3" y="104"/>
                  </a:lnTo>
                  <a:lnTo>
                    <a:pt x="4" y="110"/>
                  </a:lnTo>
                  <a:lnTo>
                    <a:pt x="6" y="115"/>
                  </a:lnTo>
                  <a:lnTo>
                    <a:pt x="8" y="120"/>
                  </a:lnTo>
                  <a:lnTo>
                    <a:pt x="11" y="125"/>
                  </a:lnTo>
                  <a:lnTo>
                    <a:pt x="13" y="130"/>
                  </a:lnTo>
                  <a:lnTo>
                    <a:pt x="17" y="134"/>
                  </a:lnTo>
                  <a:lnTo>
                    <a:pt x="20" y="139"/>
                  </a:lnTo>
                  <a:lnTo>
                    <a:pt x="24" y="143"/>
                  </a:lnTo>
                  <a:lnTo>
                    <a:pt x="28" y="146"/>
                  </a:lnTo>
                  <a:lnTo>
                    <a:pt x="32" y="150"/>
                  </a:lnTo>
                  <a:lnTo>
                    <a:pt x="36" y="153"/>
                  </a:lnTo>
                  <a:lnTo>
                    <a:pt x="41" y="156"/>
                  </a:lnTo>
                  <a:lnTo>
                    <a:pt x="46" y="159"/>
                  </a:lnTo>
                  <a:lnTo>
                    <a:pt x="51" y="161"/>
                  </a:lnTo>
                  <a:lnTo>
                    <a:pt x="56" y="163"/>
                  </a:lnTo>
                  <a:lnTo>
                    <a:pt x="61" y="165"/>
                  </a:lnTo>
                  <a:lnTo>
                    <a:pt x="66" y="166"/>
                  </a:lnTo>
                  <a:lnTo>
                    <a:pt x="72" y="167"/>
                  </a:lnTo>
                  <a:lnTo>
                    <a:pt x="77" y="168"/>
                  </a:lnTo>
                  <a:lnTo>
                    <a:pt x="83" y="168"/>
                  </a:lnTo>
                  <a:lnTo>
                    <a:pt x="88" y="168"/>
                  </a:lnTo>
                  <a:lnTo>
                    <a:pt x="94" y="168"/>
                  </a:lnTo>
                  <a:lnTo>
                    <a:pt x="99" y="167"/>
                  </a:lnTo>
                  <a:lnTo>
                    <a:pt x="105" y="166"/>
                  </a:lnTo>
                  <a:lnTo>
                    <a:pt x="110" y="164"/>
                  </a:lnTo>
                  <a:lnTo>
                    <a:pt x="115" y="163"/>
                  </a:lnTo>
                  <a:lnTo>
                    <a:pt x="120" y="160"/>
                  </a:lnTo>
                  <a:lnTo>
                    <a:pt x="125" y="158"/>
                  </a:lnTo>
                  <a:lnTo>
                    <a:pt x="130" y="155"/>
                  </a:lnTo>
                  <a:lnTo>
                    <a:pt x="134" y="152"/>
                  </a:lnTo>
                  <a:lnTo>
                    <a:pt x="139" y="148"/>
                  </a:lnTo>
                  <a:lnTo>
                    <a:pt x="143" y="145"/>
                  </a:lnTo>
                  <a:lnTo>
                    <a:pt x="147" y="141"/>
                  </a:lnTo>
                  <a:lnTo>
                    <a:pt x="150" y="137"/>
                  </a:lnTo>
                  <a:lnTo>
                    <a:pt x="154" y="132"/>
                  </a:lnTo>
                  <a:lnTo>
                    <a:pt x="157" y="128"/>
                  </a:lnTo>
                  <a:lnTo>
                    <a:pt x="159" y="123"/>
                  </a:lnTo>
                  <a:lnTo>
                    <a:pt x="162" y="118"/>
                  </a:lnTo>
                  <a:lnTo>
                    <a:pt x="164" y="113"/>
                  </a:lnTo>
                  <a:lnTo>
                    <a:pt x="165" y="107"/>
                  </a:lnTo>
                  <a:lnTo>
                    <a:pt x="167" y="102"/>
                  </a:lnTo>
                  <a:lnTo>
                    <a:pt x="168" y="97"/>
                  </a:lnTo>
                  <a:lnTo>
                    <a:pt x="168" y="91"/>
                  </a:lnTo>
                  <a:lnTo>
                    <a:pt x="169" y="86"/>
                  </a:lnTo>
                  <a:lnTo>
                    <a:pt x="169" y="80"/>
                  </a:lnTo>
                  <a:lnTo>
                    <a:pt x="168" y="75"/>
                  </a:lnTo>
                  <a:lnTo>
                    <a:pt x="167" y="6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B30002B0-CDAB-4691-83DD-3C4311F4A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400" y="2289175"/>
              <a:ext cx="60325" cy="60325"/>
            </a:xfrm>
            <a:custGeom>
              <a:avLst/>
              <a:gdLst>
                <a:gd name="T0" fmla="*/ 0 w 38"/>
                <a:gd name="T1" fmla="*/ 23 h 38"/>
                <a:gd name="T2" fmla="*/ 0 w 38"/>
                <a:gd name="T3" fmla="*/ 25 h 38"/>
                <a:gd name="T4" fmla="*/ 1 w 38"/>
                <a:gd name="T5" fmla="*/ 28 h 38"/>
                <a:gd name="T6" fmla="*/ 3 w 38"/>
                <a:gd name="T7" fmla="*/ 30 h 38"/>
                <a:gd name="T8" fmla="*/ 4 w 38"/>
                <a:gd name="T9" fmla="*/ 32 h 38"/>
                <a:gd name="T10" fmla="*/ 6 w 38"/>
                <a:gd name="T11" fmla="*/ 34 h 38"/>
                <a:gd name="T12" fmla="*/ 8 w 38"/>
                <a:gd name="T13" fmla="*/ 35 h 38"/>
                <a:gd name="T14" fmla="*/ 10 w 38"/>
                <a:gd name="T15" fmla="*/ 36 h 38"/>
                <a:gd name="T16" fmla="*/ 12 w 38"/>
                <a:gd name="T17" fmla="*/ 37 h 38"/>
                <a:gd name="T18" fmla="*/ 15 w 38"/>
                <a:gd name="T19" fmla="*/ 38 h 38"/>
                <a:gd name="T20" fmla="*/ 17 w 38"/>
                <a:gd name="T21" fmla="*/ 38 h 38"/>
                <a:gd name="T22" fmla="*/ 20 w 38"/>
                <a:gd name="T23" fmla="*/ 38 h 38"/>
                <a:gd name="T24" fmla="*/ 22 w 38"/>
                <a:gd name="T25" fmla="*/ 38 h 38"/>
                <a:gd name="T26" fmla="*/ 25 w 38"/>
                <a:gd name="T27" fmla="*/ 38 h 38"/>
                <a:gd name="T28" fmla="*/ 27 w 38"/>
                <a:gd name="T29" fmla="*/ 37 h 38"/>
                <a:gd name="T30" fmla="*/ 29 w 38"/>
                <a:gd name="T31" fmla="*/ 36 h 38"/>
                <a:gd name="T32" fmla="*/ 31 w 38"/>
                <a:gd name="T33" fmla="*/ 34 h 38"/>
                <a:gd name="T34" fmla="*/ 33 w 38"/>
                <a:gd name="T35" fmla="*/ 32 h 38"/>
                <a:gd name="T36" fmla="*/ 34 w 38"/>
                <a:gd name="T37" fmla="*/ 30 h 38"/>
                <a:gd name="T38" fmla="*/ 36 w 38"/>
                <a:gd name="T39" fmla="*/ 28 h 38"/>
                <a:gd name="T40" fmla="*/ 37 w 38"/>
                <a:gd name="T41" fmla="*/ 26 h 38"/>
                <a:gd name="T42" fmla="*/ 37 w 38"/>
                <a:gd name="T43" fmla="*/ 24 h 38"/>
                <a:gd name="T44" fmla="*/ 38 w 38"/>
                <a:gd name="T45" fmla="*/ 21 h 38"/>
                <a:gd name="T46" fmla="*/ 38 w 38"/>
                <a:gd name="T47" fmla="*/ 19 h 38"/>
                <a:gd name="T48" fmla="*/ 37 w 38"/>
                <a:gd name="T49" fmla="*/ 16 h 38"/>
                <a:gd name="T50" fmla="*/ 37 w 38"/>
                <a:gd name="T51" fmla="*/ 14 h 38"/>
                <a:gd name="T52" fmla="*/ 36 w 38"/>
                <a:gd name="T53" fmla="*/ 11 h 38"/>
                <a:gd name="T54" fmla="*/ 35 w 38"/>
                <a:gd name="T55" fmla="*/ 9 h 38"/>
                <a:gd name="T56" fmla="*/ 33 w 38"/>
                <a:gd name="T57" fmla="*/ 7 h 38"/>
                <a:gd name="T58" fmla="*/ 32 w 38"/>
                <a:gd name="T59" fmla="*/ 5 h 38"/>
                <a:gd name="T60" fmla="*/ 30 w 38"/>
                <a:gd name="T61" fmla="*/ 4 h 38"/>
                <a:gd name="T62" fmla="*/ 27 w 38"/>
                <a:gd name="T63" fmla="*/ 2 h 38"/>
                <a:gd name="T64" fmla="*/ 25 w 38"/>
                <a:gd name="T65" fmla="*/ 1 h 38"/>
                <a:gd name="T66" fmla="*/ 23 w 38"/>
                <a:gd name="T67" fmla="*/ 1 h 38"/>
                <a:gd name="T68" fmla="*/ 20 w 38"/>
                <a:gd name="T69" fmla="*/ 0 h 38"/>
                <a:gd name="T70" fmla="*/ 18 w 38"/>
                <a:gd name="T71" fmla="*/ 0 h 38"/>
                <a:gd name="T72" fmla="*/ 15 w 38"/>
                <a:gd name="T73" fmla="*/ 1 h 38"/>
                <a:gd name="T74" fmla="*/ 13 w 38"/>
                <a:gd name="T75" fmla="*/ 1 h 38"/>
                <a:gd name="T76" fmla="*/ 10 w 38"/>
                <a:gd name="T77" fmla="*/ 2 h 38"/>
                <a:gd name="T78" fmla="*/ 8 w 38"/>
                <a:gd name="T79" fmla="*/ 3 h 38"/>
                <a:gd name="T80" fmla="*/ 6 w 38"/>
                <a:gd name="T81" fmla="*/ 5 h 38"/>
                <a:gd name="T82" fmla="*/ 5 w 38"/>
                <a:gd name="T83" fmla="*/ 7 h 38"/>
                <a:gd name="T84" fmla="*/ 3 w 38"/>
                <a:gd name="T85" fmla="*/ 9 h 38"/>
                <a:gd name="T86" fmla="*/ 2 w 38"/>
                <a:gd name="T87" fmla="*/ 11 h 38"/>
                <a:gd name="T88" fmla="*/ 1 w 38"/>
                <a:gd name="T89" fmla="*/ 13 h 38"/>
                <a:gd name="T90" fmla="*/ 0 w 38"/>
                <a:gd name="T91" fmla="*/ 15 h 38"/>
                <a:gd name="T92" fmla="*/ 0 w 38"/>
                <a:gd name="T93" fmla="*/ 18 h 38"/>
                <a:gd name="T94" fmla="*/ 0 w 38"/>
                <a:gd name="T95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38">
                  <a:moveTo>
                    <a:pt x="0" y="22"/>
                  </a:move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5" y="33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8" y="35"/>
                  </a:lnTo>
                  <a:lnTo>
                    <a:pt x="9" y="36"/>
                  </a:lnTo>
                  <a:lnTo>
                    <a:pt x="10" y="36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3" y="38"/>
                  </a:lnTo>
                  <a:lnTo>
                    <a:pt x="25" y="38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29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3" y="32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37" y="24"/>
                  </a:lnTo>
                  <a:lnTo>
                    <a:pt x="37" y="22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5" y="9"/>
                  </a:lnTo>
                  <a:lnTo>
                    <a:pt x="34" y="8"/>
                  </a:lnTo>
                  <a:lnTo>
                    <a:pt x="33" y="7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0" y="5"/>
                  </a:lnTo>
                  <a:lnTo>
                    <a:pt x="30" y="4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7"/>
                  </a:lnTo>
                  <a:lnTo>
                    <a:pt x="4" y="7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C470251-D9FF-464A-91C8-71E5EFB8C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400" y="2289175"/>
              <a:ext cx="60325" cy="60325"/>
            </a:xfrm>
            <a:custGeom>
              <a:avLst/>
              <a:gdLst>
                <a:gd name="T0" fmla="*/ 2 w 168"/>
                <a:gd name="T1" fmla="*/ 105 h 169"/>
                <a:gd name="T2" fmla="*/ 6 w 168"/>
                <a:gd name="T3" fmla="*/ 116 h 169"/>
                <a:gd name="T4" fmla="*/ 10 w 168"/>
                <a:gd name="T5" fmla="*/ 125 h 169"/>
                <a:gd name="T6" fmla="*/ 16 w 168"/>
                <a:gd name="T7" fmla="*/ 135 h 169"/>
                <a:gd name="T8" fmla="*/ 23 w 168"/>
                <a:gd name="T9" fmla="*/ 143 h 169"/>
                <a:gd name="T10" fmla="*/ 31 w 168"/>
                <a:gd name="T11" fmla="*/ 151 h 169"/>
                <a:gd name="T12" fmla="*/ 41 w 168"/>
                <a:gd name="T13" fmla="*/ 157 h 169"/>
                <a:gd name="T14" fmla="*/ 50 w 168"/>
                <a:gd name="T15" fmla="*/ 162 h 169"/>
                <a:gd name="T16" fmla="*/ 61 w 168"/>
                <a:gd name="T17" fmla="*/ 166 h 169"/>
                <a:gd name="T18" fmla="*/ 71 w 168"/>
                <a:gd name="T19" fmla="*/ 168 h 169"/>
                <a:gd name="T20" fmla="*/ 82 w 168"/>
                <a:gd name="T21" fmla="*/ 169 h 169"/>
                <a:gd name="T22" fmla="*/ 93 w 168"/>
                <a:gd name="T23" fmla="*/ 168 h 169"/>
                <a:gd name="T24" fmla="*/ 104 w 168"/>
                <a:gd name="T25" fmla="*/ 166 h 169"/>
                <a:gd name="T26" fmla="*/ 115 w 168"/>
                <a:gd name="T27" fmla="*/ 163 h 169"/>
                <a:gd name="T28" fmla="*/ 125 w 168"/>
                <a:gd name="T29" fmla="*/ 158 h 169"/>
                <a:gd name="T30" fmla="*/ 134 w 168"/>
                <a:gd name="T31" fmla="*/ 152 h 169"/>
                <a:gd name="T32" fmla="*/ 142 w 168"/>
                <a:gd name="T33" fmla="*/ 145 h 169"/>
                <a:gd name="T34" fmla="*/ 150 w 168"/>
                <a:gd name="T35" fmla="*/ 137 h 169"/>
                <a:gd name="T36" fmla="*/ 156 w 168"/>
                <a:gd name="T37" fmla="*/ 128 h 169"/>
                <a:gd name="T38" fmla="*/ 161 w 168"/>
                <a:gd name="T39" fmla="*/ 118 h 169"/>
                <a:gd name="T40" fmla="*/ 165 w 168"/>
                <a:gd name="T41" fmla="*/ 108 h 169"/>
                <a:gd name="T42" fmla="*/ 167 w 168"/>
                <a:gd name="T43" fmla="*/ 97 h 169"/>
                <a:gd name="T44" fmla="*/ 168 w 168"/>
                <a:gd name="T45" fmla="*/ 86 h 169"/>
                <a:gd name="T46" fmla="*/ 168 w 168"/>
                <a:gd name="T47" fmla="*/ 75 h 169"/>
                <a:gd name="T48" fmla="*/ 166 w 168"/>
                <a:gd name="T49" fmla="*/ 64 h 169"/>
                <a:gd name="T50" fmla="*/ 162 w 168"/>
                <a:gd name="T51" fmla="*/ 54 h 169"/>
                <a:gd name="T52" fmla="*/ 158 w 168"/>
                <a:gd name="T53" fmla="*/ 44 h 169"/>
                <a:gd name="T54" fmla="*/ 152 w 168"/>
                <a:gd name="T55" fmla="*/ 35 h 169"/>
                <a:gd name="T56" fmla="*/ 145 w 168"/>
                <a:gd name="T57" fmla="*/ 26 h 169"/>
                <a:gd name="T58" fmla="*/ 136 w 168"/>
                <a:gd name="T59" fmla="*/ 19 h 169"/>
                <a:gd name="T60" fmla="*/ 127 w 168"/>
                <a:gd name="T61" fmla="*/ 12 h 169"/>
                <a:gd name="T62" fmla="*/ 118 w 168"/>
                <a:gd name="T63" fmla="*/ 7 h 169"/>
                <a:gd name="T64" fmla="*/ 107 w 168"/>
                <a:gd name="T65" fmla="*/ 4 h 169"/>
                <a:gd name="T66" fmla="*/ 96 w 168"/>
                <a:gd name="T67" fmla="*/ 1 h 169"/>
                <a:gd name="T68" fmla="*/ 85 w 168"/>
                <a:gd name="T69" fmla="*/ 0 h 169"/>
                <a:gd name="T70" fmla="*/ 74 w 168"/>
                <a:gd name="T71" fmla="*/ 1 h 169"/>
                <a:gd name="T72" fmla="*/ 64 w 168"/>
                <a:gd name="T73" fmla="*/ 3 h 169"/>
                <a:gd name="T74" fmla="*/ 53 w 168"/>
                <a:gd name="T75" fmla="*/ 6 h 169"/>
                <a:gd name="T76" fmla="*/ 43 w 168"/>
                <a:gd name="T77" fmla="*/ 11 h 169"/>
                <a:gd name="T78" fmla="*/ 34 w 168"/>
                <a:gd name="T79" fmla="*/ 17 h 169"/>
                <a:gd name="T80" fmla="*/ 25 w 168"/>
                <a:gd name="T81" fmla="*/ 24 h 169"/>
                <a:gd name="T82" fmla="*/ 18 w 168"/>
                <a:gd name="T83" fmla="*/ 32 h 169"/>
                <a:gd name="T84" fmla="*/ 12 w 168"/>
                <a:gd name="T85" fmla="*/ 41 h 169"/>
                <a:gd name="T86" fmla="*/ 7 w 168"/>
                <a:gd name="T87" fmla="*/ 51 h 169"/>
                <a:gd name="T88" fmla="*/ 3 w 168"/>
                <a:gd name="T89" fmla="*/ 61 h 169"/>
                <a:gd name="T90" fmla="*/ 1 w 168"/>
                <a:gd name="T91" fmla="*/ 72 h 169"/>
                <a:gd name="T92" fmla="*/ 0 w 168"/>
                <a:gd name="T93" fmla="*/ 83 h 169"/>
                <a:gd name="T94" fmla="*/ 0 w 168"/>
                <a:gd name="T95" fmla="*/ 9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8" h="169">
                  <a:moveTo>
                    <a:pt x="1" y="100"/>
                  </a:moveTo>
                  <a:lnTo>
                    <a:pt x="2" y="105"/>
                  </a:lnTo>
                  <a:lnTo>
                    <a:pt x="4" y="110"/>
                  </a:lnTo>
                  <a:lnTo>
                    <a:pt x="6" y="116"/>
                  </a:lnTo>
                  <a:lnTo>
                    <a:pt x="8" y="121"/>
                  </a:lnTo>
                  <a:lnTo>
                    <a:pt x="10" y="125"/>
                  </a:lnTo>
                  <a:lnTo>
                    <a:pt x="13" y="130"/>
                  </a:lnTo>
                  <a:lnTo>
                    <a:pt x="16" y="135"/>
                  </a:lnTo>
                  <a:lnTo>
                    <a:pt x="20" y="139"/>
                  </a:lnTo>
                  <a:lnTo>
                    <a:pt x="23" y="143"/>
                  </a:lnTo>
                  <a:lnTo>
                    <a:pt x="27" y="147"/>
                  </a:lnTo>
                  <a:lnTo>
                    <a:pt x="31" y="151"/>
                  </a:lnTo>
                  <a:lnTo>
                    <a:pt x="36" y="154"/>
                  </a:lnTo>
                  <a:lnTo>
                    <a:pt x="41" y="157"/>
                  </a:lnTo>
                  <a:lnTo>
                    <a:pt x="45" y="160"/>
                  </a:lnTo>
                  <a:lnTo>
                    <a:pt x="50" y="162"/>
                  </a:lnTo>
                  <a:lnTo>
                    <a:pt x="55" y="164"/>
                  </a:lnTo>
                  <a:lnTo>
                    <a:pt x="61" y="166"/>
                  </a:lnTo>
                  <a:lnTo>
                    <a:pt x="66" y="167"/>
                  </a:lnTo>
                  <a:lnTo>
                    <a:pt x="71" y="168"/>
                  </a:lnTo>
                  <a:lnTo>
                    <a:pt x="77" y="169"/>
                  </a:lnTo>
                  <a:lnTo>
                    <a:pt x="82" y="169"/>
                  </a:lnTo>
                  <a:lnTo>
                    <a:pt x="88" y="169"/>
                  </a:lnTo>
                  <a:lnTo>
                    <a:pt x="93" y="168"/>
                  </a:lnTo>
                  <a:lnTo>
                    <a:pt x="99" y="168"/>
                  </a:lnTo>
                  <a:lnTo>
                    <a:pt x="104" y="166"/>
                  </a:lnTo>
                  <a:lnTo>
                    <a:pt x="110" y="165"/>
                  </a:lnTo>
                  <a:lnTo>
                    <a:pt x="115" y="163"/>
                  </a:lnTo>
                  <a:lnTo>
                    <a:pt x="120" y="161"/>
                  </a:lnTo>
                  <a:lnTo>
                    <a:pt x="125" y="158"/>
                  </a:lnTo>
                  <a:lnTo>
                    <a:pt x="129" y="156"/>
                  </a:lnTo>
                  <a:lnTo>
                    <a:pt x="134" y="152"/>
                  </a:lnTo>
                  <a:lnTo>
                    <a:pt x="138" y="149"/>
                  </a:lnTo>
                  <a:lnTo>
                    <a:pt x="142" y="145"/>
                  </a:lnTo>
                  <a:lnTo>
                    <a:pt x="146" y="141"/>
                  </a:lnTo>
                  <a:lnTo>
                    <a:pt x="150" y="137"/>
                  </a:lnTo>
                  <a:lnTo>
                    <a:pt x="153" y="133"/>
                  </a:lnTo>
                  <a:lnTo>
                    <a:pt x="156" y="128"/>
                  </a:lnTo>
                  <a:lnTo>
                    <a:pt x="159" y="123"/>
                  </a:lnTo>
                  <a:lnTo>
                    <a:pt x="161" y="118"/>
                  </a:lnTo>
                  <a:lnTo>
                    <a:pt x="163" y="113"/>
                  </a:lnTo>
                  <a:lnTo>
                    <a:pt x="165" y="108"/>
                  </a:lnTo>
                  <a:lnTo>
                    <a:pt x="166" y="103"/>
                  </a:lnTo>
                  <a:lnTo>
                    <a:pt x="167" y="97"/>
                  </a:lnTo>
                  <a:lnTo>
                    <a:pt x="168" y="92"/>
                  </a:lnTo>
                  <a:lnTo>
                    <a:pt x="168" y="86"/>
                  </a:lnTo>
                  <a:lnTo>
                    <a:pt x="168" y="81"/>
                  </a:lnTo>
                  <a:lnTo>
                    <a:pt x="168" y="75"/>
                  </a:lnTo>
                  <a:lnTo>
                    <a:pt x="167" y="70"/>
                  </a:lnTo>
                  <a:lnTo>
                    <a:pt x="166" y="64"/>
                  </a:lnTo>
                  <a:lnTo>
                    <a:pt x="164" y="59"/>
                  </a:lnTo>
                  <a:lnTo>
                    <a:pt x="162" y="54"/>
                  </a:lnTo>
                  <a:lnTo>
                    <a:pt x="160" y="49"/>
                  </a:lnTo>
                  <a:lnTo>
                    <a:pt x="158" y="44"/>
                  </a:lnTo>
                  <a:lnTo>
                    <a:pt x="155" y="39"/>
                  </a:lnTo>
                  <a:lnTo>
                    <a:pt x="152" y="35"/>
                  </a:lnTo>
                  <a:lnTo>
                    <a:pt x="148" y="30"/>
                  </a:lnTo>
                  <a:lnTo>
                    <a:pt x="145" y="26"/>
                  </a:lnTo>
                  <a:lnTo>
                    <a:pt x="141" y="22"/>
                  </a:lnTo>
                  <a:lnTo>
                    <a:pt x="136" y="19"/>
                  </a:lnTo>
                  <a:lnTo>
                    <a:pt x="132" y="15"/>
                  </a:lnTo>
                  <a:lnTo>
                    <a:pt x="127" y="12"/>
                  </a:lnTo>
                  <a:lnTo>
                    <a:pt x="123" y="10"/>
                  </a:lnTo>
                  <a:lnTo>
                    <a:pt x="118" y="7"/>
                  </a:lnTo>
                  <a:lnTo>
                    <a:pt x="112" y="5"/>
                  </a:lnTo>
                  <a:lnTo>
                    <a:pt x="107" y="4"/>
                  </a:lnTo>
                  <a:lnTo>
                    <a:pt x="102" y="2"/>
                  </a:lnTo>
                  <a:lnTo>
                    <a:pt x="96" y="1"/>
                  </a:lnTo>
                  <a:lnTo>
                    <a:pt x="91" y="1"/>
                  </a:lnTo>
                  <a:lnTo>
                    <a:pt x="85" y="0"/>
                  </a:lnTo>
                  <a:lnTo>
                    <a:pt x="80" y="1"/>
                  </a:lnTo>
                  <a:lnTo>
                    <a:pt x="74" y="1"/>
                  </a:lnTo>
                  <a:lnTo>
                    <a:pt x="69" y="2"/>
                  </a:lnTo>
                  <a:lnTo>
                    <a:pt x="64" y="3"/>
                  </a:lnTo>
                  <a:lnTo>
                    <a:pt x="58" y="4"/>
                  </a:lnTo>
                  <a:lnTo>
                    <a:pt x="53" y="6"/>
                  </a:lnTo>
                  <a:lnTo>
                    <a:pt x="48" y="8"/>
                  </a:lnTo>
                  <a:lnTo>
                    <a:pt x="43" y="11"/>
                  </a:lnTo>
                  <a:lnTo>
                    <a:pt x="38" y="14"/>
                  </a:lnTo>
                  <a:lnTo>
                    <a:pt x="34" y="17"/>
                  </a:lnTo>
                  <a:lnTo>
                    <a:pt x="30" y="20"/>
                  </a:lnTo>
                  <a:lnTo>
                    <a:pt x="25" y="24"/>
                  </a:lnTo>
                  <a:lnTo>
                    <a:pt x="22" y="28"/>
                  </a:lnTo>
                  <a:lnTo>
                    <a:pt x="18" y="32"/>
                  </a:lnTo>
                  <a:lnTo>
                    <a:pt x="15" y="37"/>
                  </a:lnTo>
                  <a:lnTo>
                    <a:pt x="12" y="41"/>
                  </a:lnTo>
                  <a:lnTo>
                    <a:pt x="9" y="46"/>
                  </a:lnTo>
                  <a:lnTo>
                    <a:pt x="7" y="51"/>
                  </a:lnTo>
                  <a:lnTo>
                    <a:pt x="5" y="56"/>
                  </a:lnTo>
                  <a:lnTo>
                    <a:pt x="3" y="61"/>
                  </a:lnTo>
                  <a:lnTo>
                    <a:pt x="2" y="67"/>
                  </a:lnTo>
                  <a:lnTo>
                    <a:pt x="1" y="72"/>
                  </a:lnTo>
                  <a:lnTo>
                    <a:pt x="0" y="78"/>
                  </a:lnTo>
                  <a:lnTo>
                    <a:pt x="0" y="83"/>
                  </a:lnTo>
                  <a:lnTo>
                    <a:pt x="0" y="89"/>
                  </a:lnTo>
                  <a:lnTo>
                    <a:pt x="0" y="94"/>
                  </a:lnTo>
                  <a:lnTo>
                    <a:pt x="1" y="10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AEF9BF9A-A7F8-4C9A-BD98-65C1DCE381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2675" y="679450"/>
              <a:ext cx="1303338" cy="23685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20254885-472F-47E4-A409-1DCACF5648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86013" y="679450"/>
              <a:ext cx="2749550" cy="16398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665A6DBC-E03B-43E4-BF55-415446CF19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35563" y="1206500"/>
              <a:ext cx="0" cy="11128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 type="none" w="med" len="med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CC2FEDFA-E0BB-4007-95BC-68E8011CEB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2675" y="1931988"/>
              <a:ext cx="0" cy="11160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 type="none" w="med" len="med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A167D83-171D-49CC-99AD-5E17A96CA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" y="2360613"/>
              <a:ext cx="331788" cy="84137"/>
            </a:xfrm>
            <a:custGeom>
              <a:avLst/>
              <a:gdLst>
                <a:gd name="T0" fmla="*/ 920 w 920"/>
                <a:gd name="T1" fmla="*/ 236 h 236"/>
                <a:gd name="T2" fmla="*/ 703 w 920"/>
                <a:gd name="T3" fmla="*/ 134 h 236"/>
                <a:gd name="T4" fmla="*/ 475 w 920"/>
                <a:gd name="T5" fmla="*/ 60 h 236"/>
                <a:gd name="T6" fmla="*/ 240 w 920"/>
                <a:gd name="T7" fmla="*/ 15 h 236"/>
                <a:gd name="T8" fmla="*/ 0 w 920"/>
                <a:gd name="T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0" h="236">
                  <a:moveTo>
                    <a:pt x="920" y="236"/>
                  </a:moveTo>
                  <a:lnTo>
                    <a:pt x="703" y="134"/>
                  </a:lnTo>
                  <a:lnTo>
                    <a:pt x="475" y="60"/>
                  </a:lnTo>
                  <a:lnTo>
                    <a:pt x="240" y="1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6E02F1B8-C312-49D1-B839-72C8B1CF2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350" y="1890713"/>
              <a:ext cx="858838" cy="858837"/>
            </a:xfrm>
            <a:custGeom>
              <a:avLst/>
              <a:gdLst>
                <a:gd name="T0" fmla="*/ 165 w 2381"/>
                <a:gd name="T1" fmla="*/ 581 h 2392"/>
                <a:gd name="T2" fmla="*/ 59 w 2381"/>
                <a:gd name="T3" fmla="*/ 809 h 2392"/>
                <a:gd name="T4" fmla="*/ 3 w 2381"/>
                <a:gd name="T5" fmla="*/ 1053 h 2392"/>
                <a:gd name="T6" fmla="*/ 0 w 2381"/>
                <a:gd name="T7" fmla="*/ 1304 h 2392"/>
                <a:gd name="T8" fmla="*/ 49 w 2381"/>
                <a:gd name="T9" fmla="*/ 1550 h 2392"/>
                <a:gd name="T10" fmla="*/ 148 w 2381"/>
                <a:gd name="T11" fmla="*/ 1781 h 2392"/>
                <a:gd name="T12" fmla="*/ 293 w 2381"/>
                <a:gd name="T13" fmla="*/ 1985 h 2392"/>
                <a:gd name="T14" fmla="*/ 477 w 2381"/>
                <a:gd name="T15" fmla="*/ 2155 h 2392"/>
                <a:gd name="T16" fmla="*/ 693 w 2381"/>
                <a:gd name="T17" fmla="*/ 2283 h 2392"/>
                <a:gd name="T18" fmla="*/ 930 w 2381"/>
                <a:gd name="T19" fmla="*/ 2363 h 2392"/>
                <a:gd name="T20" fmla="*/ 1180 w 2381"/>
                <a:gd name="T21" fmla="*/ 2392 h 2392"/>
                <a:gd name="T22" fmla="*/ 1429 w 2381"/>
                <a:gd name="T23" fmla="*/ 2368 h 2392"/>
                <a:gd name="T24" fmla="*/ 1668 w 2381"/>
                <a:gd name="T25" fmla="*/ 2292 h 2392"/>
                <a:gd name="T26" fmla="*/ 1887 w 2381"/>
                <a:gd name="T27" fmla="*/ 2169 h 2392"/>
                <a:gd name="T28" fmla="*/ 2074 w 2381"/>
                <a:gd name="T29" fmla="*/ 2002 h 2392"/>
                <a:gd name="T30" fmla="*/ 2223 w 2381"/>
                <a:gd name="T31" fmla="*/ 1800 h 2392"/>
                <a:gd name="T32" fmla="*/ 2326 w 2381"/>
                <a:gd name="T33" fmla="*/ 1572 h 2392"/>
                <a:gd name="T34" fmla="*/ 2380 w 2381"/>
                <a:gd name="T35" fmla="*/ 1327 h 2392"/>
                <a:gd name="T36" fmla="*/ 2381 w 2381"/>
                <a:gd name="T37" fmla="*/ 1076 h 2392"/>
                <a:gd name="T38" fmla="*/ 2330 w 2381"/>
                <a:gd name="T39" fmla="*/ 830 h 2392"/>
                <a:gd name="T40" fmla="*/ 2229 w 2381"/>
                <a:gd name="T41" fmla="*/ 601 h 2392"/>
                <a:gd name="T42" fmla="*/ 2082 w 2381"/>
                <a:gd name="T43" fmla="*/ 398 h 2392"/>
                <a:gd name="T44" fmla="*/ 1896 w 2381"/>
                <a:gd name="T45" fmla="*/ 229 h 2392"/>
                <a:gd name="T46" fmla="*/ 1679 w 2381"/>
                <a:gd name="T47" fmla="*/ 104 h 2392"/>
                <a:gd name="T48" fmla="*/ 1440 w 2381"/>
                <a:gd name="T49" fmla="*/ 26 h 2392"/>
                <a:gd name="T50" fmla="*/ 1191 w 2381"/>
                <a:gd name="T51" fmla="*/ 0 h 2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81" h="2392">
                  <a:moveTo>
                    <a:pt x="165" y="581"/>
                  </a:moveTo>
                  <a:lnTo>
                    <a:pt x="59" y="809"/>
                  </a:lnTo>
                  <a:lnTo>
                    <a:pt x="3" y="1053"/>
                  </a:lnTo>
                  <a:lnTo>
                    <a:pt x="0" y="1304"/>
                  </a:lnTo>
                  <a:lnTo>
                    <a:pt x="49" y="1550"/>
                  </a:lnTo>
                  <a:lnTo>
                    <a:pt x="148" y="1781"/>
                  </a:lnTo>
                  <a:lnTo>
                    <a:pt x="293" y="1985"/>
                  </a:lnTo>
                  <a:lnTo>
                    <a:pt x="477" y="2155"/>
                  </a:lnTo>
                  <a:lnTo>
                    <a:pt x="693" y="2283"/>
                  </a:lnTo>
                  <a:lnTo>
                    <a:pt x="930" y="2363"/>
                  </a:lnTo>
                  <a:lnTo>
                    <a:pt x="1180" y="2392"/>
                  </a:lnTo>
                  <a:lnTo>
                    <a:pt x="1429" y="2368"/>
                  </a:lnTo>
                  <a:lnTo>
                    <a:pt x="1668" y="2292"/>
                  </a:lnTo>
                  <a:lnTo>
                    <a:pt x="1887" y="2169"/>
                  </a:lnTo>
                  <a:lnTo>
                    <a:pt x="2074" y="2002"/>
                  </a:lnTo>
                  <a:lnTo>
                    <a:pt x="2223" y="1800"/>
                  </a:lnTo>
                  <a:lnTo>
                    <a:pt x="2326" y="1572"/>
                  </a:lnTo>
                  <a:lnTo>
                    <a:pt x="2380" y="1327"/>
                  </a:lnTo>
                  <a:lnTo>
                    <a:pt x="2381" y="1076"/>
                  </a:lnTo>
                  <a:lnTo>
                    <a:pt x="2330" y="830"/>
                  </a:lnTo>
                  <a:lnTo>
                    <a:pt x="2229" y="601"/>
                  </a:lnTo>
                  <a:lnTo>
                    <a:pt x="2082" y="398"/>
                  </a:lnTo>
                  <a:lnTo>
                    <a:pt x="1896" y="229"/>
                  </a:lnTo>
                  <a:lnTo>
                    <a:pt x="1679" y="104"/>
                  </a:lnTo>
                  <a:lnTo>
                    <a:pt x="1440" y="26"/>
                  </a:lnTo>
                  <a:lnTo>
                    <a:pt x="1191" y="0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2" name="Rectangle 22">
              <a:extLst>
                <a:ext uri="{FF2B5EF4-FFF2-40B4-BE49-F238E27FC236}">
                  <a16:creationId xmlns:a16="http://schemas.microsoft.com/office/drawing/2014/main" id="{E1F76C19-342D-4324-93CC-83F925A04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9550" y="1673225"/>
              <a:ext cx="98531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 dirty="0">
                  <a:solidFill>
                    <a:srgbClr val="FF0000"/>
                  </a:solidFill>
                </a:rPr>
                <a:t>300°54'30"</a:t>
              </a:r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DAC9C6F1-5AF7-4C63-A847-54769322C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56" y="2430092"/>
              <a:ext cx="8720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 dirty="0">
                  <a:solidFill>
                    <a:srgbClr val="FF0000"/>
                  </a:solidFill>
                </a:rPr>
                <a:t>28°45'10"</a:t>
              </a:r>
            </a:p>
          </p:txBody>
        </p:sp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0B543A57-7480-49F6-8F90-19CAAF4D08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2550" y="2444750"/>
              <a:ext cx="61913" cy="19050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EB881AA4-017E-450E-92FC-4BDC3EAB4D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7000" y="2384425"/>
              <a:ext cx="17463" cy="60325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6" name="Line 26">
              <a:extLst>
                <a:ext uri="{FF2B5EF4-FFF2-40B4-BE49-F238E27FC236}">
                  <a16:creationId xmlns:a16="http://schemas.microsoft.com/office/drawing/2014/main" id="{453DD698-52AA-4E46-8E04-DCD97D383A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97000" y="2384425"/>
              <a:ext cx="17463" cy="60325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7" name="Line 27">
              <a:extLst>
                <a:ext uri="{FF2B5EF4-FFF2-40B4-BE49-F238E27FC236}">
                  <a16:creationId xmlns:a16="http://schemas.microsoft.com/office/drawing/2014/main" id="{568F1350-351D-493F-BD08-E77BC4447C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65675" y="2098675"/>
              <a:ext cx="14288" cy="63500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8" name="Line 28">
              <a:extLst>
                <a:ext uri="{FF2B5EF4-FFF2-40B4-BE49-F238E27FC236}">
                  <a16:creationId xmlns:a16="http://schemas.microsoft.com/office/drawing/2014/main" id="{534CC8CE-865F-4E18-8A69-52B62346A1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2175" y="2098675"/>
              <a:ext cx="63500" cy="15875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9" name="Line 29">
              <a:extLst>
                <a:ext uri="{FF2B5EF4-FFF2-40B4-BE49-F238E27FC236}">
                  <a16:creationId xmlns:a16="http://schemas.microsoft.com/office/drawing/2014/main" id="{3F6632D8-2CDA-4841-9311-7B293AA28D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02175" y="2098675"/>
              <a:ext cx="63500" cy="15875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0" name="Rectangle 30">
              <a:extLst>
                <a:ext uri="{FF2B5EF4-FFF2-40B4-BE49-F238E27FC236}">
                  <a16:creationId xmlns:a16="http://schemas.microsoft.com/office/drawing/2014/main" id="{C84E807D-B6D0-4763-B349-E3BFECC7C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913" y="368300"/>
              <a:ext cx="1367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>
                  <a:solidFill>
                    <a:srgbClr val="000000"/>
                  </a:solidFill>
                </a:rPr>
                <a:t>P</a:t>
              </a:r>
              <a:endParaRPr lang="en-US" altLang="en-US" sz="1200" b="0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FB86B4DD-AB98-496E-9984-16A9E8DFF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850" y="649288"/>
              <a:ext cx="60325" cy="60325"/>
            </a:xfrm>
            <a:custGeom>
              <a:avLst/>
              <a:gdLst>
                <a:gd name="T0" fmla="*/ 38 w 38"/>
                <a:gd name="T1" fmla="*/ 19 h 38"/>
                <a:gd name="T2" fmla="*/ 38 w 38"/>
                <a:gd name="T3" fmla="*/ 16 h 38"/>
                <a:gd name="T4" fmla="*/ 38 w 38"/>
                <a:gd name="T5" fmla="*/ 14 h 38"/>
                <a:gd name="T6" fmla="*/ 37 w 38"/>
                <a:gd name="T7" fmla="*/ 11 h 38"/>
                <a:gd name="T8" fmla="*/ 36 w 38"/>
                <a:gd name="T9" fmla="*/ 9 h 38"/>
                <a:gd name="T10" fmla="*/ 34 w 38"/>
                <a:gd name="T11" fmla="*/ 7 h 38"/>
                <a:gd name="T12" fmla="*/ 33 w 38"/>
                <a:gd name="T13" fmla="*/ 5 h 38"/>
                <a:gd name="T14" fmla="*/ 31 w 38"/>
                <a:gd name="T15" fmla="*/ 4 h 38"/>
                <a:gd name="T16" fmla="*/ 29 w 38"/>
                <a:gd name="T17" fmla="*/ 2 h 38"/>
                <a:gd name="T18" fmla="*/ 27 w 38"/>
                <a:gd name="T19" fmla="*/ 1 h 38"/>
                <a:gd name="T20" fmla="*/ 24 w 38"/>
                <a:gd name="T21" fmla="*/ 0 h 38"/>
                <a:gd name="T22" fmla="*/ 22 w 38"/>
                <a:gd name="T23" fmla="*/ 0 h 38"/>
                <a:gd name="T24" fmla="*/ 19 w 38"/>
                <a:gd name="T25" fmla="*/ 0 h 38"/>
                <a:gd name="T26" fmla="*/ 17 w 38"/>
                <a:gd name="T27" fmla="*/ 0 h 38"/>
                <a:gd name="T28" fmla="*/ 14 w 38"/>
                <a:gd name="T29" fmla="*/ 0 h 38"/>
                <a:gd name="T30" fmla="*/ 12 w 38"/>
                <a:gd name="T31" fmla="*/ 1 h 38"/>
                <a:gd name="T32" fmla="*/ 10 w 38"/>
                <a:gd name="T33" fmla="*/ 2 h 38"/>
                <a:gd name="T34" fmla="*/ 8 w 38"/>
                <a:gd name="T35" fmla="*/ 4 h 38"/>
                <a:gd name="T36" fmla="*/ 6 w 38"/>
                <a:gd name="T37" fmla="*/ 5 h 38"/>
                <a:gd name="T38" fmla="*/ 4 w 38"/>
                <a:gd name="T39" fmla="*/ 7 h 38"/>
                <a:gd name="T40" fmla="*/ 3 w 38"/>
                <a:gd name="T41" fmla="*/ 9 h 38"/>
                <a:gd name="T42" fmla="*/ 2 w 38"/>
                <a:gd name="T43" fmla="*/ 11 h 38"/>
                <a:gd name="T44" fmla="*/ 1 w 38"/>
                <a:gd name="T45" fmla="*/ 14 h 38"/>
                <a:gd name="T46" fmla="*/ 0 w 38"/>
                <a:gd name="T47" fmla="*/ 16 h 38"/>
                <a:gd name="T48" fmla="*/ 0 w 38"/>
                <a:gd name="T49" fmla="*/ 19 h 38"/>
                <a:gd name="T50" fmla="*/ 0 w 38"/>
                <a:gd name="T51" fmla="*/ 21 h 38"/>
                <a:gd name="T52" fmla="*/ 1 w 38"/>
                <a:gd name="T53" fmla="*/ 24 h 38"/>
                <a:gd name="T54" fmla="*/ 2 w 38"/>
                <a:gd name="T55" fmla="*/ 26 h 38"/>
                <a:gd name="T56" fmla="*/ 3 w 38"/>
                <a:gd name="T57" fmla="*/ 28 h 38"/>
                <a:gd name="T58" fmla="*/ 4 w 38"/>
                <a:gd name="T59" fmla="*/ 30 h 38"/>
                <a:gd name="T60" fmla="*/ 6 w 38"/>
                <a:gd name="T61" fmla="*/ 32 h 38"/>
                <a:gd name="T62" fmla="*/ 8 w 38"/>
                <a:gd name="T63" fmla="*/ 34 h 38"/>
                <a:gd name="T64" fmla="*/ 10 w 38"/>
                <a:gd name="T65" fmla="*/ 35 h 38"/>
                <a:gd name="T66" fmla="*/ 12 w 38"/>
                <a:gd name="T67" fmla="*/ 36 h 38"/>
                <a:gd name="T68" fmla="*/ 14 w 38"/>
                <a:gd name="T69" fmla="*/ 37 h 38"/>
                <a:gd name="T70" fmla="*/ 17 w 38"/>
                <a:gd name="T71" fmla="*/ 38 h 38"/>
                <a:gd name="T72" fmla="*/ 19 w 38"/>
                <a:gd name="T73" fmla="*/ 38 h 38"/>
                <a:gd name="T74" fmla="*/ 22 w 38"/>
                <a:gd name="T75" fmla="*/ 38 h 38"/>
                <a:gd name="T76" fmla="*/ 24 w 38"/>
                <a:gd name="T77" fmla="*/ 37 h 38"/>
                <a:gd name="T78" fmla="*/ 27 w 38"/>
                <a:gd name="T79" fmla="*/ 36 h 38"/>
                <a:gd name="T80" fmla="*/ 29 w 38"/>
                <a:gd name="T81" fmla="*/ 35 h 38"/>
                <a:gd name="T82" fmla="*/ 31 w 38"/>
                <a:gd name="T83" fmla="*/ 34 h 38"/>
                <a:gd name="T84" fmla="*/ 33 w 38"/>
                <a:gd name="T85" fmla="*/ 32 h 38"/>
                <a:gd name="T86" fmla="*/ 34 w 38"/>
                <a:gd name="T87" fmla="*/ 30 h 38"/>
                <a:gd name="T88" fmla="*/ 36 w 38"/>
                <a:gd name="T89" fmla="*/ 28 h 38"/>
                <a:gd name="T90" fmla="*/ 37 w 38"/>
                <a:gd name="T91" fmla="*/ 26 h 38"/>
                <a:gd name="T92" fmla="*/ 38 w 38"/>
                <a:gd name="T93" fmla="*/ 24 h 38"/>
                <a:gd name="T94" fmla="*/ 38 w 38"/>
                <a:gd name="T95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38">
                  <a:moveTo>
                    <a:pt x="38" y="20"/>
                  </a:moveTo>
                  <a:lnTo>
                    <a:pt x="38" y="19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5"/>
                  </a:lnTo>
                  <a:lnTo>
                    <a:pt x="38" y="14"/>
                  </a:lnTo>
                  <a:lnTo>
                    <a:pt x="37" y="13"/>
                  </a:lnTo>
                  <a:lnTo>
                    <a:pt x="37" y="11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5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3" y="5"/>
                  </a:lnTo>
                  <a:lnTo>
                    <a:pt x="32" y="4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6" y="32"/>
                  </a:lnTo>
                  <a:lnTo>
                    <a:pt x="7" y="33"/>
                  </a:lnTo>
                  <a:lnTo>
                    <a:pt x="8" y="34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11" y="36"/>
                  </a:lnTo>
                  <a:lnTo>
                    <a:pt x="12" y="36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2" y="38"/>
                  </a:lnTo>
                  <a:lnTo>
                    <a:pt x="23" y="37"/>
                  </a:lnTo>
                  <a:lnTo>
                    <a:pt x="24" y="37"/>
                  </a:lnTo>
                  <a:lnTo>
                    <a:pt x="25" y="37"/>
                  </a:lnTo>
                  <a:lnTo>
                    <a:pt x="27" y="36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3" y="32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32AA38-50AC-4371-915B-6A853284332D}"/>
              </a:ext>
            </a:extLst>
          </p:cNvPr>
          <p:cNvSpPr txBox="1"/>
          <p:nvPr/>
        </p:nvSpPr>
        <p:spPr>
          <a:xfrm>
            <a:off x="4835071" y="1828800"/>
            <a:ext cx="275908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Step (2) Compute angle H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Step (3) Compute angle L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Step (4) Compute side angle 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12883" y="3312432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rgbClr val="0070C0"/>
                </a:solidFill>
              </a:rPr>
              <a:t>542.292’</a:t>
            </a:r>
          </a:p>
          <a:p>
            <a:r>
              <a:rPr lang="en-US" sz="1400" b="0">
                <a:solidFill>
                  <a:srgbClr val="0070C0"/>
                </a:solidFill>
              </a:rPr>
              <a:t>Az 259°47’14”</a:t>
            </a:r>
          </a:p>
        </p:txBody>
      </p:sp>
      <p:sp>
        <p:nvSpPr>
          <p:cNvPr id="32" name="Arc 31"/>
          <p:cNvSpPr>
            <a:spLocks noChangeAspect="1"/>
          </p:cNvSpPr>
          <p:nvPr/>
        </p:nvSpPr>
        <p:spPr>
          <a:xfrm>
            <a:off x="3209741" y="2314946"/>
            <a:ext cx="1200150" cy="1200150"/>
          </a:xfrm>
          <a:prstGeom prst="arc">
            <a:avLst>
              <a:gd name="adj1" fmla="val 10095685"/>
              <a:gd name="adj2" fmla="val 12462406"/>
            </a:avLst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244691" y="2702867"/>
            <a:ext cx="952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rgbClr val="0070C0"/>
                </a:solidFill>
              </a:rPr>
              <a:t>41°07’16”</a:t>
            </a:r>
          </a:p>
        </p:txBody>
      </p:sp>
      <p:sp>
        <p:nvSpPr>
          <p:cNvPr id="37" name="Arc 36"/>
          <p:cNvSpPr>
            <a:spLocks noChangeAspect="1"/>
          </p:cNvSpPr>
          <p:nvPr/>
        </p:nvSpPr>
        <p:spPr>
          <a:xfrm>
            <a:off x="171449" y="2862177"/>
            <a:ext cx="1200150" cy="1200150"/>
          </a:xfrm>
          <a:prstGeom prst="arc">
            <a:avLst>
              <a:gd name="adj1" fmla="val 17908443"/>
              <a:gd name="adj2" fmla="val 21040920"/>
            </a:avLst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219255" y="2847548"/>
            <a:ext cx="952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rgbClr val="0070C0"/>
                </a:solidFill>
              </a:rPr>
              <a:t>51°02’04”</a:t>
            </a: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304713"/>
              </p:ext>
            </p:extLst>
          </p:nvPr>
        </p:nvGraphicFramePr>
        <p:xfrm>
          <a:off x="5143499" y="4114800"/>
          <a:ext cx="3206700" cy="53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65360" imgH="431640" progId="Equation.DSMT4">
                  <p:embed/>
                </p:oleObj>
              </mc:Choice>
              <mc:Fallback>
                <p:oleObj name="Equation" r:id="rId3" imgW="2565360" imgH="431640" progId="Equation.DSMT4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43499" y="4114800"/>
                        <a:ext cx="3206700" cy="53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rc 40"/>
          <p:cNvSpPr>
            <a:spLocks noChangeAspect="1"/>
          </p:cNvSpPr>
          <p:nvPr/>
        </p:nvSpPr>
        <p:spPr>
          <a:xfrm>
            <a:off x="1415285" y="1367948"/>
            <a:ext cx="685800" cy="685800"/>
          </a:xfrm>
          <a:prstGeom prst="arc">
            <a:avLst>
              <a:gd name="adj1" fmla="val 1735340"/>
              <a:gd name="adj2" fmla="val 7190241"/>
            </a:avLst>
          </a:prstGeom>
          <a:ln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383806" y="2237984"/>
            <a:ext cx="952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rgbClr val="0070C0"/>
                </a:solidFill>
              </a:rPr>
              <a:t>87°50’40”</a:t>
            </a:r>
          </a:p>
        </p:txBody>
      </p:sp>
      <p:sp>
        <p:nvSpPr>
          <p:cNvPr id="43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5612" y="912813"/>
            <a:ext cx="37044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5</a:t>
            </a:r>
            <a:r>
              <a:rPr lang="en-US" b="0"/>
              <a:t>. Example 3</a:t>
            </a:r>
            <a:endParaRPr lang="en-US" b="0" i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62D295F-70BA-4E18-8A13-EBA8B31DBCF5}"/>
              </a:ext>
            </a:extLst>
          </p:cNvPr>
          <p:cNvSpPr txBox="1"/>
          <p:nvPr/>
        </p:nvSpPr>
        <p:spPr>
          <a:xfrm>
            <a:off x="4835071" y="914400"/>
            <a:ext cx="3207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What are the coordinates of P?</a:t>
            </a:r>
          </a:p>
          <a:p>
            <a:pPr lvl="1"/>
            <a:r>
              <a:rPr lang="en-US" sz="1600" dirty="0">
                <a:solidFill>
                  <a:srgbClr val="C00000"/>
                </a:solidFill>
              </a:rPr>
              <a:t>Forward comp from H</a:t>
            </a:r>
          </a:p>
        </p:txBody>
      </p: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767417D7-8668-4E56-8114-E8D04DBE76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180815"/>
              </p:ext>
            </p:extLst>
          </p:nvPr>
        </p:nvGraphicFramePr>
        <p:xfrm>
          <a:off x="5143500" y="2285999"/>
          <a:ext cx="3318120" cy="230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52400" imgH="177480" progId="Equation.DSMT4">
                  <p:embed/>
                </p:oleObj>
              </mc:Choice>
              <mc:Fallback>
                <p:oleObj name="Equation" r:id="rId5" imgW="2552400" imgH="17748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43500" y="2285999"/>
                        <a:ext cx="3318120" cy="230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185CC097-FB7D-47BD-8AAF-F9740DFF5C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008809"/>
              </p:ext>
            </p:extLst>
          </p:nvPr>
        </p:nvGraphicFramePr>
        <p:xfrm>
          <a:off x="5143499" y="3063240"/>
          <a:ext cx="3285900" cy="53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28720" imgH="431640" progId="Equation.DSMT4">
                  <p:embed/>
                </p:oleObj>
              </mc:Choice>
              <mc:Fallback>
                <p:oleObj name="Equation" r:id="rId7" imgW="2628720" imgH="43164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43499" y="3063240"/>
                        <a:ext cx="3285900" cy="53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51126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0F920A7-A12E-4DD2-97F7-8BE5458259FB}"/>
              </a:ext>
            </a:extLst>
          </p:cNvPr>
          <p:cNvGrpSpPr/>
          <p:nvPr/>
        </p:nvGrpSpPr>
        <p:grpSpPr>
          <a:xfrm>
            <a:off x="82677" y="1461021"/>
            <a:ext cx="4575905" cy="2632404"/>
            <a:chOff x="173656" y="368300"/>
            <a:chExt cx="6101207" cy="3509872"/>
          </a:xfrm>
        </p:grpSpPr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1560E430-9A6C-4CAE-A211-5FB7C2DC5A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2675" y="2319338"/>
              <a:ext cx="4052888" cy="7286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B3C5C84A-2F96-4310-8A7F-2CBBD1450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125" y="3160013"/>
              <a:ext cx="1132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>
                  <a:solidFill>
                    <a:srgbClr val="000000"/>
                  </a:solidFill>
                </a:rPr>
                <a:t>L</a:t>
              </a:r>
              <a:endParaRPr lang="en-US" altLang="en-US" sz="1200" b="0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B3D65FF2-581E-44BF-A888-5CDA82154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075" y="3414588"/>
              <a:ext cx="9810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>
                  <a:solidFill>
                    <a:srgbClr val="000000"/>
                  </a:solidFill>
                </a:rPr>
                <a:t>1715.50' N</a:t>
              </a:r>
              <a:endParaRPr lang="en-US" altLang="en-US" sz="1200" b="0"/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A2E3741A-B981-4C95-806F-9CB0D963C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388" y="3631951"/>
              <a:ext cx="85707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>
                  <a:solidFill>
                    <a:srgbClr val="000000"/>
                  </a:solidFill>
                </a:rPr>
                <a:t>646.00' E</a:t>
              </a:r>
              <a:endParaRPr lang="en-US" altLang="en-US" sz="1200" b="0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B320B35F-9ADA-4FC2-8DF5-20756C620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126" y="2409287"/>
              <a:ext cx="14747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 dirty="0">
                  <a:solidFill>
                    <a:srgbClr val="000000"/>
                  </a:solidFill>
                </a:rPr>
                <a:t>H</a:t>
              </a:r>
              <a:endParaRPr lang="en-US" altLang="en-US" sz="1200" b="0" dirty="0"/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93F66128-64E3-4BE0-8616-EE41CA350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163" y="2806371"/>
              <a:ext cx="96582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 dirty="0">
                  <a:solidFill>
                    <a:srgbClr val="000000"/>
                  </a:solidFill>
                </a:rPr>
                <a:t>1811.65' N</a:t>
              </a:r>
              <a:endParaRPr lang="en-US" altLang="en-US" sz="1200" b="0" dirty="0"/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15021D53-D12A-44D7-8CA0-7D8C8963A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2100" y="3023735"/>
              <a:ext cx="9551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 dirty="0">
                  <a:solidFill>
                    <a:srgbClr val="000000"/>
                  </a:solidFill>
                </a:rPr>
                <a:t>1179.70' E</a:t>
              </a:r>
              <a:endParaRPr lang="en-US" altLang="en-US" sz="1200" b="0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B116F81-6E79-4969-922E-18ED2398A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3017838"/>
              <a:ext cx="60325" cy="60325"/>
            </a:xfrm>
            <a:custGeom>
              <a:avLst/>
              <a:gdLst>
                <a:gd name="T0" fmla="*/ 38 w 38"/>
                <a:gd name="T1" fmla="*/ 16 h 38"/>
                <a:gd name="T2" fmla="*/ 37 w 38"/>
                <a:gd name="T3" fmla="*/ 13 h 38"/>
                <a:gd name="T4" fmla="*/ 37 w 38"/>
                <a:gd name="T5" fmla="*/ 11 h 38"/>
                <a:gd name="T6" fmla="*/ 35 w 38"/>
                <a:gd name="T7" fmla="*/ 9 h 38"/>
                <a:gd name="T8" fmla="*/ 34 w 38"/>
                <a:gd name="T9" fmla="*/ 7 h 38"/>
                <a:gd name="T10" fmla="*/ 32 w 38"/>
                <a:gd name="T11" fmla="*/ 5 h 38"/>
                <a:gd name="T12" fmla="*/ 30 w 38"/>
                <a:gd name="T13" fmla="*/ 3 h 38"/>
                <a:gd name="T14" fmla="*/ 28 w 38"/>
                <a:gd name="T15" fmla="*/ 2 h 38"/>
                <a:gd name="T16" fmla="*/ 26 w 38"/>
                <a:gd name="T17" fmla="*/ 1 h 38"/>
                <a:gd name="T18" fmla="*/ 23 w 38"/>
                <a:gd name="T19" fmla="*/ 0 h 38"/>
                <a:gd name="T20" fmla="*/ 21 w 38"/>
                <a:gd name="T21" fmla="*/ 0 h 38"/>
                <a:gd name="T22" fmla="*/ 18 w 38"/>
                <a:gd name="T23" fmla="*/ 0 h 38"/>
                <a:gd name="T24" fmla="*/ 16 w 38"/>
                <a:gd name="T25" fmla="*/ 0 h 38"/>
                <a:gd name="T26" fmla="*/ 13 w 38"/>
                <a:gd name="T27" fmla="*/ 1 h 38"/>
                <a:gd name="T28" fmla="*/ 11 w 38"/>
                <a:gd name="T29" fmla="*/ 2 h 38"/>
                <a:gd name="T30" fmla="*/ 9 w 38"/>
                <a:gd name="T31" fmla="*/ 3 h 38"/>
                <a:gd name="T32" fmla="*/ 7 w 38"/>
                <a:gd name="T33" fmla="*/ 4 h 38"/>
                <a:gd name="T34" fmla="*/ 5 w 38"/>
                <a:gd name="T35" fmla="*/ 6 h 38"/>
                <a:gd name="T36" fmla="*/ 3 w 38"/>
                <a:gd name="T37" fmla="*/ 8 h 38"/>
                <a:gd name="T38" fmla="*/ 2 w 38"/>
                <a:gd name="T39" fmla="*/ 10 h 38"/>
                <a:gd name="T40" fmla="*/ 1 w 38"/>
                <a:gd name="T41" fmla="*/ 13 h 38"/>
                <a:gd name="T42" fmla="*/ 0 w 38"/>
                <a:gd name="T43" fmla="*/ 15 h 38"/>
                <a:gd name="T44" fmla="*/ 0 w 38"/>
                <a:gd name="T45" fmla="*/ 17 h 38"/>
                <a:gd name="T46" fmla="*/ 0 w 38"/>
                <a:gd name="T47" fmla="*/ 20 h 38"/>
                <a:gd name="T48" fmla="*/ 0 w 38"/>
                <a:gd name="T49" fmla="*/ 22 h 38"/>
                <a:gd name="T50" fmla="*/ 1 w 38"/>
                <a:gd name="T51" fmla="*/ 25 h 38"/>
                <a:gd name="T52" fmla="*/ 2 w 38"/>
                <a:gd name="T53" fmla="*/ 27 h 38"/>
                <a:gd name="T54" fmla="*/ 3 w 38"/>
                <a:gd name="T55" fmla="*/ 29 h 38"/>
                <a:gd name="T56" fmla="*/ 5 w 38"/>
                <a:gd name="T57" fmla="*/ 31 h 38"/>
                <a:gd name="T58" fmla="*/ 6 w 38"/>
                <a:gd name="T59" fmla="*/ 33 h 38"/>
                <a:gd name="T60" fmla="*/ 8 w 38"/>
                <a:gd name="T61" fmla="*/ 35 h 38"/>
                <a:gd name="T62" fmla="*/ 10 w 38"/>
                <a:gd name="T63" fmla="*/ 36 h 38"/>
                <a:gd name="T64" fmla="*/ 13 w 38"/>
                <a:gd name="T65" fmla="*/ 37 h 38"/>
                <a:gd name="T66" fmla="*/ 15 w 38"/>
                <a:gd name="T67" fmla="*/ 38 h 38"/>
                <a:gd name="T68" fmla="*/ 17 w 38"/>
                <a:gd name="T69" fmla="*/ 38 h 38"/>
                <a:gd name="T70" fmla="*/ 20 w 38"/>
                <a:gd name="T71" fmla="*/ 38 h 38"/>
                <a:gd name="T72" fmla="*/ 22 w 38"/>
                <a:gd name="T73" fmla="*/ 38 h 38"/>
                <a:gd name="T74" fmla="*/ 25 w 38"/>
                <a:gd name="T75" fmla="*/ 37 h 38"/>
                <a:gd name="T76" fmla="*/ 27 w 38"/>
                <a:gd name="T77" fmla="*/ 36 h 38"/>
                <a:gd name="T78" fmla="*/ 30 w 38"/>
                <a:gd name="T79" fmla="*/ 35 h 38"/>
                <a:gd name="T80" fmla="*/ 32 w 38"/>
                <a:gd name="T81" fmla="*/ 33 h 38"/>
                <a:gd name="T82" fmla="*/ 33 w 38"/>
                <a:gd name="T83" fmla="*/ 32 h 38"/>
                <a:gd name="T84" fmla="*/ 35 w 38"/>
                <a:gd name="T85" fmla="*/ 30 h 38"/>
                <a:gd name="T86" fmla="*/ 36 w 38"/>
                <a:gd name="T87" fmla="*/ 28 h 38"/>
                <a:gd name="T88" fmla="*/ 37 w 38"/>
                <a:gd name="T89" fmla="*/ 26 h 38"/>
                <a:gd name="T90" fmla="*/ 38 w 38"/>
                <a:gd name="T91" fmla="*/ 23 h 38"/>
                <a:gd name="T92" fmla="*/ 38 w 38"/>
                <a:gd name="T93" fmla="*/ 21 h 38"/>
                <a:gd name="T94" fmla="*/ 38 w 38"/>
                <a:gd name="T95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38">
                  <a:moveTo>
                    <a:pt x="38" y="17"/>
                  </a:moveTo>
                  <a:lnTo>
                    <a:pt x="38" y="16"/>
                  </a:lnTo>
                  <a:lnTo>
                    <a:pt x="38" y="14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0"/>
                  </a:lnTo>
                  <a:lnTo>
                    <a:pt x="35" y="9"/>
                  </a:lnTo>
                  <a:lnTo>
                    <a:pt x="35" y="8"/>
                  </a:lnTo>
                  <a:lnTo>
                    <a:pt x="34" y="7"/>
                  </a:lnTo>
                  <a:lnTo>
                    <a:pt x="33" y="6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2" y="27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4" y="38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2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6" y="29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7" y="24"/>
                  </a:lnTo>
                  <a:lnTo>
                    <a:pt x="38" y="23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8" y="18"/>
                  </a:lnTo>
                  <a:lnTo>
                    <a:pt x="38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8F49D057-4A15-40E7-B9A5-38C56BAA8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3017838"/>
              <a:ext cx="60325" cy="60325"/>
            </a:xfrm>
            <a:custGeom>
              <a:avLst/>
              <a:gdLst>
                <a:gd name="T0" fmla="*/ 166 w 169"/>
                <a:gd name="T1" fmla="*/ 64 h 168"/>
                <a:gd name="T2" fmla="*/ 163 w 169"/>
                <a:gd name="T3" fmla="*/ 53 h 168"/>
                <a:gd name="T4" fmla="*/ 158 w 169"/>
                <a:gd name="T5" fmla="*/ 43 h 168"/>
                <a:gd name="T6" fmla="*/ 152 w 169"/>
                <a:gd name="T7" fmla="*/ 34 h 168"/>
                <a:gd name="T8" fmla="*/ 145 w 169"/>
                <a:gd name="T9" fmla="*/ 26 h 168"/>
                <a:gd name="T10" fmla="*/ 137 w 169"/>
                <a:gd name="T11" fmla="*/ 18 h 168"/>
                <a:gd name="T12" fmla="*/ 128 w 169"/>
                <a:gd name="T13" fmla="*/ 12 h 168"/>
                <a:gd name="T14" fmla="*/ 118 w 169"/>
                <a:gd name="T15" fmla="*/ 7 h 168"/>
                <a:gd name="T16" fmla="*/ 108 w 169"/>
                <a:gd name="T17" fmla="*/ 3 h 168"/>
                <a:gd name="T18" fmla="*/ 97 w 169"/>
                <a:gd name="T19" fmla="*/ 1 h 168"/>
                <a:gd name="T20" fmla="*/ 86 w 169"/>
                <a:gd name="T21" fmla="*/ 0 h 168"/>
                <a:gd name="T22" fmla="*/ 75 w 169"/>
                <a:gd name="T23" fmla="*/ 0 h 168"/>
                <a:gd name="T24" fmla="*/ 64 w 169"/>
                <a:gd name="T25" fmla="*/ 2 h 168"/>
                <a:gd name="T26" fmla="*/ 54 w 169"/>
                <a:gd name="T27" fmla="*/ 6 h 168"/>
                <a:gd name="T28" fmla="*/ 44 w 169"/>
                <a:gd name="T29" fmla="*/ 10 h 168"/>
                <a:gd name="T30" fmla="*/ 34 w 169"/>
                <a:gd name="T31" fmla="*/ 16 h 168"/>
                <a:gd name="T32" fmla="*/ 26 w 169"/>
                <a:gd name="T33" fmla="*/ 23 h 168"/>
                <a:gd name="T34" fmla="*/ 18 w 169"/>
                <a:gd name="T35" fmla="*/ 32 h 168"/>
                <a:gd name="T36" fmla="*/ 12 w 169"/>
                <a:gd name="T37" fmla="*/ 41 h 168"/>
                <a:gd name="T38" fmla="*/ 7 w 169"/>
                <a:gd name="T39" fmla="*/ 50 h 168"/>
                <a:gd name="T40" fmla="*/ 3 w 169"/>
                <a:gd name="T41" fmla="*/ 61 h 168"/>
                <a:gd name="T42" fmla="*/ 1 w 169"/>
                <a:gd name="T43" fmla="*/ 72 h 168"/>
                <a:gd name="T44" fmla="*/ 0 w 169"/>
                <a:gd name="T45" fmla="*/ 83 h 168"/>
                <a:gd name="T46" fmla="*/ 1 w 169"/>
                <a:gd name="T47" fmla="*/ 94 h 168"/>
                <a:gd name="T48" fmla="*/ 3 w 169"/>
                <a:gd name="T49" fmla="*/ 104 h 168"/>
                <a:gd name="T50" fmla="*/ 6 w 169"/>
                <a:gd name="T51" fmla="*/ 115 h 168"/>
                <a:gd name="T52" fmla="*/ 11 w 169"/>
                <a:gd name="T53" fmla="*/ 125 h 168"/>
                <a:gd name="T54" fmla="*/ 17 w 169"/>
                <a:gd name="T55" fmla="*/ 134 h 168"/>
                <a:gd name="T56" fmla="*/ 24 w 169"/>
                <a:gd name="T57" fmla="*/ 143 h 168"/>
                <a:gd name="T58" fmla="*/ 32 w 169"/>
                <a:gd name="T59" fmla="*/ 150 h 168"/>
                <a:gd name="T60" fmla="*/ 41 w 169"/>
                <a:gd name="T61" fmla="*/ 156 h 168"/>
                <a:gd name="T62" fmla="*/ 51 w 169"/>
                <a:gd name="T63" fmla="*/ 161 h 168"/>
                <a:gd name="T64" fmla="*/ 61 w 169"/>
                <a:gd name="T65" fmla="*/ 165 h 168"/>
                <a:gd name="T66" fmla="*/ 72 w 169"/>
                <a:gd name="T67" fmla="*/ 167 h 168"/>
                <a:gd name="T68" fmla="*/ 83 w 169"/>
                <a:gd name="T69" fmla="*/ 168 h 168"/>
                <a:gd name="T70" fmla="*/ 94 w 169"/>
                <a:gd name="T71" fmla="*/ 168 h 168"/>
                <a:gd name="T72" fmla="*/ 105 w 169"/>
                <a:gd name="T73" fmla="*/ 166 h 168"/>
                <a:gd name="T74" fmla="*/ 115 w 169"/>
                <a:gd name="T75" fmla="*/ 163 h 168"/>
                <a:gd name="T76" fmla="*/ 125 w 169"/>
                <a:gd name="T77" fmla="*/ 158 h 168"/>
                <a:gd name="T78" fmla="*/ 134 w 169"/>
                <a:gd name="T79" fmla="*/ 152 h 168"/>
                <a:gd name="T80" fmla="*/ 143 w 169"/>
                <a:gd name="T81" fmla="*/ 145 h 168"/>
                <a:gd name="T82" fmla="*/ 150 w 169"/>
                <a:gd name="T83" fmla="*/ 137 h 168"/>
                <a:gd name="T84" fmla="*/ 157 w 169"/>
                <a:gd name="T85" fmla="*/ 128 h 168"/>
                <a:gd name="T86" fmla="*/ 162 w 169"/>
                <a:gd name="T87" fmla="*/ 118 h 168"/>
                <a:gd name="T88" fmla="*/ 165 w 169"/>
                <a:gd name="T89" fmla="*/ 107 h 168"/>
                <a:gd name="T90" fmla="*/ 168 w 169"/>
                <a:gd name="T91" fmla="*/ 97 h 168"/>
                <a:gd name="T92" fmla="*/ 169 w 169"/>
                <a:gd name="T93" fmla="*/ 86 h 168"/>
                <a:gd name="T94" fmla="*/ 168 w 169"/>
                <a:gd name="T95" fmla="*/ 7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9" h="168">
                  <a:moveTo>
                    <a:pt x="167" y="69"/>
                  </a:moveTo>
                  <a:lnTo>
                    <a:pt x="166" y="64"/>
                  </a:lnTo>
                  <a:lnTo>
                    <a:pt x="165" y="58"/>
                  </a:lnTo>
                  <a:lnTo>
                    <a:pt x="163" y="53"/>
                  </a:lnTo>
                  <a:lnTo>
                    <a:pt x="161" y="48"/>
                  </a:lnTo>
                  <a:lnTo>
                    <a:pt x="158" y="43"/>
                  </a:lnTo>
                  <a:lnTo>
                    <a:pt x="155" y="39"/>
                  </a:lnTo>
                  <a:lnTo>
                    <a:pt x="152" y="34"/>
                  </a:lnTo>
                  <a:lnTo>
                    <a:pt x="149" y="30"/>
                  </a:lnTo>
                  <a:lnTo>
                    <a:pt x="145" y="26"/>
                  </a:lnTo>
                  <a:lnTo>
                    <a:pt x="141" y="22"/>
                  </a:lnTo>
                  <a:lnTo>
                    <a:pt x="137" y="18"/>
                  </a:lnTo>
                  <a:lnTo>
                    <a:pt x="132" y="15"/>
                  </a:lnTo>
                  <a:lnTo>
                    <a:pt x="128" y="12"/>
                  </a:lnTo>
                  <a:lnTo>
                    <a:pt x="123" y="9"/>
                  </a:lnTo>
                  <a:lnTo>
                    <a:pt x="118" y="7"/>
                  </a:lnTo>
                  <a:lnTo>
                    <a:pt x="113" y="5"/>
                  </a:lnTo>
                  <a:lnTo>
                    <a:pt x="108" y="3"/>
                  </a:lnTo>
                  <a:lnTo>
                    <a:pt x="102" y="2"/>
                  </a:lnTo>
                  <a:lnTo>
                    <a:pt x="97" y="1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69" y="1"/>
                  </a:lnTo>
                  <a:lnTo>
                    <a:pt x="64" y="2"/>
                  </a:lnTo>
                  <a:lnTo>
                    <a:pt x="59" y="4"/>
                  </a:lnTo>
                  <a:lnTo>
                    <a:pt x="54" y="6"/>
                  </a:lnTo>
                  <a:lnTo>
                    <a:pt x="48" y="8"/>
                  </a:lnTo>
                  <a:lnTo>
                    <a:pt x="44" y="10"/>
                  </a:lnTo>
                  <a:lnTo>
                    <a:pt x="39" y="13"/>
                  </a:lnTo>
                  <a:lnTo>
                    <a:pt x="34" y="16"/>
                  </a:lnTo>
                  <a:lnTo>
                    <a:pt x="30" y="20"/>
                  </a:lnTo>
                  <a:lnTo>
                    <a:pt x="26" y="23"/>
                  </a:lnTo>
                  <a:lnTo>
                    <a:pt x="22" y="27"/>
                  </a:lnTo>
                  <a:lnTo>
                    <a:pt x="18" y="32"/>
                  </a:lnTo>
                  <a:lnTo>
                    <a:pt x="15" y="36"/>
                  </a:lnTo>
                  <a:lnTo>
                    <a:pt x="12" y="41"/>
                  </a:lnTo>
                  <a:lnTo>
                    <a:pt x="9" y="45"/>
                  </a:lnTo>
                  <a:lnTo>
                    <a:pt x="7" y="50"/>
                  </a:lnTo>
                  <a:lnTo>
                    <a:pt x="5" y="56"/>
                  </a:lnTo>
                  <a:lnTo>
                    <a:pt x="3" y="61"/>
                  </a:lnTo>
                  <a:lnTo>
                    <a:pt x="2" y="66"/>
                  </a:lnTo>
                  <a:lnTo>
                    <a:pt x="1" y="72"/>
                  </a:lnTo>
                  <a:lnTo>
                    <a:pt x="0" y="77"/>
                  </a:lnTo>
                  <a:lnTo>
                    <a:pt x="0" y="83"/>
                  </a:lnTo>
                  <a:lnTo>
                    <a:pt x="0" y="88"/>
                  </a:lnTo>
                  <a:lnTo>
                    <a:pt x="1" y="94"/>
                  </a:lnTo>
                  <a:lnTo>
                    <a:pt x="1" y="99"/>
                  </a:lnTo>
                  <a:lnTo>
                    <a:pt x="3" y="104"/>
                  </a:lnTo>
                  <a:lnTo>
                    <a:pt x="4" y="110"/>
                  </a:lnTo>
                  <a:lnTo>
                    <a:pt x="6" y="115"/>
                  </a:lnTo>
                  <a:lnTo>
                    <a:pt x="8" y="120"/>
                  </a:lnTo>
                  <a:lnTo>
                    <a:pt x="11" y="125"/>
                  </a:lnTo>
                  <a:lnTo>
                    <a:pt x="13" y="130"/>
                  </a:lnTo>
                  <a:lnTo>
                    <a:pt x="17" y="134"/>
                  </a:lnTo>
                  <a:lnTo>
                    <a:pt x="20" y="139"/>
                  </a:lnTo>
                  <a:lnTo>
                    <a:pt x="24" y="143"/>
                  </a:lnTo>
                  <a:lnTo>
                    <a:pt x="28" y="146"/>
                  </a:lnTo>
                  <a:lnTo>
                    <a:pt x="32" y="150"/>
                  </a:lnTo>
                  <a:lnTo>
                    <a:pt x="36" y="153"/>
                  </a:lnTo>
                  <a:lnTo>
                    <a:pt x="41" y="156"/>
                  </a:lnTo>
                  <a:lnTo>
                    <a:pt x="46" y="159"/>
                  </a:lnTo>
                  <a:lnTo>
                    <a:pt x="51" y="161"/>
                  </a:lnTo>
                  <a:lnTo>
                    <a:pt x="56" y="163"/>
                  </a:lnTo>
                  <a:lnTo>
                    <a:pt x="61" y="165"/>
                  </a:lnTo>
                  <a:lnTo>
                    <a:pt x="66" y="166"/>
                  </a:lnTo>
                  <a:lnTo>
                    <a:pt x="72" y="167"/>
                  </a:lnTo>
                  <a:lnTo>
                    <a:pt x="77" y="168"/>
                  </a:lnTo>
                  <a:lnTo>
                    <a:pt x="83" y="168"/>
                  </a:lnTo>
                  <a:lnTo>
                    <a:pt x="88" y="168"/>
                  </a:lnTo>
                  <a:lnTo>
                    <a:pt x="94" y="168"/>
                  </a:lnTo>
                  <a:lnTo>
                    <a:pt x="99" y="167"/>
                  </a:lnTo>
                  <a:lnTo>
                    <a:pt x="105" y="166"/>
                  </a:lnTo>
                  <a:lnTo>
                    <a:pt x="110" y="164"/>
                  </a:lnTo>
                  <a:lnTo>
                    <a:pt x="115" y="163"/>
                  </a:lnTo>
                  <a:lnTo>
                    <a:pt x="120" y="160"/>
                  </a:lnTo>
                  <a:lnTo>
                    <a:pt x="125" y="158"/>
                  </a:lnTo>
                  <a:lnTo>
                    <a:pt x="130" y="155"/>
                  </a:lnTo>
                  <a:lnTo>
                    <a:pt x="134" y="152"/>
                  </a:lnTo>
                  <a:lnTo>
                    <a:pt x="139" y="148"/>
                  </a:lnTo>
                  <a:lnTo>
                    <a:pt x="143" y="145"/>
                  </a:lnTo>
                  <a:lnTo>
                    <a:pt x="147" y="141"/>
                  </a:lnTo>
                  <a:lnTo>
                    <a:pt x="150" y="137"/>
                  </a:lnTo>
                  <a:lnTo>
                    <a:pt x="154" y="132"/>
                  </a:lnTo>
                  <a:lnTo>
                    <a:pt x="157" y="128"/>
                  </a:lnTo>
                  <a:lnTo>
                    <a:pt x="159" y="123"/>
                  </a:lnTo>
                  <a:lnTo>
                    <a:pt x="162" y="118"/>
                  </a:lnTo>
                  <a:lnTo>
                    <a:pt x="164" y="113"/>
                  </a:lnTo>
                  <a:lnTo>
                    <a:pt x="165" y="107"/>
                  </a:lnTo>
                  <a:lnTo>
                    <a:pt x="167" y="102"/>
                  </a:lnTo>
                  <a:lnTo>
                    <a:pt x="168" y="97"/>
                  </a:lnTo>
                  <a:lnTo>
                    <a:pt x="168" y="91"/>
                  </a:lnTo>
                  <a:lnTo>
                    <a:pt x="169" y="86"/>
                  </a:lnTo>
                  <a:lnTo>
                    <a:pt x="169" y="80"/>
                  </a:lnTo>
                  <a:lnTo>
                    <a:pt x="168" y="75"/>
                  </a:lnTo>
                  <a:lnTo>
                    <a:pt x="167" y="6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B30002B0-CDAB-4691-83DD-3C4311F4A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400" y="2289175"/>
              <a:ext cx="60325" cy="60325"/>
            </a:xfrm>
            <a:custGeom>
              <a:avLst/>
              <a:gdLst>
                <a:gd name="T0" fmla="*/ 0 w 38"/>
                <a:gd name="T1" fmla="*/ 23 h 38"/>
                <a:gd name="T2" fmla="*/ 0 w 38"/>
                <a:gd name="T3" fmla="*/ 25 h 38"/>
                <a:gd name="T4" fmla="*/ 1 w 38"/>
                <a:gd name="T5" fmla="*/ 28 h 38"/>
                <a:gd name="T6" fmla="*/ 3 w 38"/>
                <a:gd name="T7" fmla="*/ 30 h 38"/>
                <a:gd name="T8" fmla="*/ 4 w 38"/>
                <a:gd name="T9" fmla="*/ 32 h 38"/>
                <a:gd name="T10" fmla="*/ 6 w 38"/>
                <a:gd name="T11" fmla="*/ 34 h 38"/>
                <a:gd name="T12" fmla="*/ 8 w 38"/>
                <a:gd name="T13" fmla="*/ 35 h 38"/>
                <a:gd name="T14" fmla="*/ 10 w 38"/>
                <a:gd name="T15" fmla="*/ 36 h 38"/>
                <a:gd name="T16" fmla="*/ 12 w 38"/>
                <a:gd name="T17" fmla="*/ 37 h 38"/>
                <a:gd name="T18" fmla="*/ 15 w 38"/>
                <a:gd name="T19" fmla="*/ 38 h 38"/>
                <a:gd name="T20" fmla="*/ 17 w 38"/>
                <a:gd name="T21" fmla="*/ 38 h 38"/>
                <a:gd name="T22" fmla="*/ 20 w 38"/>
                <a:gd name="T23" fmla="*/ 38 h 38"/>
                <a:gd name="T24" fmla="*/ 22 w 38"/>
                <a:gd name="T25" fmla="*/ 38 h 38"/>
                <a:gd name="T26" fmla="*/ 25 w 38"/>
                <a:gd name="T27" fmla="*/ 38 h 38"/>
                <a:gd name="T28" fmla="*/ 27 w 38"/>
                <a:gd name="T29" fmla="*/ 37 h 38"/>
                <a:gd name="T30" fmla="*/ 29 w 38"/>
                <a:gd name="T31" fmla="*/ 36 h 38"/>
                <a:gd name="T32" fmla="*/ 31 w 38"/>
                <a:gd name="T33" fmla="*/ 34 h 38"/>
                <a:gd name="T34" fmla="*/ 33 w 38"/>
                <a:gd name="T35" fmla="*/ 32 h 38"/>
                <a:gd name="T36" fmla="*/ 34 w 38"/>
                <a:gd name="T37" fmla="*/ 30 h 38"/>
                <a:gd name="T38" fmla="*/ 36 w 38"/>
                <a:gd name="T39" fmla="*/ 28 h 38"/>
                <a:gd name="T40" fmla="*/ 37 w 38"/>
                <a:gd name="T41" fmla="*/ 26 h 38"/>
                <a:gd name="T42" fmla="*/ 37 w 38"/>
                <a:gd name="T43" fmla="*/ 24 h 38"/>
                <a:gd name="T44" fmla="*/ 38 w 38"/>
                <a:gd name="T45" fmla="*/ 21 h 38"/>
                <a:gd name="T46" fmla="*/ 38 w 38"/>
                <a:gd name="T47" fmla="*/ 19 h 38"/>
                <a:gd name="T48" fmla="*/ 37 w 38"/>
                <a:gd name="T49" fmla="*/ 16 h 38"/>
                <a:gd name="T50" fmla="*/ 37 w 38"/>
                <a:gd name="T51" fmla="*/ 14 h 38"/>
                <a:gd name="T52" fmla="*/ 36 w 38"/>
                <a:gd name="T53" fmla="*/ 11 h 38"/>
                <a:gd name="T54" fmla="*/ 35 w 38"/>
                <a:gd name="T55" fmla="*/ 9 h 38"/>
                <a:gd name="T56" fmla="*/ 33 w 38"/>
                <a:gd name="T57" fmla="*/ 7 h 38"/>
                <a:gd name="T58" fmla="*/ 32 w 38"/>
                <a:gd name="T59" fmla="*/ 5 h 38"/>
                <a:gd name="T60" fmla="*/ 30 w 38"/>
                <a:gd name="T61" fmla="*/ 4 h 38"/>
                <a:gd name="T62" fmla="*/ 27 w 38"/>
                <a:gd name="T63" fmla="*/ 2 h 38"/>
                <a:gd name="T64" fmla="*/ 25 w 38"/>
                <a:gd name="T65" fmla="*/ 1 h 38"/>
                <a:gd name="T66" fmla="*/ 23 w 38"/>
                <a:gd name="T67" fmla="*/ 1 h 38"/>
                <a:gd name="T68" fmla="*/ 20 w 38"/>
                <a:gd name="T69" fmla="*/ 0 h 38"/>
                <a:gd name="T70" fmla="*/ 18 w 38"/>
                <a:gd name="T71" fmla="*/ 0 h 38"/>
                <a:gd name="T72" fmla="*/ 15 w 38"/>
                <a:gd name="T73" fmla="*/ 1 h 38"/>
                <a:gd name="T74" fmla="*/ 13 w 38"/>
                <a:gd name="T75" fmla="*/ 1 h 38"/>
                <a:gd name="T76" fmla="*/ 10 w 38"/>
                <a:gd name="T77" fmla="*/ 2 h 38"/>
                <a:gd name="T78" fmla="*/ 8 w 38"/>
                <a:gd name="T79" fmla="*/ 3 h 38"/>
                <a:gd name="T80" fmla="*/ 6 w 38"/>
                <a:gd name="T81" fmla="*/ 5 h 38"/>
                <a:gd name="T82" fmla="*/ 5 w 38"/>
                <a:gd name="T83" fmla="*/ 7 h 38"/>
                <a:gd name="T84" fmla="*/ 3 w 38"/>
                <a:gd name="T85" fmla="*/ 9 h 38"/>
                <a:gd name="T86" fmla="*/ 2 w 38"/>
                <a:gd name="T87" fmla="*/ 11 h 38"/>
                <a:gd name="T88" fmla="*/ 1 w 38"/>
                <a:gd name="T89" fmla="*/ 13 h 38"/>
                <a:gd name="T90" fmla="*/ 0 w 38"/>
                <a:gd name="T91" fmla="*/ 15 h 38"/>
                <a:gd name="T92" fmla="*/ 0 w 38"/>
                <a:gd name="T93" fmla="*/ 18 h 38"/>
                <a:gd name="T94" fmla="*/ 0 w 38"/>
                <a:gd name="T95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38">
                  <a:moveTo>
                    <a:pt x="0" y="22"/>
                  </a:move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5" y="33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8" y="35"/>
                  </a:lnTo>
                  <a:lnTo>
                    <a:pt x="9" y="36"/>
                  </a:lnTo>
                  <a:lnTo>
                    <a:pt x="10" y="36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3" y="38"/>
                  </a:lnTo>
                  <a:lnTo>
                    <a:pt x="25" y="38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29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3" y="32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37" y="24"/>
                  </a:lnTo>
                  <a:lnTo>
                    <a:pt x="37" y="22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5" y="9"/>
                  </a:lnTo>
                  <a:lnTo>
                    <a:pt x="34" y="8"/>
                  </a:lnTo>
                  <a:lnTo>
                    <a:pt x="33" y="7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0" y="5"/>
                  </a:lnTo>
                  <a:lnTo>
                    <a:pt x="30" y="4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7"/>
                  </a:lnTo>
                  <a:lnTo>
                    <a:pt x="4" y="7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C470251-D9FF-464A-91C8-71E5EFB8C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400" y="2289175"/>
              <a:ext cx="60325" cy="60325"/>
            </a:xfrm>
            <a:custGeom>
              <a:avLst/>
              <a:gdLst>
                <a:gd name="T0" fmla="*/ 2 w 168"/>
                <a:gd name="T1" fmla="*/ 105 h 169"/>
                <a:gd name="T2" fmla="*/ 6 w 168"/>
                <a:gd name="T3" fmla="*/ 116 h 169"/>
                <a:gd name="T4" fmla="*/ 10 w 168"/>
                <a:gd name="T5" fmla="*/ 125 h 169"/>
                <a:gd name="T6" fmla="*/ 16 w 168"/>
                <a:gd name="T7" fmla="*/ 135 h 169"/>
                <a:gd name="T8" fmla="*/ 23 w 168"/>
                <a:gd name="T9" fmla="*/ 143 h 169"/>
                <a:gd name="T10" fmla="*/ 31 w 168"/>
                <a:gd name="T11" fmla="*/ 151 h 169"/>
                <a:gd name="T12" fmla="*/ 41 w 168"/>
                <a:gd name="T13" fmla="*/ 157 h 169"/>
                <a:gd name="T14" fmla="*/ 50 w 168"/>
                <a:gd name="T15" fmla="*/ 162 h 169"/>
                <a:gd name="T16" fmla="*/ 61 w 168"/>
                <a:gd name="T17" fmla="*/ 166 h 169"/>
                <a:gd name="T18" fmla="*/ 71 w 168"/>
                <a:gd name="T19" fmla="*/ 168 h 169"/>
                <a:gd name="T20" fmla="*/ 82 w 168"/>
                <a:gd name="T21" fmla="*/ 169 h 169"/>
                <a:gd name="T22" fmla="*/ 93 w 168"/>
                <a:gd name="T23" fmla="*/ 168 h 169"/>
                <a:gd name="T24" fmla="*/ 104 w 168"/>
                <a:gd name="T25" fmla="*/ 166 h 169"/>
                <a:gd name="T26" fmla="*/ 115 w 168"/>
                <a:gd name="T27" fmla="*/ 163 h 169"/>
                <a:gd name="T28" fmla="*/ 125 w 168"/>
                <a:gd name="T29" fmla="*/ 158 h 169"/>
                <a:gd name="T30" fmla="*/ 134 w 168"/>
                <a:gd name="T31" fmla="*/ 152 h 169"/>
                <a:gd name="T32" fmla="*/ 142 w 168"/>
                <a:gd name="T33" fmla="*/ 145 h 169"/>
                <a:gd name="T34" fmla="*/ 150 w 168"/>
                <a:gd name="T35" fmla="*/ 137 h 169"/>
                <a:gd name="T36" fmla="*/ 156 w 168"/>
                <a:gd name="T37" fmla="*/ 128 h 169"/>
                <a:gd name="T38" fmla="*/ 161 w 168"/>
                <a:gd name="T39" fmla="*/ 118 h 169"/>
                <a:gd name="T40" fmla="*/ 165 w 168"/>
                <a:gd name="T41" fmla="*/ 108 h 169"/>
                <a:gd name="T42" fmla="*/ 167 w 168"/>
                <a:gd name="T43" fmla="*/ 97 h 169"/>
                <a:gd name="T44" fmla="*/ 168 w 168"/>
                <a:gd name="T45" fmla="*/ 86 h 169"/>
                <a:gd name="T46" fmla="*/ 168 w 168"/>
                <a:gd name="T47" fmla="*/ 75 h 169"/>
                <a:gd name="T48" fmla="*/ 166 w 168"/>
                <a:gd name="T49" fmla="*/ 64 h 169"/>
                <a:gd name="T50" fmla="*/ 162 w 168"/>
                <a:gd name="T51" fmla="*/ 54 h 169"/>
                <a:gd name="T52" fmla="*/ 158 w 168"/>
                <a:gd name="T53" fmla="*/ 44 h 169"/>
                <a:gd name="T54" fmla="*/ 152 w 168"/>
                <a:gd name="T55" fmla="*/ 35 h 169"/>
                <a:gd name="T56" fmla="*/ 145 w 168"/>
                <a:gd name="T57" fmla="*/ 26 h 169"/>
                <a:gd name="T58" fmla="*/ 136 w 168"/>
                <a:gd name="T59" fmla="*/ 19 h 169"/>
                <a:gd name="T60" fmla="*/ 127 w 168"/>
                <a:gd name="T61" fmla="*/ 12 h 169"/>
                <a:gd name="T62" fmla="*/ 118 w 168"/>
                <a:gd name="T63" fmla="*/ 7 h 169"/>
                <a:gd name="T64" fmla="*/ 107 w 168"/>
                <a:gd name="T65" fmla="*/ 4 h 169"/>
                <a:gd name="T66" fmla="*/ 96 w 168"/>
                <a:gd name="T67" fmla="*/ 1 h 169"/>
                <a:gd name="T68" fmla="*/ 85 w 168"/>
                <a:gd name="T69" fmla="*/ 0 h 169"/>
                <a:gd name="T70" fmla="*/ 74 w 168"/>
                <a:gd name="T71" fmla="*/ 1 h 169"/>
                <a:gd name="T72" fmla="*/ 64 w 168"/>
                <a:gd name="T73" fmla="*/ 3 h 169"/>
                <a:gd name="T74" fmla="*/ 53 w 168"/>
                <a:gd name="T75" fmla="*/ 6 h 169"/>
                <a:gd name="T76" fmla="*/ 43 w 168"/>
                <a:gd name="T77" fmla="*/ 11 h 169"/>
                <a:gd name="T78" fmla="*/ 34 w 168"/>
                <a:gd name="T79" fmla="*/ 17 h 169"/>
                <a:gd name="T80" fmla="*/ 25 w 168"/>
                <a:gd name="T81" fmla="*/ 24 h 169"/>
                <a:gd name="T82" fmla="*/ 18 w 168"/>
                <a:gd name="T83" fmla="*/ 32 h 169"/>
                <a:gd name="T84" fmla="*/ 12 w 168"/>
                <a:gd name="T85" fmla="*/ 41 h 169"/>
                <a:gd name="T86" fmla="*/ 7 w 168"/>
                <a:gd name="T87" fmla="*/ 51 h 169"/>
                <a:gd name="T88" fmla="*/ 3 w 168"/>
                <a:gd name="T89" fmla="*/ 61 h 169"/>
                <a:gd name="T90" fmla="*/ 1 w 168"/>
                <a:gd name="T91" fmla="*/ 72 h 169"/>
                <a:gd name="T92" fmla="*/ 0 w 168"/>
                <a:gd name="T93" fmla="*/ 83 h 169"/>
                <a:gd name="T94" fmla="*/ 0 w 168"/>
                <a:gd name="T95" fmla="*/ 9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8" h="169">
                  <a:moveTo>
                    <a:pt x="1" y="100"/>
                  </a:moveTo>
                  <a:lnTo>
                    <a:pt x="2" y="105"/>
                  </a:lnTo>
                  <a:lnTo>
                    <a:pt x="4" y="110"/>
                  </a:lnTo>
                  <a:lnTo>
                    <a:pt x="6" y="116"/>
                  </a:lnTo>
                  <a:lnTo>
                    <a:pt x="8" y="121"/>
                  </a:lnTo>
                  <a:lnTo>
                    <a:pt x="10" y="125"/>
                  </a:lnTo>
                  <a:lnTo>
                    <a:pt x="13" y="130"/>
                  </a:lnTo>
                  <a:lnTo>
                    <a:pt x="16" y="135"/>
                  </a:lnTo>
                  <a:lnTo>
                    <a:pt x="20" y="139"/>
                  </a:lnTo>
                  <a:lnTo>
                    <a:pt x="23" y="143"/>
                  </a:lnTo>
                  <a:lnTo>
                    <a:pt x="27" y="147"/>
                  </a:lnTo>
                  <a:lnTo>
                    <a:pt x="31" y="151"/>
                  </a:lnTo>
                  <a:lnTo>
                    <a:pt x="36" y="154"/>
                  </a:lnTo>
                  <a:lnTo>
                    <a:pt x="41" y="157"/>
                  </a:lnTo>
                  <a:lnTo>
                    <a:pt x="45" y="160"/>
                  </a:lnTo>
                  <a:lnTo>
                    <a:pt x="50" y="162"/>
                  </a:lnTo>
                  <a:lnTo>
                    <a:pt x="55" y="164"/>
                  </a:lnTo>
                  <a:lnTo>
                    <a:pt x="61" y="166"/>
                  </a:lnTo>
                  <a:lnTo>
                    <a:pt x="66" y="167"/>
                  </a:lnTo>
                  <a:lnTo>
                    <a:pt x="71" y="168"/>
                  </a:lnTo>
                  <a:lnTo>
                    <a:pt x="77" y="169"/>
                  </a:lnTo>
                  <a:lnTo>
                    <a:pt x="82" y="169"/>
                  </a:lnTo>
                  <a:lnTo>
                    <a:pt x="88" y="169"/>
                  </a:lnTo>
                  <a:lnTo>
                    <a:pt x="93" y="168"/>
                  </a:lnTo>
                  <a:lnTo>
                    <a:pt x="99" y="168"/>
                  </a:lnTo>
                  <a:lnTo>
                    <a:pt x="104" y="166"/>
                  </a:lnTo>
                  <a:lnTo>
                    <a:pt x="110" y="165"/>
                  </a:lnTo>
                  <a:lnTo>
                    <a:pt x="115" y="163"/>
                  </a:lnTo>
                  <a:lnTo>
                    <a:pt x="120" y="161"/>
                  </a:lnTo>
                  <a:lnTo>
                    <a:pt x="125" y="158"/>
                  </a:lnTo>
                  <a:lnTo>
                    <a:pt x="129" y="156"/>
                  </a:lnTo>
                  <a:lnTo>
                    <a:pt x="134" y="152"/>
                  </a:lnTo>
                  <a:lnTo>
                    <a:pt x="138" y="149"/>
                  </a:lnTo>
                  <a:lnTo>
                    <a:pt x="142" y="145"/>
                  </a:lnTo>
                  <a:lnTo>
                    <a:pt x="146" y="141"/>
                  </a:lnTo>
                  <a:lnTo>
                    <a:pt x="150" y="137"/>
                  </a:lnTo>
                  <a:lnTo>
                    <a:pt x="153" y="133"/>
                  </a:lnTo>
                  <a:lnTo>
                    <a:pt x="156" y="128"/>
                  </a:lnTo>
                  <a:lnTo>
                    <a:pt x="159" y="123"/>
                  </a:lnTo>
                  <a:lnTo>
                    <a:pt x="161" y="118"/>
                  </a:lnTo>
                  <a:lnTo>
                    <a:pt x="163" y="113"/>
                  </a:lnTo>
                  <a:lnTo>
                    <a:pt x="165" y="108"/>
                  </a:lnTo>
                  <a:lnTo>
                    <a:pt x="166" y="103"/>
                  </a:lnTo>
                  <a:lnTo>
                    <a:pt x="167" y="97"/>
                  </a:lnTo>
                  <a:lnTo>
                    <a:pt x="168" y="92"/>
                  </a:lnTo>
                  <a:lnTo>
                    <a:pt x="168" y="86"/>
                  </a:lnTo>
                  <a:lnTo>
                    <a:pt x="168" y="81"/>
                  </a:lnTo>
                  <a:lnTo>
                    <a:pt x="168" y="75"/>
                  </a:lnTo>
                  <a:lnTo>
                    <a:pt x="167" y="70"/>
                  </a:lnTo>
                  <a:lnTo>
                    <a:pt x="166" y="64"/>
                  </a:lnTo>
                  <a:lnTo>
                    <a:pt x="164" y="59"/>
                  </a:lnTo>
                  <a:lnTo>
                    <a:pt x="162" y="54"/>
                  </a:lnTo>
                  <a:lnTo>
                    <a:pt x="160" y="49"/>
                  </a:lnTo>
                  <a:lnTo>
                    <a:pt x="158" y="44"/>
                  </a:lnTo>
                  <a:lnTo>
                    <a:pt x="155" y="39"/>
                  </a:lnTo>
                  <a:lnTo>
                    <a:pt x="152" y="35"/>
                  </a:lnTo>
                  <a:lnTo>
                    <a:pt x="148" y="30"/>
                  </a:lnTo>
                  <a:lnTo>
                    <a:pt x="145" y="26"/>
                  </a:lnTo>
                  <a:lnTo>
                    <a:pt x="141" y="22"/>
                  </a:lnTo>
                  <a:lnTo>
                    <a:pt x="136" y="19"/>
                  </a:lnTo>
                  <a:lnTo>
                    <a:pt x="132" y="15"/>
                  </a:lnTo>
                  <a:lnTo>
                    <a:pt x="127" y="12"/>
                  </a:lnTo>
                  <a:lnTo>
                    <a:pt x="123" y="10"/>
                  </a:lnTo>
                  <a:lnTo>
                    <a:pt x="118" y="7"/>
                  </a:lnTo>
                  <a:lnTo>
                    <a:pt x="112" y="5"/>
                  </a:lnTo>
                  <a:lnTo>
                    <a:pt x="107" y="4"/>
                  </a:lnTo>
                  <a:lnTo>
                    <a:pt x="102" y="2"/>
                  </a:lnTo>
                  <a:lnTo>
                    <a:pt x="96" y="1"/>
                  </a:lnTo>
                  <a:lnTo>
                    <a:pt x="91" y="1"/>
                  </a:lnTo>
                  <a:lnTo>
                    <a:pt x="85" y="0"/>
                  </a:lnTo>
                  <a:lnTo>
                    <a:pt x="80" y="1"/>
                  </a:lnTo>
                  <a:lnTo>
                    <a:pt x="74" y="1"/>
                  </a:lnTo>
                  <a:lnTo>
                    <a:pt x="69" y="2"/>
                  </a:lnTo>
                  <a:lnTo>
                    <a:pt x="64" y="3"/>
                  </a:lnTo>
                  <a:lnTo>
                    <a:pt x="58" y="4"/>
                  </a:lnTo>
                  <a:lnTo>
                    <a:pt x="53" y="6"/>
                  </a:lnTo>
                  <a:lnTo>
                    <a:pt x="48" y="8"/>
                  </a:lnTo>
                  <a:lnTo>
                    <a:pt x="43" y="11"/>
                  </a:lnTo>
                  <a:lnTo>
                    <a:pt x="38" y="14"/>
                  </a:lnTo>
                  <a:lnTo>
                    <a:pt x="34" y="17"/>
                  </a:lnTo>
                  <a:lnTo>
                    <a:pt x="30" y="20"/>
                  </a:lnTo>
                  <a:lnTo>
                    <a:pt x="25" y="24"/>
                  </a:lnTo>
                  <a:lnTo>
                    <a:pt x="22" y="28"/>
                  </a:lnTo>
                  <a:lnTo>
                    <a:pt x="18" y="32"/>
                  </a:lnTo>
                  <a:lnTo>
                    <a:pt x="15" y="37"/>
                  </a:lnTo>
                  <a:lnTo>
                    <a:pt x="12" y="41"/>
                  </a:lnTo>
                  <a:lnTo>
                    <a:pt x="9" y="46"/>
                  </a:lnTo>
                  <a:lnTo>
                    <a:pt x="7" y="51"/>
                  </a:lnTo>
                  <a:lnTo>
                    <a:pt x="5" y="56"/>
                  </a:lnTo>
                  <a:lnTo>
                    <a:pt x="3" y="61"/>
                  </a:lnTo>
                  <a:lnTo>
                    <a:pt x="2" y="67"/>
                  </a:lnTo>
                  <a:lnTo>
                    <a:pt x="1" y="72"/>
                  </a:lnTo>
                  <a:lnTo>
                    <a:pt x="0" y="78"/>
                  </a:lnTo>
                  <a:lnTo>
                    <a:pt x="0" y="83"/>
                  </a:lnTo>
                  <a:lnTo>
                    <a:pt x="0" y="89"/>
                  </a:lnTo>
                  <a:lnTo>
                    <a:pt x="0" y="94"/>
                  </a:lnTo>
                  <a:lnTo>
                    <a:pt x="1" y="10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AEF9BF9A-A7F8-4C9A-BD98-65C1DCE381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2675" y="679450"/>
              <a:ext cx="1303338" cy="23685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20254885-472F-47E4-A409-1DCACF5648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86013" y="679450"/>
              <a:ext cx="2749550" cy="16398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665A6DBC-E03B-43E4-BF55-415446CF19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35563" y="1206500"/>
              <a:ext cx="0" cy="11128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 type="none" w="med" len="med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CC2FEDFA-E0BB-4007-95BC-68E8011CEB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2675" y="1931988"/>
              <a:ext cx="0" cy="11160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 type="none" w="med" len="med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A167D83-171D-49CC-99AD-5E17A96CA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" y="2360613"/>
              <a:ext cx="331788" cy="84137"/>
            </a:xfrm>
            <a:custGeom>
              <a:avLst/>
              <a:gdLst>
                <a:gd name="T0" fmla="*/ 920 w 920"/>
                <a:gd name="T1" fmla="*/ 236 h 236"/>
                <a:gd name="T2" fmla="*/ 703 w 920"/>
                <a:gd name="T3" fmla="*/ 134 h 236"/>
                <a:gd name="T4" fmla="*/ 475 w 920"/>
                <a:gd name="T5" fmla="*/ 60 h 236"/>
                <a:gd name="T6" fmla="*/ 240 w 920"/>
                <a:gd name="T7" fmla="*/ 15 h 236"/>
                <a:gd name="T8" fmla="*/ 0 w 920"/>
                <a:gd name="T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0" h="236">
                  <a:moveTo>
                    <a:pt x="920" y="236"/>
                  </a:moveTo>
                  <a:lnTo>
                    <a:pt x="703" y="134"/>
                  </a:lnTo>
                  <a:lnTo>
                    <a:pt x="475" y="60"/>
                  </a:lnTo>
                  <a:lnTo>
                    <a:pt x="240" y="1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6E02F1B8-C312-49D1-B839-72C8B1CF2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350" y="1890713"/>
              <a:ext cx="858838" cy="858837"/>
            </a:xfrm>
            <a:custGeom>
              <a:avLst/>
              <a:gdLst>
                <a:gd name="T0" fmla="*/ 165 w 2381"/>
                <a:gd name="T1" fmla="*/ 581 h 2392"/>
                <a:gd name="T2" fmla="*/ 59 w 2381"/>
                <a:gd name="T3" fmla="*/ 809 h 2392"/>
                <a:gd name="T4" fmla="*/ 3 w 2381"/>
                <a:gd name="T5" fmla="*/ 1053 h 2392"/>
                <a:gd name="T6" fmla="*/ 0 w 2381"/>
                <a:gd name="T7" fmla="*/ 1304 h 2392"/>
                <a:gd name="T8" fmla="*/ 49 w 2381"/>
                <a:gd name="T9" fmla="*/ 1550 h 2392"/>
                <a:gd name="T10" fmla="*/ 148 w 2381"/>
                <a:gd name="T11" fmla="*/ 1781 h 2392"/>
                <a:gd name="T12" fmla="*/ 293 w 2381"/>
                <a:gd name="T13" fmla="*/ 1985 h 2392"/>
                <a:gd name="T14" fmla="*/ 477 w 2381"/>
                <a:gd name="T15" fmla="*/ 2155 h 2392"/>
                <a:gd name="T16" fmla="*/ 693 w 2381"/>
                <a:gd name="T17" fmla="*/ 2283 h 2392"/>
                <a:gd name="T18" fmla="*/ 930 w 2381"/>
                <a:gd name="T19" fmla="*/ 2363 h 2392"/>
                <a:gd name="T20" fmla="*/ 1180 w 2381"/>
                <a:gd name="T21" fmla="*/ 2392 h 2392"/>
                <a:gd name="T22" fmla="*/ 1429 w 2381"/>
                <a:gd name="T23" fmla="*/ 2368 h 2392"/>
                <a:gd name="T24" fmla="*/ 1668 w 2381"/>
                <a:gd name="T25" fmla="*/ 2292 h 2392"/>
                <a:gd name="T26" fmla="*/ 1887 w 2381"/>
                <a:gd name="T27" fmla="*/ 2169 h 2392"/>
                <a:gd name="T28" fmla="*/ 2074 w 2381"/>
                <a:gd name="T29" fmla="*/ 2002 h 2392"/>
                <a:gd name="T30" fmla="*/ 2223 w 2381"/>
                <a:gd name="T31" fmla="*/ 1800 h 2392"/>
                <a:gd name="T32" fmla="*/ 2326 w 2381"/>
                <a:gd name="T33" fmla="*/ 1572 h 2392"/>
                <a:gd name="T34" fmla="*/ 2380 w 2381"/>
                <a:gd name="T35" fmla="*/ 1327 h 2392"/>
                <a:gd name="T36" fmla="*/ 2381 w 2381"/>
                <a:gd name="T37" fmla="*/ 1076 h 2392"/>
                <a:gd name="T38" fmla="*/ 2330 w 2381"/>
                <a:gd name="T39" fmla="*/ 830 h 2392"/>
                <a:gd name="T40" fmla="*/ 2229 w 2381"/>
                <a:gd name="T41" fmla="*/ 601 h 2392"/>
                <a:gd name="T42" fmla="*/ 2082 w 2381"/>
                <a:gd name="T43" fmla="*/ 398 h 2392"/>
                <a:gd name="T44" fmla="*/ 1896 w 2381"/>
                <a:gd name="T45" fmla="*/ 229 h 2392"/>
                <a:gd name="T46" fmla="*/ 1679 w 2381"/>
                <a:gd name="T47" fmla="*/ 104 h 2392"/>
                <a:gd name="T48" fmla="*/ 1440 w 2381"/>
                <a:gd name="T49" fmla="*/ 26 h 2392"/>
                <a:gd name="T50" fmla="*/ 1191 w 2381"/>
                <a:gd name="T51" fmla="*/ 0 h 2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81" h="2392">
                  <a:moveTo>
                    <a:pt x="165" y="581"/>
                  </a:moveTo>
                  <a:lnTo>
                    <a:pt x="59" y="809"/>
                  </a:lnTo>
                  <a:lnTo>
                    <a:pt x="3" y="1053"/>
                  </a:lnTo>
                  <a:lnTo>
                    <a:pt x="0" y="1304"/>
                  </a:lnTo>
                  <a:lnTo>
                    <a:pt x="49" y="1550"/>
                  </a:lnTo>
                  <a:lnTo>
                    <a:pt x="148" y="1781"/>
                  </a:lnTo>
                  <a:lnTo>
                    <a:pt x="293" y="1985"/>
                  </a:lnTo>
                  <a:lnTo>
                    <a:pt x="477" y="2155"/>
                  </a:lnTo>
                  <a:lnTo>
                    <a:pt x="693" y="2283"/>
                  </a:lnTo>
                  <a:lnTo>
                    <a:pt x="930" y="2363"/>
                  </a:lnTo>
                  <a:lnTo>
                    <a:pt x="1180" y="2392"/>
                  </a:lnTo>
                  <a:lnTo>
                    <a:pt x="1429" y="2368"/>
                  </a:lnTo>
                  <a:lnTo>
                    <a:pt x="1668" y="2292"/>
                  </a:lnTo>
                  <a:lnTo>
                    <a:pt x="1887" y="2169"/>
                  </a:lnTo>
                  <a:lnTo>
                    <a:pt x="2074" y="2002"/>
                  </a:lnTo>
                  <a:lnTo>
                    <a:pt x="2223" y="1800"/>
                  </a:lnTo>
                  <a:lnTo>
                    <a:pt x="2326" y="1572"/>
                  </a:lnTo>
                  <a:lnTo>
                    <a:pt x="2380" y="1327"/>
                  </a:lnTo>
                  <a:lnTo>
                    <a:pt x="2381" y="1076"/>
                  </a:lnTo>
                  <a:lnTo>
                    <a:pt x="2330" y="830"/>
                  </a:lnTo>
                  <a:lnTo>
                    <a:pt x="2229" y="601"/>
                  </a:lnTo>
                  <a:lnTo>
                    <a:pt x="2082" y="398"/>
                  </a:lnTo>
                  <a:lnTo>
                    <a:pt x="1896" y="229"/>
                  </a:lnTo>
                  <a:lnTo>
                    <a:pt x="1679" y="104"/>
                  </a:lnTo>
                  <a:lnTo>
                    <a:pt x="1440" y="26"/>
                  </a:lnTo>
                  <a:lnTo>
                    <a:pt x="1191" y="0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2" name="Rectangle 22">
              <a:extLst>
                <a:ext uri="{FF2B5EF4-FFF2-40B4-BE49-F238E27FC236}">
                  <a16:creationId xmlns:a16="http://schemas.microsoft.com/office/drawing/2014/main" id="{E1F76C19-342D-4324-93CC-83F925A04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9550" y="1673225"/>
              <a:ext cx="98531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 dirty="0">
                  <a:solidFill>
                    <a:srgbClr val="FF0000"/>
                  </a:solidFill>
                </a:rPr>
                <a:t>300°54'30"</a:t>
              </a:r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DAC9C6F1-5AF7-4C63-A847-54769322C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56" y="2430092"/>
              <a:ext cx="8720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 dirty="0">
                  <a:solidFill>
                    <a:srgbClr val="FF0000"/>
                  </a:solidFill>
                </a:rPr>
                <a:t>28°45'10"</a:t>
              </a:r>
            </a:p>
          </p:txBody>
        </p:sp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0B543A57-7480-49F6-8F90-19CAAF4D08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2550" y="2444750"/>
              <a:ext cx="61913" cy="19050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EB881AA4-017E-450E-92FC-4BDC3EAB4D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7000" y="2384425"/>
              <a:ext cx="17463" cy="60325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6" name="Line 26">
              <a:extLst>
                <a:ext uri="{FF2B5EF4-FFF2-40B4-BE49-F238E27FC236}">
                  <a16:creationId xmlns:a16="http://schemas.microsoft.com/office/drawing/2014/main" id="{453DD698-52AA-4E46-8E04-DCD97D383A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97000" y="2384425"/>
              <a:ext cx="17463" cy="60325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7" name="Line 27">
              <a:extLst>
                <a:ext uri="{FF2B5EF4-FFF2-40B4-BE49-F238E27FC236}">
                  <a16:creationId xmlns:a16="http://schemas.microsoft.com/office/drawing/2014/main" id="{568F1350-351D-493F-BD08-E77BC4447C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65675" y="2098675"/>
              <a:ext cx="14288" cy="63500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8" name="Line 28">
              <a:extLst>
                <a:ext uri="{FF2B5EF4-FFF2-40B4-BE49-F238E27FC236}">
                  <a16:creationId xmlns:a16="http://schemas.microsoft.com/office/drawing/2014/main" id="{534CC8CE-865F-4E18-8A69-52B62346A1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2175" y="2098675"/>
              <a:ext cx="63500" cy="15875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9" name="Line 29">
              <a:extLst>
                <a:ext uri="{FF2B5EF4-FFF2-40B4-BE49-F238E27FC236}">
                  <a16:creationId xmlns:a16="http://schemas.microsoft.com/office/drawing/2014/main" id="{3F6632D8-2CDA-4841-9311-7B293AA28D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02175" y="2098675"/>
              <a:ext cx="63500" cy="15875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0" name="Rectangle 30">
              <a:extLst>
                <a:ext uri="{FF2B5EF4-FFF2-40B4-BE49-F238E27FC236}">
                  <a16:creationId xmlns:a16="http://schemas.microsoft.com/office/drawing/2014/main" id="{C84E807D-B6D0-4763-B349-E3BFECC7C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913" y="368300"/>
              <a:ext cx="1367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>
                  <a:solidFill>
                    <a:srgbClr val="000000"/>
                  </a:solidFill>
                </a:rPr>
                <a:t>P</a:t>
              </a:r>
              <a:endParaRPr lang="en-US" altLang="en-US" sz="1200" b="0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FB86B4DD-AB98-496E-9984-16A9E8DFF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850" y="649288"/>
              <a:ext cx="60325" cy="60325"/>
            </a:xfrm>
            <a:custGeom>
              <a:avLst/>
              <a:gdLst>
                <a:gd name="T0" fmla="*/ 38 w 38"/>
                <a:gd name="T1" fmla="*/ 19 h 38"/>
                <a:gd name="T2" fmla="*/ 38 w 38"/>
                <a:gd name="T3" fmla="*/ 16 h 38"/>
                <a:gd name="T4" fmla="*/ 38 w 38"/>
                <a:gd name="T5" fmla="*/ 14 h 38"/>
                <a:gd name="T6" fmla="*/ 37 w 38"/>
                <a:gd name="T7" fmla="*/ 11 h 38"/>
                <a:gd name="T8" fmla="*/ 36 w 38"/>
                <a:gd name="T9" fmla="*/ 9 h 38"/>
                <a:gd name="T10" fmla="*/ 34 w 38"/>
                <a:gd name="T11" fmla="*/ 7 h 38"/>
                <a:gd name="T12" fmla="*/ 33 w 38"/>
                <a:gd name="T13" fmla="*/ 5 h 38"/>
                <a:gd name="T14" fmla="*/ 31 w 38"/>
                <a:gd name="T15" fmla="*/ 4 h 38"/>
                <a:gd name="T16" fmla="*/ 29 w 38"/>
                <a:gd name="T17" fmla="*/ 2 h 38"/>
                <a:gd name="T18" fmla="*/ 27 w 38"/>
                <a:gd name="T19" fmla="*/ 1 h 38"/>
                <a:gd name="T20" fmla="*/ 24 w 38"/>
                <a:gd name="T21" fmla="*/ 0 h 38"/>
                <a:gd name="T22" fmla="*/ 22 w 38"/>
                <a:gd name="T23" fmla="*/ 0 h 38"/>
                <a:gd name="T24" fmla="*/ 19 w 38"/>
                <a:gd name="T25" fmla="*/ 0 h 38"/>
                <a:gd name="T26" fmla="*/ 17 w 38"/>
                <a:gd name="T27" fmla="*/ 0 h 38"/>
                <a:gd name="T28" fmla="*/ 14 w 38"/>
                <a:gd name="T29" fmla="*/ 0 h 38"/>
                <a:gd name="T30" fmla="*/ 12 w 38"/>
                <a:gd name="T31" fmla="*/ 1 h 38"/>
                <a:gd name="T32" fmla="*/ 10 w 38"/>
                <a:gd name="T33" fmla="*/ 2 h 38"/>
                <a:gd name="T34" fmla="*/ 8 w 38"/>
                <a:gd name="T35" fmla="*/ 4 h 38"/>
                <a:gd name="T36" fmla="*/ 6 w 38"/>
                <a:gd name="T37" fmla="*/ 5 h 38"/>
                <a:gd name="T38" fmla="*/ 4 w 38"/>
                <a:gd name="T39" fmla="*/ 7 h 38"/>
                <a:gd name="T40" fmla="*/ 3 w 38"/>
                <a:gd name="T41" fmla="*/ 9 h 38"/>
                <a:gd name="T42" fmla="*/ 2 w 38"/>
                <a:gd name="T43" fmla="*/ 11 h 38"/>
                <a:gd name="T44" fmla="*/ 1 w 38"/>
                <a:gd name="T45" fmla="*/ 14 h 38"/>
                <a:gd name="T46" fmla="*/ 0 w 38"/>
                <a:gd name="T47" fmla="*/ 16 h 38"/>
                <a:gd name="T48" fmla="*/ 0 w 38"/>
                <a:gd name="T49" fmla="*/ 19 h 38"/>
                <a:gd name="T50" fmla="*/ 0 w 38"/>
                <a:gd name="T51" fmla="*/ 21 h 38"/>
                <a:gd name="T52" fmla="*/ 1 w 38"/>
                <a:gd name="T53" fmla="*/ 24 h 38"/>
                <a:gd name="T54" fmla="*/ 2 w 38"/>
                <a:gd name="T55" fmla="*/ 26 h 38"/>
                <a:gd name="T56" fmla="*/ 3 w 38"/>
                <a:gd name="T57" fmla="*/ 28 h 38"/>
                <a:gd name="T58" fmla="*/ 4 w 38"/>
                <a:gd name="T59" fmla="*/ 30 h 38"/>
                <a:gd name="T60" fmla="*/ 6 w 38"/>
                <a:gd name="T61" fmla="*/ 32 h 38"/>
                <a:gd name="T62" fmla="*/ 8 w 38"/>
                <a:gd name="T63" fmla="*/ 34 h 38"/>
                <a:gd name="T64" fmla="*/ 10 w 38"/>
                <a:gd name="T65" fmla="*/ 35 h 38"/>
                <a:gd name="T66" fmla="*/ 12 w 38"/>
                <a:gd name="T67" fmla="*/ 36 h 38"/>
                <a:gd name="T68" fmla="*/ 14 w 38"/>
                <a:gd name="T69" fmla="*/ 37 h 38"/>
                <a:gd name="T70" fmla="*/ 17 w 38"/>
                <a:gd name="T71" fmla="*/ 38 h 38"/>
                <a:gd name="T72" fmla="*/ 19 w 38"/>
                <a:gd name="T73" fmla="*/ 38 h 38"/>
                <a:gd name="T74" fmla="*/ 22 w 38"/>
                <a:gd name="T75" fmla="*/ 38 h 38"/>
                <a:gd name="T76" fmla="*/ 24 w 38"/>
                <a:gd name="T77" fmla="*/ 37 h 38"/>
                <a:gd name="T78" fmla="*/ 27 w 38"/>
                <a:gd name="T79" fmla="*/ 36 h 38"/>
                <a:gd name="T80" fmla="*/ 29 w 38"/>
                <a:gd name="T81" fmla="*/ 35 h 38"/>
                <a:gd name="T82" fmla="*/ 31 w 38"/>
                <a:gd name="T83" fmla="*/ 34 h 38"/>
                <a:gd name="T84" fmla="*/ 33 w 38"/>
                <a:gd name="T85" fmla="*/ 32 h 38"/>
                <a:gd name="T86" fmla="*/ 34 w 38"/>
                <a:gd name="T87" fmla="*/ 30 h 38"/>
                <a:gd name="T88" fmla="*/ 36 w 38"/>
                <a:gd name="T89" fmla="*/ 28 h 38"/>
                <a:gd name="T90" fmla="*/ 37 w 38"/>
                <a:gd name="T91" fmla="*/ 26 h 38"/>
                <a:gd name="T92" fmla="*/ 38 w 38"/>
                <a:gd name="T93" fmla="*/ 24 h 38"/>
                <a:gd name="T94" fmla="*/ 38 w 38"/>
                <a:gd name="T95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38">
                  <a:moveTo>
                    <a:pt x="38" y="20"/>
                  </a:moveTo>
                  <a:lnTo>
                    <a:pt x="38" y="19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5"/>
                  </a:lnTo>
                  <a:lnTo>
                    <a:pt x="38" y="14"/>
                  </a:lnTo>
                  <a:lnTo>
                    <a:pt x="37" y="13"/>
                  </a:lnTo>
                  <a:lnTo>
                    <a:pt x="37" y="11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5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3" y="5"/>
                  </a:lnTo>
                  <a:lnTo>
                    <a:pt x="32" y="4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6" y="32"/>
                  </a:lnTo>
                  <a:lnTo>
                    <a:pt x="7" y="33"/>
                  </a:lnTo>
                  <a:lnTo>
                    <a:pt x="8" y="34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11" y="36"/>
                  </a:lnTo>
                  <a:lnTo>
                    <a:pt x="12" y="36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2" y="38"/>
                  </a:lnTo>
                  <a:lnTo>
                    <a:pt x="23" y="37"/>
                  </a:lnTo>
                  <a:lnTo>
                    <a:pt x="24" y="37"/>
                  </a:lnTo>
                  <a:lnTo>
                    <a:pt x="25" y="37"/>
                  </a:lnTo>
                  <a:lnTo>
                    <a:pt x="27" y="36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3" y="32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32AA38-50AC-4371-915B-6A853284332D}"/>
              </a:ext>
            </a:extLst>
          </p:cNvPr>
          <p:cNvSpPr txBox="1"/>
          <p:nvPr/>
        </p:nvSpPr>
        <p:spPr>
          <a:xfrm>
            <a:off x="4835071" y="1828800"/>
            <a:ext cx="2372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Step (5) Compute side HP</a:t>
            </a:r>
          </a:p>
          <a:p>
            <a:endParaRPr lang="en-US" sz="1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29138" y="3361135"/>
          <a:ext cx="85725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29138" y="3361135"/>
                        <a:ext cx="85725" cy="133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215419"/>
              </p:ext>
            </p:extLst>
          </p:nvPr>
        </p:nvGraphicFramePr>
        <p:xfrm>
          <a:off x="5143499" y="2420177"/>
          <a:ext cx="3857400" cy="1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85920" imgH="1155600" progId="Equation.DSMT4">
                  <p:embed/>
                </p:oleObj>
              </mc:Choice>
              <mc:Fallback>
                <p:oleObj name="Equation" r:id="rId5" imgW="3085920" imgH="115560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43499" y="2420177"/>
                        <a:ext cx="3857400" cy="1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912883" y="3312432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rgbClr val="0070C0"/>
                </a:solidFill>
              </a:rPr>
              <a:t>542.292’</a:t>
            </a:r>
          </a:p>
          <a:p>
            <a:r>
              <a:rPr lang="en-US" sz="1400" b="0">
                <a:solidFill>
                  <a:srgbClr val="0070C0"/>
                </a:solidFill>
              </a:rPr>
              <a:t>Az 259°47’14”</a:t>
            </a:r>
          </a:p>
        </p:txBody>
      </p:sp>
      <p:sp>
        <p:nvSpPr>
          <p:cNvPr id="32" name="Arc 31"/>
          <p:cNvSpPr>
            <a:spLocks noChangeAspect="1"/>
          </p:cNvSpPr>
          <p:nvPr/>
        </p:nvSpPr>
        <p:spPr>
          <a:xfrm>
            <a:off x="3209741" y="2314946"/>
            <a:ext cx="1200150" cy="1200150"/>
          </a:xfrm>
          <a:prstGeom prst="arc">
            <a:avLst>
              <a:gd name="adj1" fmla="val 10095685"/>
              <a:gd name="adj2" fmla="val 12462406"/>
            </a:avLst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244691" y="2702867"/>
            <a:ext cx="952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rgbClr val="0070C0"/>
                </a:solidFill>
              </a:rPr>
              <a:t>41°07’16”</a:t>
            </a:r>
          </a:p>
        </p:txBody>
      </p:sp>
      <p:sp>
        <p:nvSpPr>
          <p:cNvPr id="37" name="Arc 36"/>
          <p:cNvSpPr>
            <a:spLocks noChangeAspect="1"/>
          </p:cNvSpPr>
          <p:nvPr/>
        </p:nvSpPr>
        <p:spPr>
          <a:xfrm>
            <a:off x="171449" y="2862177"/>
            <a:ext cx="1200150" cy="1200150"/>
          </a:xfrm>
          <a:prstGeom prst="arc">
            <a:avLst>
              <a:gd name="adj1" fmla="val 17908443"/>
              <a:gd name="adj2" fmla="val 21040920"/>
            </a:avLst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219255" y="2847548"/>
            <a:ext cx="952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rgbClr val="0070C0"/>
                </a:solidFill>
              </a:rPr>
              <a:t>51°02’04”</a:t>
            </a:r>
          </a:p>
        </p:txBody>
      </p:sp>
      <p:sp>
        <p:nvSpPr>
          <p:cNvPr id="41" name="Arc 40"/>
          <p:cNvSpPr>
            <a:spLocks noChangeAspect="1"/>
          </p:cNvSpPr>
          <p:nvPr/>
        </p:nvSpPr>
        <p:spPr>
          <a:xfrm>
            <a:off x="1415285" y="1367948"/>
            <a:ext cx="685800" cy="685800"/>
          </a:xfrm>
          <a:prstGeom prst="arc">
            <a:avLst>
              <a:gd name="adj1" fmla="val 1735340"/>
              <a:gd name="adj2" fmla="val 7190241"/>
            </a:avLst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383806" y="2237984"/>
            <a:ext cx="952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rgbClr val="0070C0"/>
                </a:solidFill>
              </a:rPr>
              <a:t>87°50’40”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87272" y="1915780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rgbClr val="0070C0"/>
                </a:solidFill>
              </a:rPr>
              <a:t>421.944’</a:t>
            </a:r>
          </a:p>
        </p:txBody>
      </p:sp>
      <p:sp>
        <p:nvSpPr>
          <p:cNvPr id="43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5612" y="912813"/>
            <a:ext cx="37044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5</a:t>
            </a:r>
            <a:r>
              <a:rPr lang="en-US" b="0"/>
              <a:t>. Example 3</a:t>
            </a:r>
            <a:endParaRPr lang="en-US" b="0" i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957172A-93E0-4F39-A484-2D2080FA5902}"/>
              </a:ext>
            </a:extLst>
          </p:cNvPr>
          <p:cNvSpPr txBox="1"/>
          <p:nvPr/>
        </p:nvSpPr>
        <p:spPr>
          <a:xfrm>
            <a:off x="4835071" y="914400"/>
            <a:ext cx="3207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What are the coordinates of P?</a:t>
            </a:r>
          </a:p>
          <a:p>
            <a:pPr lvl="1"/>
            <a:r>
              <a:rPr lang="en-US" sz="1600" dirty="0">
                <a:solidFill>
                  <a:srgbClr val="C00000"/>
                </a:solidFill>
              </a:rPr>
              <a:t>Forward comp from H</a:t>
            </a:r>
          </a:p>
        </p:txBody>
      </p:sp>
    </p:spTree>
    <p:extLst>
      <p:ext uri="{BB962C8B-B14F-4D97-AF65-F5344CB8AC3E}">
        <p14:creationId xmlns:p14="http://schemas.microsoft.com/office/powerpoint/2010/main" val="20313432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0F920A7-A12E-4DD2-97F7-8BE5458259FB}"/>
              </a:ext>
            </a:extLst>
          </p:cNvPr>
          <p:cNvGrpSpPr/>
          <p:nvPr/>
        </p:nvGrpSpPr>
        <p:grpSpPr>
          <a:xfrm>
            <a:off x="82677" y="1461021"/>
            <a:ext cx="4575905" cy="2632404"/>
            <a:chOff x="173656" y="368300"/>
            <a:chExt cx="6101207" cy="3509872"/>
          </a:xfrm>
        </p:grpSpPr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1560E430-9A6C-4CAE-A211-5FB7C2DC5A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2675" y="2319338"/>
              <a:ext cx="4052888" cy="7286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B3C5C84A-2F96-4310-8A7F-2CBBD1450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125" y="3160013"/>
              <a:ext cx="1132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>
                  <a:solidFill>
                    <a:srgbClr val="000000"/>
                  </a:solidFill>
                </a:rPr>
                <a:t>L</a:t>
              </a:r>
              <a:endParaRPr lang="en-US" altLang="en-US" sz="1200" b="0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B3D65FF2-581E-44BF-A888-5CDA82154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075" y="3414588"/>
              <a:ext cx="9810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>
                  <a:solidFill>
                    <a:srgbClr val="000000"/>
                  </a:solidFill>
                </a:rPr>
                <a:t>1715.50' N</a:t>
              </a:r>
              <a:endParaRPr lang="en-US" altLang="en-US" sz="1200" b="0"/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A2E3741A-B981-4C95-806F-9CB0D963C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388" y="3631951"/>
              <a:ext cx="85707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>
                  <a:solidFill>
                    <a:srgbClr val="000000"/>
                  </a:solidFill>
                </a:rPr>
                <a:t>646.00' E</a:t>
              </a:r>
              <a:endParaRPr lang="en-US" altLang="en-US" sz="1200" b="0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B320B35F-9ADA-4FC2-8DF5-20756C620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126" y="2409287"/>
              <a:ext cx="147477" cy="24622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 dirty="0">
                  <a:solidFill>
                    <a:srgbClr val="000000"/>
                  </a:solidFill>
                </a:rPr>
                <a:t>H</a:t>
              </a:r>
              <a:endParaRPr lang="en-US" altLang="en-US" sz="1200" b="0" dirty="0"/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93F66128-64E3-4BE0-8616-EE41CA350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163" y="2806371"/>
              <a:ext cx="965820" cy="24622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 dirty="0">
                  <a:solidFill>
                    <a:srgbClr val="000000"/>
                  </a:solidFill>
                </a:rPr>
                <a:t>1811.65' N</a:t>
              </a:r>
              <a:endParaRPr lang="en-US" altLang="en-US" sz="1200" b="0" dirty="0"/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15021D53-D12A-44D7-8CA0-7D8C8963A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2100" y="3023735"/>
              <a:ext cx="955133" cy="24622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 dirty="0">
                  <a:solidFill>
                    <a:srgbClr val="000000"/>
                  </a:solidFill>
                </a:rPr>
                <a:t>1179.70' E</a:t>
              </a:r>
              <a:endParaRPr lang="en-US" altLang="en-US" sz="1200" b="0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B116F81-6E79-4969-922E-18ED2398A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3017838"/>
              <a:ext cx="60325" cy="60325"/>
            </a:xfrm>
            <a:custGeom>
              <a:avLst/>
              <a:gdLst>
                <a:gd name="T0" fmla="*/ 38 w 38"/>
                <a:gd name="T1" fmla="*/ 16 h 38"/>
                <a:gd name="T2" fmla="*/ 37 w 38"/>
                <a:gd name="T3" fmla="*/ 13 h 38"/>
                <a:gd name="T4" fmla="*/ 37 w 38"/>
                <a:gd name="T5" fmla="*/ 11 h 38"/>
                <a:gd name="T6" fmla="*/ 35 w 38"/>
                <a:gd name="T7" fmla="*/ 9 h 38"/>
                <a:gd name="T8" fmla="*/ 34 w 38"/>
                <a:gd name="T9" fmla="*/ 7 h 38"/>
                <a:gd name="T10" fmla="*/ 32 w 38"/>
                <a:gd name="T11" fmla="*/ 5 h 38"/>
                <a:gd name="T12" fmla="*/ 30 w 38"/>
                <a:gd name="T13" fmla="*/ 3 h 38"/>
                <a:gd name="T14" fmla="*/ 28 w 38"/>
                <a:gd name="T15" fmla="*/ 2 h 38"/>
                <a:gd name="T16" fmla="*/ 26 w 38"/>
                <a:gd name="T17" fmla="*/ 1 h 38"/>
                <a:gd name="T18" fmla="*/ 23 w 38"/>
                <a:gd name="T19" fmla="*/ 0 h 38"/>
                <a:gd name="T20" fmla="*/ 21 w 38"/>
                <a:gd name="T21" fmla="*/ 0 h 38"/>
                <a:gd name="T22" fmla="*/ 18 w 38"/>
                <a:gd name="T23" fmla="*/ 0 h 38"/>
                <a:gd name="T24" fmla="*/ 16 w 38"/>
                <a:gd name="T25" fmla="*/ 0 h 38"/>
                <a:gd name="T26" fmla="*/ 13 w 38"/>
                <a:gd name="T27" fmla="*/ 1 h 38"/>
                <a:gd name="T28" fmla="*/ 11 w 38"/>
                <a:gd name="T29" fmla="*/ 2 h 38"/>
                <a:gd name="T30" fmla="*/ 9 w 38"/>
                <a:gd name="T31" fmla="*/ 3 h 38"/>
                <a:gd name="T32" fmla="*/ 7 w 38"/>
                <a:gd name="T33" fmla="*/ 4 h 38"/>
                <a:gd name="T34" fmla="*/ 5 w 38"/>
                <a:gd name="T35" fmla="*/ 6 h 38"/>
                <a:gd name="T36" fmla="*/ 3 w 38"/>
                <a:gd name="T37" fmla="*/ 8 h 38"/>
                <a:gd name="T38" fmla="*/ 2 w 38"/>
                <a:gd name="T39" fmla="*/ 10 h 38"/>
                <a:gd name="T40" fmla="*/ 1 w 38"/>
                <a:gd name="T41" fmla="*/ 13 h 38"/>
                <a:gd name="T42" fmla="*/ 0 w 38"/>
                <a:gd name="T43" fmla="*/ 15 h 38"/>
                <a:gd name="T44" fmla="*/ 0 w 38"/>
                <a:gd name="T45" fmla="*/ 17 h 38"/>
                <a:gd name="T46" fmla="*/ 0 w 38"/>
                <a:gd name="T47" fmla="*/ 20 h 38"/>
                <a:gd name="T48" fmla="*/ 0 w 38"/>
                <a:gd name="T49" fmla="*/ 22 h 38"/>
                <a:gd name="T50" fmla="*/ 1 w 38"/>
                <a:gd name="T51" fmla="*/ 25 h 38"/>
                <a:gd name="T52" fmla="*/ 2 w 38"/>
                <a:gd name="T53" fmla="*/ 27 h 38"/>
                <a:gd name="T54" fmla="*/ 3 w 38"/>
                <a:gd name="T55" fmla="*/ 29 h 38"/>
                <a:gd name="T56" fmla="*/ 5 w 38"/>
                <a:gd name="T57" fmla="*/ 31 h 38"/>
                <a:gd name="T58" fmla="*/ 6 w 38"/>
                <a:gd name="T59" fmla="*/ 33 h 38"/>
                <a:gd name="T60" fmla="*/ 8 w 38"/>
                <a:gd name="T61" fmla="*/ 35 h 38"/>
                <a:gd name="T62" fmla="*/ 10 w 38"/>
                <a:gd name="T63" fmla="*/ 36 h 38"/>
                <a:gd name="T64" fmla="*/ 13 w 38"/>
                <a:gd name="T65" fmla="*/ 37 h 38"/>
                <a:gd name="T66" fmla="*/ 15 w 38"/>
                <a:gd name="T67" fmla="*/ 38 h 38"/>
                <a:gd name="T68" fmla="*/ 17 w 38"/>
                <a:gd name="T69" fmla="*/ 38 h 38"/>
                <a:gd name="T70" fmla="*/ 20 w 38"/>
                <a:gd name="T71" fmla="*/ 38 h 38"/>
                <a:gd name="T72" fmla="*/ 22 w 38"/>
                <a:gd name="T73" fmla="*/ 38 h 38"/>
                <a:gd name="T74" fmla="*/ 25 w 38"/>
                <a:gd name="T75" fmla="*/ 37 h 38"/>
                <a:gd name="T76" fmla="*/ 27 w 38"/>
                <a:gd name="T77" fmla="*/ 36 h 38"/>
                <a:gd name="T78" fmla="*/ 30 w 38"/>
                <a:gd name="T79" fmla="*/ 35 h 38"/>
                <a:gd name="T80" fmla="*/ 32 w 38"/>
                <a:gd name="T81" fmla="*/ 33 h 38"/>
                <a:gd name="T82" fmla="*/ 33 w 38"/>
                <a:gd name="T83" fmla="*/ 32 h 38"/>
                <a:gd name="T84" fmla="*/ 35 w 38"/>
                <a:gd name="T85" fmla="*/ 30 h 38"/>
                <a:gd name="T86" fmla="*/ 36 w 38"/>
                <a:gd name="T87" fmla="*/ 28 h 38"/>
                <a:gd name="T88" fmla="*/ 37 w 38"/>
                <a:gd name="T89" fmla="*/ 26 h 38"/>
                <a:gd name="T90" fmla="*/ 38 w 38"/>
                <a:gd name="T91" fmla="*/ 23 h 38"/>
                <a:gd name="T92" fmla="*/ 38 w 38"/>
                <a:gd name="T93" fmla="*/ 21 h 38"/>
                <a:gd name="T94" fmla="*/ 38 w 38"/>
                <a:gd name="T95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38">
                  <a:moveTo>
                    <a:pt x="38" y="17"/>
                  </a:moveTo>
                  <a:lnTo>
                    <a:pt x="38" y="16"/>
                  </a:lnTo>
                  <a:lnTo>
                    <a:pt x="38" y="14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0"/>
                  </a:lnTo>
                  <a:lnTo>
                    <a:pt x="35" y="9"/>
                  </a:lnTo>
                  <a:lnTo>
                    <a:pt x="35" y="8"/>
                  </a:lnTo>
                  <a:lnTo>
                    <a:pt x="34" y="7"/>
                  </a:lnTo>
                  <a:lnTo>
                    <a:pt x="33" y="6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2" y="27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4" y="38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2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6" y="29"/>
                  </a:lnTo>
                  <a:lnTo>
                    <a:pt x="36" y="28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7" y="24"/>
                  </a:lnTo>
                  <a:lnTo>
                    <a:pt x="38" y="23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8" y="18"/>
                  </a:lnTo>
                  <a:lnTo>
                    <a:pt x="38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8F49D057-4A15-40E7-B9A5-38C56BAA8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3017838"/>
              <a:ext cx="60325" cy="60325"/>
            </a:xfrm>
            <a:custGeom>
              <a:avLst/>
              <a:gdLst>
                <a:gd name="T0" fmla="*/ 166 w 169"/>
                <a:gd name="T1" fmla="*/ 64 h 168"/>
                <a:gd name="T2" fmla="*/ 163 w 169"/>
                <a:gd name="T3" fmla="*/ 53 h 168"/>
                <a:gd name="T4" fmla="*/ 158 w 169"/>
                <a:gd name="T5" fmla="*/ 43 h 168"/>
                <a:gd name="T6" fmla="*/ 152 w 169"/>
                <a:gd name="T7" fmla="*/ 34 h 168"/>
                <a:gd name="T8" fmla="*/ 145 w 169"/>
                <a:gd name="T9" fmla="*/ 26 h 168"/>
                <a:gd name="T10" fmla="*/ 137 w 169"/>
                <a:gd name="T11" fmla="*/ 18 h 168"/>
                <a:gd name="T12" fmla="*/ 128 w 169"/>
                <a:gd name="T13" fmla="*/ 12 h 168"/>
                <a:gd name="T14" fmla="*/ 118 w 169"/>
                <a:gd name="T15" fmla="*/ 7 h 168"/>
                <a:gd name="T16" fmla="*/ 108 w 169"/>
                <a:gd name="T17" fmla="*/ 3 h 168"/>
                <a:gd name="T18" fmla="*/ 97 w 169"/>
                <a:gd name="T19" fmla="*/ 1 h 168"/>
                <a:gd name="T20" fmla="*/ 86 w 169"/>
                <a:gd name="T21" fmla="*/ 0 h 168"/>
                <a:gd name="T22" fmla="*/ 75 w 169"/>
                <a:gd name="T23" fmla="*/ 0 h 168"/>
                <a:gd name="T24" fmla="*/ 64 w 169"/>
                <a:gd name="T25" fmla="*/ 2 h 168"/>
                <a:gd name="T26" fmla="*/ 54 w 169"/>
                <a:gd name="T27" fmla="*/ 6 h 168"/>
                <a:gd name="T28" fmla="*/ 44 w 169"/>
                <a:gd name="T29" fmla="*/ 10 h 168"/>
                <a:gd name="T30" fmla="*/ 34 w 169"/>
                <a:gd name="T31" fmla="*/ 16 h 168"/>
                <a:gd name="T32" fmla="*/ 26 w 169"/>
                <a:gd name="T33" fmla="*/ 23 h 168"/>
                <a:gd name="T34" fmla="*/ 18 w 169"/>
                <a:gd name="T35" fmla="*/ 32 h 168"/>
                <a:gd name="T36" fmla="*/ 12 w 169"/>
                <a:gd name="T37" fmla="*/ 41 h 168"/>
                <a:gd name="T38" fmla="*/ 7 w 169"/>
                <a:gd name="T39" fmla="*/ 50 h 168"/>
                <a:gd name="T40" fmla="*/ 3 w 169"/>
                <a:gd name="T41" fmla="*/ 61 h 168"/>
                <a:gd name="T42" fmla="*/ 1 w 169"/>
                <a:gd name="T43" fmla="*/ 72 h 168"/>
                <a:gd name="T44" fmla="*/ 0 w 169"/>
                <a:gd name="T45" fmla="*/ 83 h 168"/>
                <a:gd name="T46" fmla="*/ 1 w 169"/>
                <a:gd name="T47" fmla="*/ 94 h 168"/>
                <a:gd name="T48" fmla="*/ 3 w 169"/>
                <a:gd name="T49" fmla="*/ 104 h 168"/>
                <a:gd name="T50" fmla="*/ 6 w 169"/>
                <a:gd name="T51" fmla="*/ 115 h 168"/>
                <a:gd name="T52" fmla="*/ 11 w 169"/>
                <a:gd name="T53" fmla="*/ 125 h 168"/>
                <a:gd name="T54" fmla="*/ 17 w 169"/>
                <a:gd name="T55" fmla="*/ 134 h 168"/>
                <a:gd name="T56" fmla="*/ 24 w 169"/>
                <a:gd name="T57" fmla="*/ 143 h 168"/>
                <a:gd name="T58" fmla="*/ 32 w 169"/>
                <a:gd name="T59" fmla="*/ 150 h 168"/>
                <a:gd name="T60" fmla="*/ 41 w 169"/>
                <a:gd name="T61" fmla="*/ 156 h 168"/>
                <a:gd name="T62" fmla="*/ 51 w 169"/>
                <a:gd name="T63" fmla="*/ 161 h 168"/>
                <a:gd name="T64" fmla="*/ 61 w 169"/>
                <a:gd name="T65" fmla="*/ 165 h 168"/>
                <a:gd name="T66" fmla="*/ 72 w 169"/>
                <a:gd name="T67" fmla="*/ 167 h 168"/>
                <a:gd name="T68" fmla="*/ 83 w 169"/>
                <a:gd name="T69" fmla="*/ 168 h 168"/>
                <a:gd name="T70" fmla="*/ 94 w 169"/>
                <a:gd name="T71" fmla="*/ 168 h 168"/>
                <a:gd name="T72" fmla="*/ 105 w 169"/>
                <a:gd name="T73" fmla="*/ 166 h 168"/>
                <a:gd name="T74" fmla="*/ 115 w 169"/>
                <a:gd name="T75" fmla="*/ 163 h 168"/>
                <a:gd name="T76" fmla="*/ 125 w 169"/>
                <a:gd name="T77" fmla="*/ 158 h 168"/>
                <a:gd name="T78" fmla="*/ 134 w 169"/>
                <a:gd name="T79" fmla="*/ 152 h 168"/>
                <a:gd name="T80" fmla="*/ 143 w 169"/>
                <a:gd name="T81" fmla="*/ 145 h 168"/>
                <a:gd name="T82" fmla="*/ 150 w 169"/>
                <a:gd name="T83" fmla="*/ 137 h 168"/>
                <a:gd name="T84" fmla="*/ 157 w 169"/>
                <a:gd name="T85" fmla="*/ 128 h 168"/>
                <a:gd name="T86" fmla="*/ 162 w 169"/>
                <a:gd name="T87" fmla="*/ 118 h 168"/>
                <a:gd name="T88" fmla="*/ 165 w 169"/>
                <a:gd name="T89" fmla="*/ 107 h 168"/>
                <a:gd name="T90" fmla="*/ 168 w 169"/>
                <a:gd name="T91" fmla="*/ 97 h 168"/>
                <a:gd name="T92" fmla="*/ 169 w 169"/>
                <a:gd name="T93" fmla="*/ 86 h 168"/>
                <a:gd name="T94" fmla="*/ 168 w 169"/>
                <a:gd name="T95" fmla="*/ 7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9" h="168">
                  <a:moveTo>
                    <a:pt x="167" y="69"/>
                  </a:moveTo>
                  <a:lnTo>
                    <a:pt x="166" y="64"/>
                  </a:lnTo>
                  <a:lnTo>
                    <a:pt x="165" y="58"/>
                  </a:lnTo>
                  <a:lnTo>
                    <a:pt x="163" y="53"/>
                  </a:lnTo>
                  <a:lnTo>
                    <a:pt x="161" y="48"/>
                  </a:lnTo>
                  <a:lnTo>
                    <a:pt x="158" y="43"/>
                  </a:lnTo>
                  <a:lnTo>
                    <a:pt x="155" y="39"/>
                  </a:lnTo>
                  <a:lnTo>
                    <a:pt x="152" y="34"/>
                  </a:lnTo>
                  <a:lnTo>
                    <a:pt x="149" y="30"/>
                  </a:lnTo>
                  <a:lnTo>
                    <a:pt x="145" y="26"/>
                  </a:lnTo>
                  <a:lnTo>
                    <a:pt x="141" y="22"/>
                  </a:lnTo>
                  <a:lnTo>
                    <a:pt x="137" y="18"/>
                  </a:lnTo>
                  <a:lnTo>
                    <a:pt x="132" y="15"/>
                  </a:lnTo>
                  <a:lnTo>
                    <a:pt x="128" y="12"/>
                  </a:lnTo>
                  <a:lnTo>
                    <a:pt x="123" y="9"/>
                  </a:lnTo>
                  <a:lnTo>
                    <a:pt x="118" y="7"/>
                  </a:lnTo>
                  <a:lnTo>
                    <a:pt x="113" y="5"/>
                  </a:lnTo>
                  <a:lnTo>
                    <a:pt x="108" y="3"/>
                  </a:lnTo>
                  <a:lnTo>
                    <a:pt x="102" y="2"/>
                  </a:lnTo>
                  <a:lnTo>
                    <a:pt x="97" y="1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69" y="1"/>
                  </a:lnTo>
                  <a:lnTo>
                    <a:pt x="64" y="2"/>
                  </a:lnTo>
                  <a:lnTo>
                    <a:pt x="59" y="4"/>
                  </a:lnTo>
                  <a:lnTo>
                    <a:pt x="54" y="6"/>
                  </a:lnTo>
                  <a:lnTo>
                    <a:pt x="48" y="8"/>
                  </a:lnTo>
                  <a:lnTo>
                    <a:pt x="44" y="10"/>
                  </a:lnTo>
                  <a:lnTo>
                    <a:pt x="39" y="13"/>
                  </a:lnTo>
                  <a:lnTo>
                    <a:pt x="34" y="16"/>
                  </a:lnTo>
                  <a:lnTo>
                    <a:pt x="30" y="20"/>
                  </a:lnTo>
                  <a:lnTo>
                    <a:pt x="26" y="23"/>
                  </a:lnTo>
                  <a:lnTo>
                    <a:pt x="22" y="27"/>
                  </a:lnTo>
                  <a:lnTo>
                    <a:pt x="18" y="32"/>
                  </a:lnTo>
                  <a:lnTo>
                    <a:pt x="15" y="36"/>
                  </a:lnTo>
                  <a:lnTo>
                    <a:pt x="12" y="41"/>
                  </a:lnTo>
                  <a:lnTo>
                    <a:pt x="9" y="45"/>
                  </a:lnTo>
                  <a:lnTo>
                    <a:pt x="7" y="50"/>
                  </a:lnTo>
                  <a:lnTo>
                    <a:pt x="5" y="56"/>
                  </a:lnTo>
                  <a:lnTo>
                    <a:pt x="3" y="61"/>
                  </a:lnTo>
                  <a:lnTo>
                    <a:pt x="2" y="66"/>
                  </a:lnTo>
                  <a:lnTo>
                    <a:pt x="1" y="72"/>
                  </a:lnTo>
                  <a:lnTo>
                    <a:pt x="0" y="77"/>
                  </a:lnTo>
                  <a:lnTo>
                    <a:pt x="0" y="83"/>
                  </a:lnTo>
                  <a:lnTo>
                    <a:pt x="0" y="88"/>
                  </a:lnTo>
                  <a:lnTo>
                    <a:pt x="1" y="94"/>
                  </a:lnTo>
                  <a:lnTo>
                    <a:pt x="1" y="99"/>
                  </a:lnTo>
                  <a:lnTo>
                    <a:pt x="3" y="104"/>
                  </a:lnTo>
                  <a:lnTo>
                    <a:pt x="4" y="110"/>
                  </a:lnTo>
                  <a:lnTo>
                    <a:pt x="6" y="115"/>
                  </a:lnTo>
                  <a:lnTo>
                    <a:pt x="8" y="120"/>
                  </a:lnTo>
                  <a:lnTo>
                    <a:pt x="11" y="125"/>
                  </a:lnTo>
                  <a:lnTo>
                    <a:pt x="13" y="130"/>
                  </a:lnTo>
                  <a:lnTo>
                    <a:pt x="17" y="134"/>
                  </a:lnTo>
                  <a:lnTo>
                    <a:pt x="20" y="139"/>
                  </a:lnTo>
                  <a:lnTo>
                    <a:pt x="24" y="143"/>
                  </a:lnTo>
                  <a:lnTo>
                    <a:pt x="28" y="146"/>
                  </a:lnTo>
                  <a:lnTo>
                    <a:pt x="32" y="150"/>
                  </a:lnTo>
                  <a:lnTo>
                    <a:pt x="36" y="153"/>
                  </a:lnTo>
                  <a:lnTo>
                    <a:pt x="41" y="156"/>
                  </a:lnTo>
                  <a:lnTo>
                    <a:pt x="46" y="159"/>
                  </a:lnTo>
                  <a:lnTo>
                    <a:pt x="51" y="161"/>
                  </a:lnTo>
                  <a:lnTo>
                    <a:pt x="56" y="163"/>
                  </a:lnTo>
                  <a:lnTo>
                    <a:pt x="61" y="165"/>
                  </a:lnTo>
                  <a:lnTo>
                    <a:pt x="66" y="166"/>
                  </a:lnTo>
                  <a:lnTo>
                    <a:pt x="72" y="167"/>
                  </a:lnTo>
                  <a:lnTo>
                    <a:pt x="77" y="168"/>
                  </a:lnTo>
                  <a:lnTo>
                    <a:pt x="83" y="168"/>
                  </a:lnTo>
                  <a:lnTo>
                    <a:pt x="88" y="168"/>
                  </a:lnTo>
                  <a:lnTo>
                    <a:pt x="94" y="168"/>
                  </a:lnTo>
                  <a:lnTo>
                    <a:pt x="99" y="167"/>
                  </a:lnTo>
                  <a:lnTo>
                    <a:pt x="105" y="166"/>
                  </a:lnTo>
                  <a:lnTo>
                    <a:pt x="110" y="164"/>
                  </a:lnTo>
                  <a:lnTo>
                    <a:pt x="115" y="163"/>
                  </a:lnTo>
                  <a:lnTo>
                    <a:pt x="120" y="160"/>
                  </a:lnTo>
                  <a:lnTo>
                    <a:pt x="125" y="158"/>
                  </a:lnTo>
                  <a:lnTo>
                    <a:pt x="130" y="155"/>
                  </a:lnTo>
                  <a:lnTo>
                    <a:pt x="134" y="152"/>
                  </a:lnTo>
                  <a:lnTo>
                    <a:pt x="139" y="148"/>
                  </a:lnTo>
                  <a:lnTo>
                    <a:pt x="143" y="145"/>
                  </a:lnTo>
                  <a:lnTo>
                    <a:pt x="147" y="141"/>
                  </a:lnTo>
                  <a:lnTo>
                    <a:pt x="150" y="137"/>
                  </a:lnTo>
                  <a:lnTo>
                    <a:pt x="154" y="132"/>
                  </a:lnTo>
                  <a:lnTo>
                    <a:pt x="157" y="128"/>
                  </a:lnTo>
                  <a:lnTo>
                    <a:pt x="159" y="123"/>
                  </a:lnTo>
                  <a:lnTo>
                    <a:pt x="162" y="118"/>
                  </a:lnTo>
                  <a:lnTo>
                    <a:pt x="164" y="113"/>
                  </a:lnTo>
                  <a:lnTo>
                    <a:pt x="165" y="107"/>
                  </a:lnTo>
                  <a:lnTo>
                    <a:pt x="167" y="102"/>
                  </a:lnTo>
                  <a:lnTo>
                    <a:pt x="168" y="97"/>
                  </a:lnTo>
                  <a:lnTo>
                    <a:pt x="168" y="91"/>
                  </a:lnTo>
                  <a:lnTo>
                    <a:pt x="169" y="86"/>
                  </a:lnTo>
                  <a:lnTo>
                    <a:pt x="169" y="80"/>
                  </a:lnTo>
                  <a:lnTo>
                    <a:pt x="168" y="75"/>
                  </a:lnTo>
                  <a:lnTo>
                    <a:pt x="167" y="6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B30002B0-CDAB-4691-83DD-3C4311F4A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400" y="2289175"/>
              <a:ext cx="60325" cy="60325"/>
            </a:xfrm>
            <a:custGeom>
              <a:avLst/>
              <a:gdLst>
                <a:gd name="T0" fmla="*/ 0 w 38"/>
                <a:gd name="T1" fmla="*/ 23 h 38"/>
                <a:gd name="T2" fmla="*/ 0 w 38"/>
                <a:gd name="T3" fmla="*/ 25 h 38"/>
                <a:gd name="T4" fmla="*/ 1 w 38"/>
                <a:gd name="T5" fmla="*/ 28 h 38"/>
                <a:gd name="T6" fmla="*/ 3 w 38"/>
                <a:gd name="T7" fmla="*/ 30 h 38"/>
                <a:gd name="T8" fmla="*/ 4 w 38"/>
                <a:gd name="T9" fmla="*/ 32 h 38"/>
                <a:gd name="T10" fmla="*/ 6 w 38"/>
                <a:gd name="T11" fmla="*/ 34 h 38"/>
                <a:gd name="T12" fmla="*/ 8 w 38"/>
                <a:gd name="T13" fmla="*/ 35 h 38"/>
                <a:gd name="T14" fmla="*/ 10 w 38"/>
                <a:gd name="T15" fmla="*/ 36 h 38"/>
                <a:gd name="T16" fmla="*/ 12 w 38"/>
                <a:gd name="T17" fmla="*/ 37 h 38"/>
                <a:gd name="T18" fmla="*/ 15 w 38"/>
                <a:gd name="T19" fmla="*/ 38 h 38"/>
                <a:gd name="T20" fmla="*/ 17 w 38"/>
                <a:gd name="T21" fmla="*/ 38 h 38"/>
                <a:gd name="T22" fmla="*/ 20 w 38"/>
                <a:gd name="T23" fmla="*/ 38 h 38"/>
                <a:gd name="T24" fmla="*/ 22 w 38"/>
                <a:gd name="T25" fmla="*/ 38 h 38"/>
                <a:gd name="T26" fmla="*/ 25 w 38"/>
                <a:gd name="T27" fmla="*/ 38 h 38"/>
                <a:gd name="T28" fmla="*/ 27 w 38"/>
                <a:gd name="T29" fmla="*/ 37 h 38"/>
                <a:gd name="T30" fmla="*/ 29 w 38"/>
                <a:gd name="T31" fmla="*/ 36 h 38"/>
                <a:gd name="T32" fmla="*/ 31 w 38"/>
                <a:gd name="T33" fmla="*/ 34 h 38"/>
                <a:gd name="T34" fmla="*/ 33 w 38"/>
                <a:gd name="T35" fmla="*/ 32 h 38"/>
                <a:gd name="T36" fmla="*/ 34 w 38"/>
                <a:gd name="T37" fmla="*/ 30 h 38"/>
                <a:gd name="T38" fmla="*/ 36 w 38"/>
                <a:gd name="T39" fmla="*/ 28 h 38"/>
                <a:gd name="T40" fmla="*/ 37 w 38"/>
                <a:gd name="T41" fmla="*/ 26 h 38"/>
                <a:gd name="T42" fmla="*/ 37 w 38"/>
                <a:gd name="T43" fmla="*/ 24 h 38"/>
                <a:gd name="T44" fmla="*/ 38 w 38"/>
                <a:gd name="T45" fmla="*/ 21 h 38"/>
                <a:gd name="T46" fmla="*/ 38 w 38"/>
                <a:gd name="T47" fmla="*/ 19 h 38"/>
                <a:gd name="T48" fmla="*/ 37 w 38"/>
                <a:gd name="T49" fmla="*/ 16 h 38"/>
                <a:gd name="T50" fmla="*/ 37 w 38"/>
                <a:gd name="T51" fmla="*/ 14 h 38"/>
                <a:gd name="T52" fmla="*/ 36 w 38"/>
                <a:gd name="T53" fmla="*/ 11 h 38"/>
                <a:gd name="T54" fmla="*/ 35 w 38"/>
                <a:gd name="T55" fmla="*/ 9 h 38"/>
                <a:gd name="T56" fmla="*/ 33 w 38"/>
                <a:gd name="T57" fmla="*/ 7 h 38"/>
                <a:gd name="T58" fmla="*/ 32 w 38"/>
                <a:gd name="T59" fmla="*/ 5 h 38"/>
                <a:gd name="T60" fmla="*/ 30 w 38"/>
                <a:gd name="T61" fmla="*/ 4 h 38"/>
                <a:gd name="T62" fmla="*/ 27 w 38"/>
                <a:gd name="T63" fmla="*/ 2 h 38"/>
                <a:gd name="T64" fmla="*/ 25 w 38"/>
                <a:gd name="T65" fmla="*/ 1 h 38"/>
                <a:gd name="T66" fmla="*/ 23 w 38"/>
                <a:gd name="T67" fmla="*/ 1 h 38"/>
                <a:gd name="T68" fmla="*/ 20 w 38"/>
                <a:gd name="T69" fmla="*/ 0 h 38"/>
                <a:gd name="T70" fmla="*/ 18 w 38"/>
                <a:gd name="T71" fmla="*/ 0 h 38"/>
                <a:gd name="T72" fmla="*/ 15 w 38"/>
                <a:gd name="T73" fmla="*/ 1 h 38"/>
                <a:gd name="T74" fmla="*/ 13 w 38"/>
                <a:gd name="T75" fmla="*/ 1 h 38"/>
                <a:gd name="T76" fmla="*/ 10 w 38"/>
                <a:gd name="T77" fmla="*/ 2 h 38"/>
                <a:gd name="T78" fmla="*/ 8 w 38"/>
                <a:gd name="T79" fmla="*/ 3 h 38"/>
                <a:gd name="T80" fmla="*/ 6 w 38"/>
                <a:gd name="T81" fmla="*/ 5 h 38"/>
                <a:gd name="T82" fmla="*/ 5 w 38"/>
                <a:gd name="T83" fmla="*/ 7 h 38"/>
                <a:gd name="T84" fmla="*/ 3 w 38"/>
                <a:gd name="T85" fmla="*/ 9 h 38"/>
                <a:gd name="T86" fmla="*/ 2 w 38"/>
                <a:gd name="T87" fmla="*/ 11 h 38"/>
                <a:gd name="T88" fmla="*/ 1 w 38"/>
                <a:gd name="T89" fmla="*/ 13 h 38"/>
                <a:gd name="T90" fmla="*/ 0 w 38"/>
                <a:gd name="T91" fmla="*/ 15 h 38"/>
                <a:gd name="T92" fmla="*/ 0 w 38"/>
                <a:gd name="T93" fmla="*/ 18 h 38"/>
                <a:gd name="T94" fmla="*/ 0 w 38"/>
                <a:gd name="T95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38">
                  <a:moveTo>
                    <a:pt x="0" y="22"/>
                  </a:move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5" y="33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8" y="35"/>
                  </a:lnTo>
                  <a:lnTo>
                    <a:pt x="9" y="36"/>
                  </a:lnTo>
                  <a:lnTo>
                    <a:pt x="10" y="36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3" y="38"/>
                  </a:lnTo>
                  <a:lnTo>
                    <a:pt x="25" y="38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29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3" y="32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37" y="24"/>
                  </a:lnTo>
                  <a:lnTo>
                    <a:pt x="37" y="22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5" y="9"/>
                  </a:lnTo>
                  <a:lnTo>
                    <a:pt x="34" y="8"/>
                  </a:lnTo>
                  <a:lnTo>
                    <a:pt x="33" y="7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0" y="5"/>
                  </a:lnTo>
                  <a:lnTo>
                    <a:pt x="30" y="4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7"/>
                  </a:lnTo>
                  <a:lnTo>
                    <a:pt x="4" y="7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C470251-D9FF-464A-91C8-71E5EFB8C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400" y="2289175"/>
              <a:ext cx="60325" cy="60325"/>
            </a:xfrm>
            <a:custGeom>
              <a:avLst/>
              <a:gdLst>
                <a:gd name="T0" fmla="*/ 2 w 168"/>
                <a:gd name="T1" fmla="*/ 105 h 169"/>
                <a:gd name="T2" fmla="*/ 6 w 168"/>
                <a:gd name="T3" fmla="*/ 116 h 169"/>
                <a:gd name="T4" fmla="*/ 10 w 168"/>
                <a:gd name="T5" fmla="*/ 125 h 169"/>
                <a:gd name="T6" fmla="*/ 16 w 168"/>
                <a:gd name="T7" fmla="*/ 135 h 169"/>
                <a:gd name="T8" fmla="*/ 23 w 168"/>
                <a:gd name="T9" fmla="*/ 143 h 169"/>
                <a:gd name="T10" fmla="*/ 31 w 168"/>
                <a:gd name="T11" fmla="*/ 151 h 169"/>
                <a:gd name="T12" fmla="*/ 41 w 168"/>
                <a:gd name="T13" fmla="*/ 157 h 169"/>
                <a:gd name="T14" fmla="*/ 50 w 168"/>
                <a:gd name="T15" fmla="*/ 162 h 169"/>
                <a:gd name="T16" fmla="*/ 61 w 168"/>
                <a:gd name="T17" fmla="*/ 166 h 169"/>
                <a:gd name="T18" fmla="*/ 71 w 168"/>
                <a:gd name="T19" fmla="*/ 168 h 169"/>
                <a:gd name="T20" fmla="*/ 82 w 168"/>
                <a:gd name="T21" fmla="*/ 169 h 169"/>
                <a:gd name="T22" fmla="*/ 93 w 168"/>
                <a:gd name="T23" fmla="*/ 168 h 169"/>
                <a:gd name="T24" fmla="*/ 104 w 168"/>
                <a:gd name="T25" fmla="*/ 166 h 169"/>
                <a:gd name="T26" fmla="*/ 115 w 168"/>
                <a:gd name="T27" fmla="*/ 163 h 169"/>
                <a:gd name="T28" fmla="*/ 125 w 168"/>
                <a:gd name="T29" fmla="*/ 158 h 169"/>
                <a:gd name="T30" fmla="*/ 134 w 168"/>
                <a:gd name="T31" fmla="*/ 152 h 169"/>
                <a:gd name="T32" fmla="*/ 142 w 168"/>
                <a:gd name="T33" fmla="*/ 145 h 169"/>
                <a:gd name="T34" fmla="*/ 150 w 168"/>
                <a:gd name="T35" fmla="*/ 137 h 169"/>
                <a:gd name="T36" fmla="*/ 156 w 168"/>
                <a:gd name="T37" fmla="*/ 128 h 169"/>
                <a:gd name="T38" fmla="*/ 161 w 168"/>
                <a:gd name="T39" fmla="*/ 118 h 169"/>
                <a:gd name="T40" fmla="*/ 165 w 168"/>
                <a:gd name="T41" fmla="*/ 108 h 169"/>
                <a:gd name="T42" fmla="*/ 167 w 168"/>
                <a:gd name="T43" fmla="*/ 97 h 169"/>
                <a:gd name="T44" fmla="*/ 168 w 168"/>
                <a:gd name="T45" fmla="*/ 86 h 169"/>
                <a:gd name="T46" fmla="*/ 168 w 168"/>
                <a:gd name="T47" fmla="*/ 75 h 169"/>
                <a:gd name="T48" fmla="*/ 166 w 168"/>
                <a:gd name="T49" fmla="*/ 64 h 169"/>
                <a:gd name="T50" fmla="*/ 162 w 168"/>
                <a:gd name="T51" fmla="*/ 54 h 169"/>
                <a:gd name="T52" fmla="*/ 158 w 168"/>
                <a:gd name="T53" fmla="*/ 44 h 169"/>
                <a:gd name="T54" fmla="*/ 152 w 168"/>
                <a:gd name="T55" fmla="*/ 35 h 169"/>
                <a:gd name="T56" fmla="*/ 145 w 168"/>
                <a:gd name="T57" fmla="*/ 26 h 169"/>
                <a:gd name="T58" fmla="*/ 136 w 168"/>
                <a:gd name="T59" fmla="*/ 19 h 169"/>
                <a:gd name="T60" fmla="*/ 127 w 168"/>
                <a:gd name="T61" fmla="*/ 12 h 169"/>
                <a:gd name="T62" fmla="*/ 118 w 168"/>
                <a:gd name="T63" fmla="*/ 7 h 169"/>
                <a:gd name="T64" fmla="*/ 107 w 168"/>
                <a:gd name="T65" fmla="*/ 4 h 169"/>
                <a:gd name="T66" fmla="*/ 96 w 168"/>
                <a:gd name="T67" fmla="*/ 1 h 169"/>
                <a:gd name="T68" fmla="*/ 85 w 168"/>
                <a:gd name="T69" fmla="*/ 0 h 169"/>
                <a:gd name="T70" fmla="*/ 74 w 168"/>
                <a:gd name="T71" fmla="*/ 1 h 169"/>
                <a:gd name="T72" fmla="*/ 64 w 168"/>
                <a:gd name="T73" fmla="*/ 3 h 169"/>
                <a:gd name="T74" fmla="*/ 53 w 168"/>
                <a:gd name="T75" fmla="*/ 6 h 169"/>
                <a:gd name="T76" fmla="*/ 43 w 168"/>
                <a:gd name="T77" fmla="*/ 11 h 169"/>
                <a:gd name="T78" fmla="*/ 34 w 168"/>
                <a:gd name="T79" fmla="*/ 17 h 169"/>
                <a:gd name="T80" fmla="*/ 25 w 168"/>
                <a:gd name="T81" fmla="*/ 24 h 169"/>
                <a:gd name="T82" fmla="*/ 18 w 168"/>
                <a:gd name="T83" fmla="*/ 32 h 169"/>
                <a:gd name="T84" fmla="*/ 12 w 168"/>
                <a:gd name="T85" fmla="*/ 41 h 169"/>
                <a:gd name="T86" fmla="*/ 7 w 168"/>
                <a:gd name="T87" fmla="*/ 51 h 169"/>
                <a:gd name="T88" fmla="*/ 3 w 168"/>
                <a:gd name="T89" fmla="*/ 61 h 169"/>
                <a:gd name="T90" fmla="*/ 1 w 168"/>
                <a:gd name="T91" fmla="*/ 72 h 169"/>
                <a:gd name="T92" fmla="*/ 0 w 168"/>
                <a:gd name="T93" fmla="*/ 83 h 169"/>
                <a:gd name="T94" fmla="*/ 0 w 168"/>
                <a:gd name="T95" fmla="*/ 9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8" h="169">
                  <a:moveTo>
                    <a:pt x="1" y="100"/>
                  </a:moveTo>
                  <a:lnTo>
                    <a:pt x="2" y="105"/>
                  </a:lnTo>
                  <a:lnTo>
                    <a:pt x="4" y="110"/>
                  </a:lnTo>
                  <a:lnTo>
                    <a:pt x="6" y="116"/>
                  </a:lnTo>
                  <a:lnTo>
                    <a:pt x="8" y="121"/>
                  </a:lnTo>
                  <a:lnTo>
                    <a:pt x="10" y="125"/>
                  </a:lnTo>
                  <a:lnTo>
                    <a:pt x="13" y="130"/>
                  </a:lnTo>
                  <a:lnTo>
                    <a:pt x="16" y="135"/>
                  </a:lnTo>
                  <a:lnTo>
                    <a:pt x="20" y="139"/>
                  </a:lnTo>
                  <a:lnTo>
                    <a:pt x="23" y="143"/>
                  </a:lnTo>
                  <a:lnTo>
                    <a:pt x="27" y="147"/>
                  </a:lnTo>
                  <a:lnTo>
                    <a:pt x="31" y="151"/>
                  </a:lnTo>
                  <a:lnTo>
                    <a:pt x="36" y="154"/>
                  </a:lnTo>
                  <a:lnTo>
                    <a:pt x="41" y="157"/>
                  </a:lnTo>
                  <a:lnTo>
                    <a:pt x="45" y="160"/>
                  </a:lnTo>
                  <a:lnTo>
                    <a:pt x="50" y="162"/>
                  </a:lnTo>
                  <a:lnTo>
                    <a:pt x="55" y="164"/>
                  </a:lnTo>
                  <a:lnTo>
                    <a:pt x="61" y="166"/>
                  </a:lnTo>
                  <a:lnTo>
                    <a:pt x="66" y="167"/>
                  </a:lnTo>
                  <a:lnTo>
                    <a:pt x="71" y="168"/>
                  </a:lnTo>
                  <a:lnTo>
                    <a:pt x="77" y="169"/>
                  </a:lnTo>
                  <a:lnTo>
                    <a:pt x="82" y="169"/>
                  </a:lnTo>
                  <a:lnTo>
                    <a:pt x="88" y="169"/>
                  </a:lnTo>
                  <a:lnTo>
                    <a:pt x="93" y="168"/>
                  </a:lnTo>
                  <a:lnTo>
                    <a:pt x="99" y="168"/>
                  </a:lnTo>
                  <a:lnTo>
                    <a:pt x="104" y="166"/>
                  </a:lnTo>
                  <a:lnTo>
                    <a:pt x="110" y="165"/>
                  </a:lnTo>
                  <a:lnTo>
                    <a:pt x="115" y="163"/>
                  </a:lnTo>
                  <a:lnTo>
                    <a:pt x="120" y="161"/>
                  </a:lnTo>
                  <a:lnTo>
                    <a:pt x="125" y="158"/>
                  </a:lnTo>
                  <a:lnTo>
                    <a:pt x="129" y="156"/>
                  </a:lnTo>
                  <a:lnTo>
                    <a:pt x="134" y="152"/>
                  </a:lnTo>
                  <a:lnTo>
                    <a:pt x="138" y="149"/>
                  </a:lnTo>
                  <a:lnTo>
                    <a:pt x="142" y="145"/>
                  </a:lnTo>
                  <a:lnTo>
                    <a:pt x="146" y="141"/>
                  </a:lnTo>
                  <a:lnTo>
                    <a:pt x="150" y="137"/>
                  </a:lnTo>
                  <a:lnTo>
                    <a:pt x="153" y="133"/>
                  </a:lnTo>
                  <a:lnTo>
                    <a:pt x="156" y="128"/>
                  </a:lnTo>
                  <a:lnTo>
                    <a:pt x="159" y="123"/>
                  </a:lnTo>
                  <a:lnTo>
                    <a:pt x="161" y="118"/>
                  </a:lnTo>
                  <a:lnTo>
                    <a:pt x="163" y="113"/>
                  </a:lnTo>
                  <a:lnTo>
                    <a:pt x="165" y="108"/>
                  </a:lnTo>
                  <a:lnTo>
                    <a:pt x="166" y="103"/>
                  </a:lnTo>
                  <a:lnTo>
                    <a:pt x="167" y="97"/>
                  </a:lnTo>
                  <a:lnTo>
                    <a:pt x="168" y="92"/>
                  </a:lnTo>
                  <a:lnTo>
                    <a:pt x="168" y="86"/>
                  </a:lnTo>
                  <a:lnTo>
                    <a:pt x="168" y="81"/>
                  </a:lnTo>
                  <a:lnTo>
                    <a:pt x="168" y="75"/>
                  </a:lnTo>
                  <a:lnTo>
                    <a:pt x="167" y="70"/>
                  </a:lnTo>
                  <a:lnTo>
                    <a:pt x="166" y="64"/>
                  </a:lnTo>
                  <a:lnTo>
                    <a:pt x="164" y="59"/>
                  </a:lnTo>
                  <a:lnTo>
                    <a:pt x="162" y="54"/>
                  </a:lnTo>
                  <a:lnTo>
                    <a:pt x="160" y="49"/>
                  </a:lnTo>
                  <a:lnTo>
                    <a:pt x="158" y="44"/>
                  </a:lnTo>
                  <a:lnTo>
                    <a:pt x="155" y="39"/>
                  </a:lnTo>
                  <a:lnTo>
                    <a:pt x="152" y="35"/>
                  </a:lnTo>
                  <a:lnTo>
                    <a:pt x="148" y="30"/>
                  </a:lnTo>
                  <a:lnTo>
                    <a:pt x="145" y="26"/>
                  </a:lnTo>
                  <a:lnTo>
                    <a:pt x="141" y="22"/>
                  </a:lnTo>
                  <a:lnTo>
                    <a:pt x="136" y="19"/>
                  </a:lnTo>
                  <a:lnTo>
                    <a:pt x="132" y="15"/>
                  </a:lnTo>
                  <a:lnTo>
                    <a:pt x="127" y="12"/>
                  </a:lnTo>
                  <a:lnTo>
                    <a:pt x="123" y="10"/>
                  </a:lnTo>
                  <a:lnTo>
                    <a:pt x="118" y="7"/>
                  </a:lnTo>
                  <a:lnTo>
                    <a:pt x="112" y="5"/>
                  </a:lnTo>
                  <a:lnTo>
                    <a:pt x="107" y="4"/>
                  </a:lnTo>
                  <a:lnTo>
                    <a:pt x="102" y="2"/>
                  </a:lnTo>
                  <a:lnTo>
                    <a:pt x="96" y="1"/>
                  </a:lnTo>
                  <a:lnTo>
                    <a:pt x="91" y="1"/>
                  </a:lnTo>
                  <a:lnTo>
                    <a:pt x="85" y="0"/>
                  </a:lnTo>
                  <a:lnTo>
                    <a:pt x="80" y="1"/>
                  </a:lnTo>
                  <a:lnTo>
                    <a:pt x="74" y="1"/>
                  </a:lnTo>
                  <a:lnTo>
                    <a:pt x="69" y="2"/>
                  </a:lnTo>
                  <a:lnTo>
                    <a:pt x="64" y="3"/>
                  </a:lnTo>
                  <a:lnTo>
                    <a:pt x="58" y="4"/>
                  </a:lnTo>
                  <a:lnTo>
                    <a:pt x="53" y="6"/>
                  </a:lnTo>
                  <a:lnTo>
                    <a:pt x="48" y="8"/>
                  </a:lnTo>
                  <a:lnTo>
                    <a:pt x="43" y="11"/>
                  </a:lnTo>
                  <a:lnTo>
                    <a:pt x="38" y="14"/>
                  </a:lnTo>
                  <a:lnTo>
                    <a:pt x="34" y="17"/>
                  </a:lnTo>
                  <a:lnTo>
                    <a:pt x="30" y="20"/>
                  </a:lnTo>
                  <a:lnTo>
                    <a:pt x="25" y="24"/>
                  </a:lnTo>
                  <a:lnTo>
                    <a:pt x="22" y="28"/>
                  </a:lnTo>
                  <a:lnTo>
                    <a:pt x="18" y="32"/>
                  </a:lnTo>
                  <a:lnTo>
                    <a:pt x="15" y="37"/>
                  </a:lnTo>
                  <a:lnTo>
                    <a:pt x="12" y="41"/>
                  </a:lnTo>
                  <a:lnTo>
                    <a:pt x="9" y="46"/>
                  </a:lnTo>
                  <a:lnTo>
                    <a:pt x="7" y="51"/>
                  </a:lnTo>
                  <a:lnTo>
                    <a:pt x="5" y="56"/>
                  </a:lnTo>
                  <a:lnTo>
                    <a:pt x="3" y="61"/>
                  </a:lnTo>
                  <a:lnTo>
                    <a:pt x="2" y="67"/>
                  </a:lnTo>
                  <a:lnTo>
                    <a:pt x="1" y="72"/>
                  </a:lnTo>
                  <a:lnTo>
                    <a:pt x="0" y="78"/>
                  </a:lnTo>
                  <a:lnTo>
                    <a:pt x="0" y="83"/>
                  </a:lnTo>
                  <a:lnTo>
                    <a:pt x="0" y="89"/>
                  </a:lnTo>
                  <a:lnTo>
                    <a:pt x="0" y="94"/>
                  </a:lnTo>
                  <a:lnTo>
                    <a:pt x="1" y="10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AEF9BF9A-A7F8-4C9A-BD98-65C1DCE381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2675" y="679450"/>
              <a:ext cx="1303338" cy="23685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20254885-472F-47E4-A409-1DCACF5648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86013" y="679450"/>
              <a:ext cx="2749550" cy="16398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665A6DBC-E03B-43E4-BF55-415446CF19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35563" y="1206500"/>
              <a:ext cx="0" cy="11128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 type="none" w="med" len="med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CC2FEDFA-E0BB-4007-95BC-68E8011CEB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2675" y="1931988"/>
              <a:ext cx="0" cy="11160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 type="none" w="med" len="med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A167D83-171D-49CC-99AD-5E17A96CA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" y="2360613"/>
              <a:ext cx="331788" cy="84137"/>
            </a:xfrm>
            <a:custGeom>
              <a:avLst/>
              <a:gdLst>
                <a:gd name="T0" fmla="*/ 920 w 920"/>
                <a:gd name="T1" fmla="*/ 236 h 236"/>
                <a:gd name="T2" fmla="*/ 703 w 920"/>
                <a:gd name="T3" fmla="*/ 134 h 236"/>
                <a:gd name="T4" fmla="*/ 475 w 920"/>
                <a:gd name="T5" fmla="*/ 60 h 236"/>
                <a:gd name="T6" fmla="*/ 240 w 920"/>
                <a:gd name="T7" fmla="*/ 15 h 236"/>
                <a:gd name="T8" fmla="*/ 0 w 920"/>
                <a:gd name="T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0" h="236">
                  <a:moveTo>
                    <a:pt x="920" y="236"/>
                  </a:moveTo>
                  <a:lnTo>
                    <a:pt x="703" y="134"/>
                  </a:lnTo>
                  <a:lnTo>
                    <a:pt x="475" y="60"/>
                  </a:lnTo>
                  <a:lnTo>
                    <a:pt x="240" y="1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6E02F1B8-C312-49D1-B839-72C8B1CF2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350" y="1890713"/>
              <a:ext cx="858838" cy="858837"/>
            </a:xfrm>
            <a:custGeom>
              <a:avLst/>
              <a:gdLst>
                <a:gd name="T0" fmla="*/ 165 w 2381"/>
                <a:gd name="T1" fmla="*/ 581 h 2392"/>
                <a:gd name="T2" fmla="*/ 59 w 2381"/>
                <a:gd name="T3" fmla="*/ 809 h 2392"/>
                <a:gd name="T4" fmla="*/ 3 w 2381"/>
                <a:gd name="T5" fmla="*/ 1053 h 2392"/>
                <a:gd name="T6" fmla="*/ 0 w 2381"/>
                <a:gd name="T7" fmla="*/ 1304 h 2392"/>
                <a:gd name="T8" fmla="*/ 49 w 2381"/>
                <a:gd name="T9" fmla="*/ 1550 h 2392"/>
                <a:gd name="T10" fmla="*/ 148 w 2381"/>
                <a:gd name="T11" fmla="*/ 1781 h 2392"/>
                <a:gd name="T12" fmla="*/ 293 w 2381"/>
                <a:gd name="T13" fmla="*/ 1985 h 2392"/>
                <a:gd name="T14" fmla="*/ 477 w 2381"/>
                <a:gd name="T15" fmla="*/ 2155 h 2392"/>
                <a:gd name="T16" fmla="*/ 693 w 2381"/>
                <a:gd name="T17" fmla="*/ 2283 h 2392"/>
                <a:gd name="T18" fmla="*/ 930 w 2381"/>
                <a:gd name="T19" fmla="*/ 2363 h 2392"/>
                <a:gd name="T20" fmla="*/ 1180 w 2381"/>
                <a:gd name="T21" fmla="*/ 2392 h 2392"/>
                <a:gd name="T22" fmla="*/ 1429 w 2381"/>
                <a:gd name="T23" fmla="*/ 2368 h 2392"/>
                <a:gd name="T24" fmla="*/ 1668 w 2381"/>
                <a:gd name="T25" fmla="*/ 2292 h 2392"/>
                <a:gd name="T26" fmla="*/ 1887 w 2381"/>
                <a:gd name="T27" fmla="*/ 2169 h 2392"/>
                <a:gd name="T28" fmla="*/ 2074 w 2381"/>
                <a:gd name="T29" fmla="*/ 2002 h 2392"/>
                <a:gd name="T30" fmla="*/ 2223 w 2381"/>
                <a:gd name="T31" fmla="*/ 1800 h 2392"/>
                <a:gd name="T32" fmla="*/ 2326 w 2381"/>
                <a:gd name="T33" fmla="*/ 1572 h 2392"/>
                <a:gd name="T34" fmla="*/ 2380 w 2381"/>
                <a:gd name="T35" fmla="*/ 1327 h 2392"/>
                <a:gd name="T36" fmla="*/ 2381 w 2381"/>
                <a:gd name="T37" fmla="*/ 1076 h 2392"/>
                <a:gd name="T38" fmla="*/ 2330 w 2381"/>
                <a:gd name="T39" fmla="*/ 830 h 2392"/>
                <a:gd name="T40" fmla="*/ 2229 w 2381"/>
                <a:gd name="T41" fmla="*/ 601 h 2392"/>
                <a:gd name="T42" fmla="*/ 2082 w 2381"/>
                <a:gd name="T43" fmla="*/ 398 h 2392"/>
                <a:gd name="T44" fmla="*/ 1896 w 2381"/>
                <a:gd name="T45" fmla="*/ 229 h 2392"/>
                <a:gd name="T46" fmla="*/ 1679 w 2381"/>
                <a:gd name="T47" fmla="*/ 104 h 2392"/>
                <a:gd name="T48" fmla="*/ 1440 w 2381"/>
                <a:gd name="T49" fmla="*/ 26 h 2392"/>
                <a:gd name="T50" fmla="*/ 1191 w 2381"/>
                <a:gd name="T51" fmla="*/ 0 h 2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81" h="2392">
                  <a:moveTo>
                    <a:pt x="165" y="581"/>
                  </a:moveTo>
                  <a:lnTo>
                    <a:pt x="59" y="809"/>
                  </a:lnTo>
                  <a:lnTo>
                    <a:pt x="3" y="1053"/>
                  </a:lnTo>
                  <a:lnTo>
                    <a:pt x="0" y="1304"/>
                  </a:lnTo>
                  <a:lnTo>
                    <a:pt x="49" y="1550"/>
                  </a:lnTo>
                  <a:lnTo>
                    <a:pt x="148" y="1781"/>
                  </a:lnTo>
                  <a:lnTo>
                    <a:pt x="293" y="1985"/>
                  </a:lnTo>
                  <a:lnTo>
                    <a:pt x="477" y="2155"/>
                  </a:lnTo>
                  <a:lnTo>
                    <a:pt x="693" y="2283"/>
                  </a:lnTo>
                  <a:lnTo>
                    <a:pt x="930" y="2363"/>
                  </a:lnTo>
                  <a:lnTo>
                    <a:pt x="1180" y="2392"/>
                  </a:lnTo>
                  <a:lnTo>
                    <a:pt x="1429" y="2368"/>
                  </a:lnTo>
                  <a:lnTo>
                    <a:pt x="1668" y="2292"/>
                  </a:lnTo>
                  <a:lnTo>
                    <a:pt x="1887" y="2169"/>
                  </a:lnTo>
                  <a:lnTo>
                    <a:pt x="2074" y="2002"/>
                  </a:lnTo>
                  <a:lnTo>
                    <a:pt x="2223" y="1800"/>
                  </a:lnTo>
                  <a:lnTo>
                    <a:pt x="2326" y="1572"/>
                  </a:lnTo>
                  <a:lnTo>
                    <a:pt x="2380" y="1327"/>
                  </a:lnTo>
                  <a:lnTo>
                    <a:pt x="2381" y="1076"/>
                  </a:lnTo>
                  <a:lnTo>
                    <a:pt x="2330" y="830"/>
                  </a:lnTo>
                  <a:lnTo>
                    <a:pt x="2229" y="601"/>
                  </a:lnTo>
                  <a:lnTo>
                    <a:pt x="2082" y="398"/>
                  </a:lnTo>
                  <a:lnTo>
                    <a:pt x="1896" y="229"/>
                  </a:lnTo>
                  <a:lnTo>
                    <a:pt x="1679" y="104"/>
                  </a:lnTo>
                  <a:lnTo>
                    <a:pt x="1440" y="26"/>
                  </a:lnTo>
                  <a:lnTo>
                    <a:pt x="1191" y="0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2" name="Rectangle 22">
              <a:extLst>
                <a:ext uri="{FF2B5EF4-FFF2-40B4-BE49-F238E27FC236}">
                  <a16:creationId xmlns:a16="http://schemas.microsoft.com/office/drawing/2014/main" id="{E1F76C19-342D-4324-93CC-83F925A04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9550" y="1673225"/>
              <a:ext cx="985313" cy="24622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 dirty="0">
                  <a:solidFill>
                    <a:srgbClr val="FF0000"/>
                  </a:solidFill>
                </a:rPr>
                <a:t>300°54'30"</a:t>
              </a:r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DAC9C6F1-5AF7-4C63-A847-54769322C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56" y="2430092"/>
              <a:ext cx="8720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 b="0" dirty="0">
                  <a:solidFill>
                    <a:srgbClr val="FF0000"/>
                  </a:solidFill>
                </a:rPr>
                <a:t>28°45'10"</a:t>
              </a:r>
            </a:p>
          </p:txBody>
        </p:sp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0B543A57-7480-49F6-8F90-19CAAF4D08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2550" y="2444750"/>
              <a:ext cx="61913" cy="19050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EB881AA4-017E-450E-92FC-4BDC3EAB4D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7000" y="2384425"/>
              <a:ext cx="17463" cy="60325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6" name="Line 26">
              <a:extLst>
                <a:ext uri="{FF2B5EF4-FFF2-40B4-BE49-F238E27FC236}">
                  <a16:creationId xmlns:a16="http://schemas.microsoft.com/office/drawing/2014/main" id="{453DD698-52AA-4E46-8E04-DCD97D383A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97000" y="2384425"/>
              <a:ext cx="17463" cy="60325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7" name="Line 27">
              <a:extLst>
                <a:ext uri="{FF2B5EF4-FFF2-40B4-BE49-F238E27FC236}">
                  <a16:creationId xmlns:a16="http://schemas.microsoft.com/office/drawing/2014/main" id="{568F1350-351D-493F-BD08-E77BC4447C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65675" y="2098675"/>
              <a:ext cx="14288" cy="63500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8" name="Line 28">
              <a:extLst>
                <a:ext uri="{FF2B5EF4-FFF2-40B4-BE49-F238E27FC236}">
                  <a16:creationId xmlns:a16="http://schemas.microsoft.com/office/drawing/2014/main" id="{534CC8CE-865F-4E18-8A69-52B62346A1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2175" y="2098675"/>
              <a:ext cx="63500" cy="15875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9" name="Line 29">
              <a:extLst>
                <a:ext uri="{FF2B5EF4-FFF2-40B4-BE49-F238E27FC236}">
                  <a16:creationId xmlns:a16="http://schemas.microsoft.com/office/drawing/2014/main" id="{3F6632D8-2CDA-4841-9311-7B293AA28D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02175" y="2098675"/>
              <a:ext cx="63500" cy="15875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0" name="Rectangle 30">
              <a:extLst>
                <a:ext uri="{FF2B5EF4-FFF2-40B4-BE49-F238E27FC236}">
                  <a16:creationId xmlns:a16="http://schemas.microsoft.com/office/drawing/2014/main" id="{C84E807D-B6D0-4763-B349-E3BFECC7C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913" y="368300"/>
              <a:ext cx="1367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200">
                  <a:solidFill>
                    <a:srgbClr val="000000"/>
                  </a:solidFill>
                </a:rPr>
                <a:t>P</a:t>
              </a:r>
              <a:endParaRPr lang="en-US" altLang="en-US" sz="1200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FB86B4DD-AB98-496E-9984-16A9E8DFF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850" y="649288"/>
              <a:ext cx="60325" cy="60325"/>
            </a:xfrm>
            <a:custGeom>
              <a:avLst/>
              <a:gdLst>
                <a:gd name="T0" fmla="*/ 38 w 38"/>
                <a:gd name="T1" fmla="*/ 19 h 38"/>
                <a:gd name="T2" fmla="*/ 38 w 38"/>
                <a:gd name="T3" fmla="*/ 16 h 38"/>
                <a:gd name="T4" fmla="*/ 38 w 38"/>
                <a:gd name="T5" fmla="*/ 14 h 38"/>
                <a:gd name="T6" fmla="*/ 37 w 38"/>
                <a:gd name="T7" fmla="*/ 11 h 38"/>
                <a:gd name="T8" fmla="*/ 36 w 38"/>
                <a:gd name="T9" fmla="*/ 9 h 38"/>
                <a:gd name="T10" fmla="*/ 34 w 38"/>
                <a:gd name="T11" fmla="*/ 7 h 38"/>
                <a:gd name="T12" fmla="*/ 33 w 38"/>
                <a:gd name="T13" fmla="*/ 5 h 38"/>
                <a:gd name="T14" fmla="*/ 31 w 38"/>
                <a:gd name="T15" fmla="*/ 4 h 38"/>
                <a:gd name="T16" fmla="*/ 29 w 38"/>
                <a:gd name="T17" fmla="*/ 2 h 38"/>
                <a:gd name="T18" fmla="*/ 27 w 38"/>
                <a:gd name="T19" fmla="*/ 1 h 38"/>
                <a:gd name="T20" fmla="*/ 24 w 38"/>
                <a:gd name="T21" fmla="*/ 0 h 38"/>
                <a:gd name="T22" fmla="*/ 22 w 38"/>
                <a:gd name="T23" fmla="*/ 0 h 38"/>
                <a:gd name="T24" fmla="*/ 19 w 38"/>
                <a:gd name="T25" fmla="*/ 0 h 38"/>
                <a:gd name="T26" fmla="*/ 17 w 38"/>
                <a:gd name="T27" fmla="*/ 0 h 38"/>
                <a:gd name="T28" fmla="*/ 14 w 38"/>
                <a:gd name="T29" fmla="*/ 0 h 38"/>
                <a:gd name="T30" fmla="*/ 12 w 38"/>
                <a:gd name="T31" fmla="*/ 1 h 38"/>
                <a:gd name="T32" fmla="*/ 10 w 38"/>
                <a:gd name="T33" fmla="*/ 2 h 38"/>
                <a:gd name="T34" fmla="*/ 8 w 38"/>
                <a:gd name="T35" fmla="*/ 4 h 38"/>
                <a:gd name="T36" fmla="*/ 6 w 38"/>
                <a:gd name="T37" fmla="*/ 5 h 38"/>
                <a:gd name="T38" fmla="*/ 4 w 38"/>
                <a:gd name="T39" fmla="*/ 7 h 38"/>
                <a:gd name="T40" fmla="*/ 3 w 38"/>
                <a:gd name="T41" fmla="*/ 9 h 38"/>
                <a:gd name="T42" fmla="*/ 2 w 38"/>
                <a:gd name="T43" fmla="*/ 11 h 38"/>
                <a:gd name="T44" fmla="*/ 1 w 38"/>
                <a:gd name="T45" fmla="*/ 14 h 38"/>
                <a:gd name="T46" fmla="*/ 0 w 38"/>
                <a:gd name="T47" fmla="*/ 16 h 38"/>
                <a:gd name="T48" fmla="*/ 0 w 38"/>
                <a:gd name="T49" fmla="*/ 19 h 38"/>
                <a:gd name="T50" fmla="*/ 0 w 38"/>
                <a:gd name="T51" fmla="*/ 21 h 38"/>
                <a:gd name="T52" fmla="*/ 1 w 38"/>
                <a:gd name="T53" fmla="*/ 24 h 38"/>
                <a:gd name="T54" fmla="*/ 2 w 38"/>
                <a:gd name="T55" fmla="*/ 26 h 38"/>
                <a:gd name="T56" fmla="*/ 3 w 38"/>
                <a:gd name="T57" fmla="*/ 28 h 38"/>
                <a:gd name="T58" fmla="*/ 4 w 38"/>
                <a:gd name="T59" fmla="*/ 30 h 38"/>
                <a:gd name="T60" fmla="*/ 6 w 38"/>
                <a:gd name="T61" fmla="*/ 32 h 38"/>
                <a:gd name="T62" fmla="*/ 8 w 38"/>
                <a:gd name="T63" fmla="*/ 34 h 38"/>
                <a:gd name="T64" fmla="*/ 10 w 38"/>
                <a:gd name="T65" fmla="*/ 35 h 38"/>
                <a:gd name="T66" fmla="*/ 12 w 38"/>
                <a:gd name="T67" fmla="*/ 36 h 38"/>
                <a:gd name="T68" fmla="*/ 14 w 38"/>
                <a:gd name="T69" fmla="*/ 37 h 38"/>
                <a:gd name="T70" fmla="*/ 17 w 38"/>
                <a:gd name="T71" fmla="*/ 38 h 38"/>
                <a:gd name="T72" fmla="*/ 19 w 38"/>
                <a:gd name="T73" fmla="*/ 38 h 38"/>
                <a:gd name="T74" fmla="*/ 22 w 38"/>
                <a:gd name="T75" fmla="*/ 38 h 38"/>
                <a:gd name="T76" fmla="*/ 24 w 38"/>
                <a:gd name="T77" fmla="*/ 37 h 38"/>
                <a:gd name="T78" fmla="*/ 27 w 38"/>
                <a:gd name="T79" fmla="*/ 36 h 38"/>
                <a:gd name="T80" fmla="*/ 29 w 38"/>
                <a:gd name="T81" fmla="*/ 35 h 38"/>
                <a:gd name="T82" fmla="*/ 31 w 38"/>
                <a:gd name="T83" fmla="*/ 34 h 38"/>
                <a:gd name="T84" fmla="*/ 33 w 38"/>
                <a:gd name="T85" fmla="*/ 32 h 38"/>
                <a:gd name="T86" fmla="*/ 34 w 38"/>
                <a:gd name="T87" fmla="*/ 30 h 38"/>
                <a:gd name="T88" fmla="*/ 36 w 38"/>
                <a:gd name="T89" fmla="*/ 28 h 38"/>
                <a:gd name="T90" fmla="*/ 37 w 38"/>
                <a:gd name="T91" fmla="*/ 26 h 38"/>
                <a:gd name="T92" fmla="*/ 38 w 38"/>
                <a:gd name="T93" fmla="*/ 24 h 38"/>
                <a:gd name="T94" fmla="*/ 38 w 38"/>
                <a:gd name="T95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38">
                  <a:moveTo>
                    <a:pt x="38" y="20"/>
                  </a:moveTo>
                  <a:lnTo>
                    <a:pt x="38" y="19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5"/>
                  </a:lnTo>
                  <a:lnTo>
                    <a:pt x="38" y="14"/>
                  </a:lnTo>
                  <a:lnTo>
                    <a:pt x="37" y="13"/>
                  </a:lnTo>
                  <a:lnTo>
                    <a:pt x="37" y="11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5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3" y="5"/>
                  </a:lnTo>
                  <a:lnTo>
                    <a:pt x="32" y="4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6" y="32"/>
                  </a:lnTo>
                  <a:lnTo>
                    <a:pt x="7" y="33"/>
                  </a:lnTo>
                  <a:lnTo>
                    <a:pt x="8" y="34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11" y="36"/>
                  </a:lnTo>
                  <a:lnTo>
                    <a:pt x="12" y="36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2" y="38"/>
                  </a:lnTo>
                  <a:lnTo>
                    <a:pt x="23" y="37"/>
                  </a:lnTo>
                  <a:lnTo>
                    <a:pt x="24" y="37"/>
                  </a:lnTo>
                  <a:lnTo>
                    <a:pt x="25" y="37"/>
                  </a:lnTo>
                  <a:lnTo>
                    <a:pt x="27" y="36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3" y="32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32AA38-50AC-4371-915B-6A853284332D}"/>
              </a:ext>
            </a:extLst>
          </p:cNvPr>
          <p:cNvSpPr txBox="1"/>
          <p:nvPr/>
        </p:nvSpPr>
        <p:spPr>
          <a:xfrm>
            <a:off x="4835071" y="1828800"/>
            <a:ext cx="2460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Step (6) Compute P from H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29138" y="3361135"/>
          <a:ext cx="85725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29138" y="3361135"/>
                        <a:ext cx="85725" cy="133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912883" y="3312432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rgbClr val="0070C0"/>
                </a:solidFill>
              </a:rPr>
              <a:t>542.292’</a:t>
            </a:r>
          </a:p>
          <a:p>
            <a:r>
              <a:rPr lang="en-US" sz="1400" b="0">
                <a:solidFill>
                  <a:srgbClr val="0070C0"/>
                </a:solidFill>
              </a:rPr>
              <a:t>Az 259°47’14”</a:t>
            </a:r>
          </a:p>
        </p:txBody>
      </p:sp>
      <p:sp>
        <p:nvSpPr>
          <p:cNvPr id="32" name="Arc 31"/>
          <p:cNvSpPr>
            <a:spLocks noChangeAspect="1"/>
          </p:cNvSpPr>
          <p:nvPr/>
        </p:nvSpPr>
        <p:spPr>
          <a:xfrm>
            <a:off x="3209741" y="2314946"/>
            <a:ext cx="1200150" cy="1200150"/>
          </a:xfrm>
          <a:prstGeom prst="arc">
            <a:avLst>
              <a:gd name="adj1" fmla="val 10095685"/>
              <a:gd name="adj2" fmla="val 12462406"/>
            </a:avLst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244691" y="2702867"/>
            <a:ext cx="952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rgbClr val="0070C0"/>
                </a:solidFill>
              </a:rPr>
              <a:t>41°07’16”</a:t>
            </a:r>
          </a:p>
        </p:txBody>
      </p:sp>
      <p:sp>
        <p:nvSpPr>
          <p:cNvPr id="37" name="Arc 36"/>
          <p:cNvSpPr>
            <a:spLocks noChangeAspect="1"/>
          </p:cNvSpPr>
          <p:nvPr/>
        </p:nvSpPr>
        <p:spPr>
          <a:xfrm>
            <a:off x="171449" y="2862177"/>
            <a:ext cx="1200150" cy="1200150"/>
          </a:xfrm>
          <a:prstGeom prst="arc">
            <a:avLst>
              <a:gd name="adj1" fmla="val 17908443"/>
              <a:gd name="adj2" fmla="val 21040920"/>
            </a:avLst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219255" y="2847548"/>
            <a:ext cx="952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rgbClr val="0070C0"/>
                </a:solidFill>
              </a:rPr>
              <a:t>51°02’04”</a:t>
            </a:r>
          </a:p>
        </p:txBody>
      </p:sp>
      <p:sp>
        <p:nvSpPr>
          <p:cNvPr id="41" name="Arc 40"/>
          <p:cNvSpPr>
            <a:spLocks noChangeAspect="1"/>
          </p:cNvSpPr>
          <p:nvPr/>
        </p:nvSpPr>
        <p:spPr>
          <a:xfrm>
            <a:off x="1415285" y="1367948"/>
            <a:ext cx="685800" cy="685800"/>
          </a:xfrm>
          <a:prstGeom prst="arc">
            <a:avLst>
              <a:gd name="adj1" fmla="val 1735340"/>
              <a:gd name="adj2" fmla="val 7190241"/>
            </a:avLst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383806" y="2237984"/>
            <a:ext cx="952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rgbClr val="0070C0"/>
                </a:solidFill>
              </a:rPr>
              <a:t>87°50’40”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87272" y="1915780"/>
            <a:ext cx="880369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rgbClr val="0070C0"/>
                </a:solidFill>
              </a:rPr>
              <a:t>421.944’</a:t>
            </a: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278250"/>
              </p:ext>
            </p:extLst>
          </p:nvPr>
        </p:nvGraphicFramePr>
        <p:xfrm>
          <a:off x="5143499" y="2420178"/>
          <a:ext cx="32701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16120" imgH="914400" progId="Equation.DSMT4">
                  <p:embed/>
                </p:oleObj>
              </mc:Choice>
              <mc:Fallback>
                <p:oleObj name="Equation" r:id="rId5" imgW="2616120" imgH="914400" progId="Equation.DSMT4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43499" y="2420178"/>
                        <a:ext cx="327015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5612" y="912813"/>
            <a:ext cx="37044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5</a:t>
            </a:r>
            <a:r>
              <a:rPr lang="en-US" b="0"/>
              <a:t>. Example 3</a:t>
            </a:r>
            <a:endParaRPr lang="en-US" b="0" i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477D216-5CC4-422D-8241-19D090311A73}"/>
              </a:ext>
            </a:extLst>
          </p:cNvPr>
          <p:cNvSpPr txBox="1"/>
          <p:nvPr/>
        </p:nvSpPr>
        <p:spPr>
          <a:xfrm>
            <a:off x="4835071" y="914400"/>
            <a:ext cx="3207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What are the coordinates of P?</a:t>
            </a:r>
          </a:p>
          <a:p>
            <a:pPr lvl="1"/>
            <a:r>
              <a:rPr lang="en-US" sz="1600" dirty="0">
                <a:solidFill>
                  <a:srgbClr val="C00000"/>
                </a:solidFill>
              </a:rPr>
              <a:t>Forward comp from H</a:t>
            </a:r>
          </a:p>
        </p:txBody>
      </p:sp>
    </p:spTree>
    <p:extLst>
      <p:ext uri="{BB962C8B-B14F-4D97-AF65-F5344CB8AC3E}">
        <p14:creationId xmlns:p14="http://schemas.microsoft.com/office/powerpoint/2010/main" val="23022415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352675" y="2401888"/>
            <a:ext cx="5157788" cy="2736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4" lon="19439993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Ta-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Daa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!!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3915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3. Example 1 - Complete Solution</a:t>
            </a:r>
            <a:endParaRPr lang="en-US" b="0" i="1" dirty="0"/>
          </a:p>
        </p:txBody>
      </p:sp>
      <p:sp>
        <p:nvSpPr>
          <p:cNvPr id="45082" name="Text Box 5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6575" y="1141413"/>
            <a:ext cx="36750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What are the coordinates of G?</a:t>
            </a:r>
          </a:p>
        </p:txBody>
      </p:sp>
      <p:grpSp>
        <p:nvGrpSpPr>
          <p:cNvPr id="45080" name="Group 45079"/>
          <p:cNvGrpSpPr>
            <a:grpSpLocks noChangeAspect="1"/>
          </p:cNvGrpSpPr>
          <p:nvPr/>
        </p:nvGrpSpPr>
        <p:grpSpPr>
          <a:xfrm>
            <a:off x="4374641" y="1863854"/>
            <a:ext cx="3969068" cy="2826544"/>
            <a:chOff x="3143250" y="2400301"/>
            <a:chExt cx="2940050" cy="209373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168650" y="4044951"/>
              <a:ext cx="100930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155950" y="4171951"/>
              <a:ext cx="669925" cy="1889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518.68' N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143250" y="4311651"/>
              <a:ext cx="636452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221.12' E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413375" y="3171826"/>
              <a:ext cx="92618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5413375" y="3324226"/>
              <a:ext cx="669925" cy="1889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689.98' N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400675" y="3475038"/>
              <a:ext cx="625147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611.58' E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673475" y="3462338"/>
              <a:ext cx="648326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58°20'00"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403725" y="2640013"/>
              <a:ext cx="492775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ED1B23"/>
                  </a:solidFill>
                  <a:effectLst/>
                  <a:latin typeface="Arial" panose="020B0604020202020204" pitchFamily="34" charset="0"/>
                </a:rPr>
                <a:t>375.00'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421063" y="2400301"/>
              <a:ext cx="118741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G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3816841" y="3798608"/>
              <a:ext cx="60325" cy="42863"/>
            </a:xfrm>
            <a:custGeom>
              <a:avLst/>
              <a:gdLst>
                <a:gd name="T0" fmla="*/ 38 w 38"/>
                <a:gd name="T1" fmla="*/ 24 h 27"/>
                <a:gd name="T2" fmla="*/ 32 w 38"/>
                <a:gd name="T3" fmla="*/ 27 h 27"/>
                <a:gd name="T4" fmla="*/ 0 w 38"/>
                <a:gd name="T5" fmla="*/ 6 h 27"/>
                <a:gd name="T6" fmla="*/ 5 w 38"/>
                <a:gd name="T7" fmla="*/ 0 h 27"/>
                <a:gd name="T8" fmla="*/ 36 w 38"/>
                <a:gd name="T9" fmla="*/ 20 h 27"/>
                <a:gd name="T10" fmla="*/ 30 w 38"/>
                <a:gd name="T11" fmla="*/ 23 h 27"/>
                <a:gd name="T12" fmla="*/ 38 w 38"/>
                <a:gd name="T1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7">
                  <a:moveTo>
                    <a:pt x="38" y="24"/>
                  </a:moveTo>
                  <a:lnTo>
                    <a:pt x="32" y="27"/>
                  </a:lnTo>
                  <a:lnTo>
                    <a:pt x="0" y="6"/>
                  </a:lnTo>
                  <a:lnTo>
                    <a:pt x="5" y="0"/>
                  </a:lnTo>
                  <a:lnTo>
                    <a:pt x="36" y="20"/>
                  </a:lnTo>
                  <a:lnTo>
                    <a:pt x="30" y="23"/>
                  </a:lnTo>
                  <a:lnTo>
                    <a:pt x="38" y="24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867641" y="3836708"/>
              <a:ext cx="9525" cy="11113"/>
            </a:xfrm>
            <a:custGeom>
              <a:avLst/>
              <a:gdLst>
                <a:gd name="T0" fmla="*/ 6 w 6"/>
                <a:gd name="T1" fmla="*/ 0 h 7"/>
                <a:gd name="T2" fmla="*/ 5 w 6"/>
                <a:gd name="T3" fmla="*/ 7 h 7"/>
                <a:gd name="T4" fmla="*/ 0 w 6"/>
                <a:gd name="T5" fmla="*/ 3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5" y="7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864466" y="3774795"/>
              <a:ext cx="22225" cy="61913"/>
            </a:xfrm>
            <a:custGeom>
              <a:avLst/>
              <a:gdLst>
                <a:gd name="T0" fmla="*/ 10 w 14"/>
                <a:gd name="T1" fmla="*/ 1 h 39"/>
                <a:gd name="T2" fmla="*/ 14 w 14"/>
                <a:gd name="T3" fmla="*/ 2 h 39"/>
                <a:gd name="T4" fmla="*/ 8 w 14"/>
                <a:gd name="T5" fmla="*/ 39 h 39"/>
                <a:gd name="T6" fmla="*/ 0 w 14"/>
                <a:gd name="T7" fmla="*/ 38 h 39"/>
                <a:gd name="T8" fmla="*/ 6 w 14"/>
                <a:gd name="T9" fmla="*/ 0 h 39"/>
                <a:gd name="T10" fmla="*/ 10 w 14"/>
                <a:gd name="T11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9">
                  <a:moveTo>
                    <a:pt x="10" y="1"/>
                  </a:moveTo>
                  <a:lnTo>
                    <a:pt x="14" y="2"/>
                  </a:lnTo>
                  <a:lnTo>
                    <a:pt x="8" y="39"/>
                  </a:lnTo>
                  <a:lnTo>
                    <a:pt x="0" y="38"/>
                  </a:lnTo>
                  <a:lnTo>
                    <a:pt x="6" y="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507278" y="3550958"/>
              <a:ext cx="360363" cy="276225"/>
            </a:xfrm>
            <a:custGeom>
              <a:avLst/>
              <a:gdLst>
                <a:gd name="T0" fmla="*/ 7 w 227"/>
                <a:gd name="T1" fmla="*/ 3 h 174"/>
                <a:gd name="T2" fmla="*/ 16 w 227"/>
                <a:gd name="T3" fmla="*/ 4 h 174"/>
                <a:gd name="T4" fmla="*/ 25 w 227"/>
                <a:gd name="T5" fmla="*/ 6 h 174"/>
                <a:gd name="T6" fmla="*/ 35 w 227"/>
                <a:gd name="T7" fmla="*/ 8 h 174"/>
                <a:gd name="T8" fmla="*/ 43 w 227"/>
                <a:gd name="T9" fmla="*/ 11 h 174"/>
                <a:gd name="T10" fmla="*/ 52 w 227"/>
                <a:gd name="T11" fmla="*/ 14 h 174"/>
                <a:gd name="T12" fmla="*/ 61 w 227"/>
                <a:gd name="T13" fmla="*/ 17 h 174"/>
                <a:gd name="T14" fmla="*/ 70 w 227"/>
                <a:gd name="T15" fmla="*/ 21 h 174"/>
                <a:gd name="T16" fmla="*/ 78 w 227"/>
                <a:gd name="T17" fmla="*/ 24 h 174"/>
                <a:gd name="T18" fmla="*/ 86 w 227"/>
                <a:gd name="T19" fmla="*/ 28 h 174"/>
                <a:gd name="T20" fmla="*/ 95 w 227"/>
                <a:gd name="T21" fmla="*/ 32 h 174"/>
                <a:gd name="T22" fmla="*/ 109 w 227"/>
                <a:gd name="T23" fmla="*/ 40 h 174"/>
                <a:gd name="T24" fmla="*/ 124 w 227"/>
                <a:gd name="T25" fmla="*/ 50 h 174"/>
                <a:gd name="T26" fmla="*/ 139 w 227"/>
                <a:gd name="T27" fmla="*/ 61 h 174"/>
                <a:gd name="T28" fmla="*/ 153 w 227"/>
                <a:gd name="T29" fmla="*/ 73 h 174"/>
                <a:gd name="T30" fmla="*/ 166 w 227"/>
                <a:gd name="T31" fmla="*/ 86 h 174"/>
                <a:gd name="T32" fmla="*/ 174 w 227"/>
                <a:gd name="T33" fmla="*/ 94 h 174"/>
                <a:gd name="T34" fmla="*/ 180 w 227"/>
                <a:gd name="T35" fmla="*/ 101 h 174"/>
                <a:gd name="T36" fmla="*/ 186 w 227"/>
                <a:gd name="T37" fmla="*/ 108 h 174"/>
                <a:gd name="T38" fmla="*/ 192 w 227"/>
                <a:gd name="T39" fmla="*/ 116 h 174"/>
                <a:gd name="T40" fmla="*/ 198 w 227"/>
                <a:gd name="T41" fmla="*/ 123 h 174"/>
                <a:gd name="T42" fmla="*/ 203 w 227"/>
                <a:gd name="T43" fmla="*/ 131 h 174"/>
                <a:gd name="T44" fmla="*/ 208 w 227"/>
                <a:gd name="T45" fmla="*/ 139 h 174"/>
                <a:gd name="T46" fmla="*/ 213 w 227"/>
                <a:gd name="T47" fmla="*/ 147 h 174"/>
                <a:gd name="T48" fmla="*/ 217 w 227"/>
                <a:gd name="T49" fmla="*/ 155 h 174"/>
                <a:gd name="T50" fmla="*/ 221 w 227"/>
                <a:gd name="T51" fmla="*/ 163 h 174"/>
                <a:gd name="T52" fmla="*/ 225 w 227"/>
                <a:gd name="T53" fmla="*/ 172 h 174"/>
                <a:gd name="T54" fmla="*/ 225 w 227"/>
                <a:gd name="T55" fmla="*/ 169 h 174"/>
                <a:gd name="T56" fmla="*/ 221 w 227"/>
                <a:gd name="T57" fmla="*/ 161 h 174"/>
                <a:gd name="T58" fmla="*/ 217 w 227"/>
                <a:gd name="T59" fmla="*/ 152 h 174"/>
                <a:gd name="T60" fmla="*/ 212 w 227"/>
                <a:gd name="T61" fmla="*/ 144 h 174"/>
                <a:gd name="T62" fmla="*/ 207 w 227"/>
                <a:gd name="T63" fmla="*/ 136 h 174"/>
                <a:gd name="T64" fmla="*/ 202 w 227"/>
                <a:gd name="T65" fmla="*/ 128 h 174"/>
                <a:gd name="T66" fmla="*/ 197 w 227"/>
                <a:gd name="T67" fmla="*/ 121 h 174"/>
                <a:gd name="T68" fmla="*/ 191 w 227"/>
                <a:gd name="T69" fmla="*/ 113 h 174"/>
                <a:gd name="T70" fmla="*/ 186 w 227"/>
                <a:gd name="T71" fmla="*/ 106 h 174"/>
                <a:gd name="T72" fmla="*/ 180 w 227"/>
                <a:gd name="T73" fmla="*/ 98 h 174"/>
                <a:gd name="T74" fmla="*/ 174 w 227"/>
                <a:gd name="T75" fmla="*/ 92 h 174"/>
                <a:gd name="T76" fmla="*/ 164 w 227"/>
                <a:gd name="T77" fmla="*/ 82 h 174"/>
                <a:gd name="T78" fmla="*/ 150 w 227"/>
                <a:gd name="T79" fmla="*/ 69 h 174"/>
                <a:gd name="T80" fmla="*/ 136 w 227"/>
                <a:gd name="T81" fmla="*/ 58 h 174"/>
                <a:gd name="T82" fmla="*/ 121 w 227"/>
                <a:gd name="T83" fmla="*/ 47 h 174"/>
                <a:gd name="T84" fmla="*/ 105 w 227"/>
                <a:gd name="T85" fmla="*/ 37 h 174"/>
                <a:gd name="T86" fmla="*/ 93 w 227"/>
                <a:gd name="T87" fmla="*/ 30 h 174"/>
                <a:gd name="T88" fmla="*/ 85 w 227"/>
                <a:gd name="T89" fmla="*/ 26 h 174"/>
                <a:gd name="T90" fmla="*/ 76 w 227"/>
                <a:gd name="T91" fmla="*/ 22 h 174"/>
                <a:gd name="T92" fmla="*/ 68 w 227"/>
                <a:gd name="T93" fmla="*/ 19 h 174"/>
                <a:gd name="T94" fmla="*/ 59 w 227"/>
                <a:gd name="T95" fmla="*/ 15 h 174"/>
                <a:gd name="T96" fmla="*/ 50 w 227"/>
                <a:gd name="T97" fmla="*/ 12 h 174"/>
                <a:gd name="T98" fmla="*/ 42 w 227"/>
                <a:gd name="T99" fmla="*/ 9 h 174"/>
                <a:gd name="T100" fmla="*/ 32 w 227"/>
                <a:gd name="T101" fmla="*/ 7 h 174"/>
                <a:gd name="T102" fmla="*/ 23 w 227"/>
                <a:gd name="T103" fmla="*/ 5 h 174"/>
                <a:gd name="T104" fmla="*/ 14 w 227"/>
                <a:gd name="T105" fmla="*/ 3 h 174"/>
                <a:gd name="T106" fmla="*/ 5 w 227"/>
                <a:gd name="T107" fmla="*/ 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" h="174">
                  <a:moveTo>
                    <a:pt x="0" y="1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7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5" y="8"/>
                  </a:lnTo>
                  <a:lnTo>
                    <a:pt x="37" y="9"/>
                  </a:lnTo>
                  <a:lnTo>
                    <a:pt x="39" y="10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6" y="12"/>
                  </a:lnTo>
                  <a:lnTo>
                    <a:pt x="48" y="13"/>
                  </a:lnTo>
                  <a:lnTo>
                    <a:pt x="50" y="13"/>
                  </a:lnTo>
                  <a:lnTo>
                    <a:pt x="52" y="14"/>
                  </a:lnTo>
                  <a:lnTo>
                    <a:pt x="54" y="15"/>
                  </a:lnTo>
                  <a:lnTo>
                    <a:pt x="57" y="16"/>
                  </a:lnTo>
                  <a:lnTo>
                    <a:pt x="59" y="16"/>
                  </a:lnTo>
                  <a:lnTo>
                    <a:pt x="61" y="17"/>
                  </a:lnTo>
                  <a:lnTo>
                    <a:pt x="63" y="18"/>
                  </a:lnTo>
                  <a:lnTo>
                    <a:pt x="65" y="19"/>
                  </a:lnTo>
                  <a:lnTo>
                    <a:pt x="67" y="20"/>
                  </a:lnTo>
                  <a:lnTo>
                    <a:pt x="70" y="21"/>
                  </a:lnTo>
                  <a:lnTo>
                    <a:pt x="72" y="22"/>
                  </a:lnTo>
                  <a:lnTo>
                    <a:pt x="74" y="22"/>
                  </a:lnTo>
                  <a:lnTo>
                    <a:pt x="76" y="23"/>
                  </a:lnTo>
                  <a:lnTo>
                    <a:pt x="78" y="24"/>
                  </a:lnTo>
                  <a:lnTo>
                    <a:pt x="80" y="25"/>
                  </a:lnTo>
                  <a:lnTo>
                    <a:pt x="82" y="26"/>
                  </a:lnTo>
                  <a:lnTo>
                    <a:pt x="84" y="27"/>
                  </a:lnTo>
                  <a:lnTo>
                    <a:pt x="86" y="28"/>
                  </a:lnTo>
                  <a:lnTo>
                    <a:pt x="89" y="29"/>
                  </a:lnTo>
                  <a:lnTo>
                    <a:pt x="91" y="30"/>
                  </a:lnTo>
                  <a:lnTo>
                    <a:pt x="93" y="31"/>
                  </a:lnTo>
                  <a:lnTo>
                    <a:pt x="95" y="32"/>
                  </a:lnTo>
                  <a:lnTo>
                    <a:pt x="97" y="33"/>
                  </a:lnTo>
                  <a:lnTo>
                    <a:pt x="101" y="36"/>
                  </a:lnTo>
                  <a:lnTo>
                    <a:pt x="105" y="38"/>
                  </a:lnTo>
                  <a:lnTo>
                    <a:pt x="109" y="40"/>
                  </a:lnTo>
                  <a:lnTo>
                    <a:pt x="113" y="43"/>
                  </a:lnTo>
                  <a:lnTo>
                    <a:pt x="117" y="45"/>
                  </a:lnTo>
                  <a:lnTo>
                    <a:pt x="121" y="48"/>
                  </a:lnTo>
                  <a:lnTo>
                    <a:pt x="124" y="50"/>
                  </a:lnTo>
                  <a:lnTo>
                    <a:pt x="128" y="53"/>
                  </a:lnTo>
                  <a:lnTo>
                    <a:pt x="132" y="56"/>
                  </a:lnTo>
                  <a:lnTo>
                    <a:pt x="135" y="58"/>
                  </a:lnTo>
                  <a:lnTo>
                    <a:pt x="139" y="61"/>
                  </a:lnTo>
                  <a:lnTo>
                    <a:pt x="143" y="64"/>
                  </a:lnTo>
                  <a:lnTo>
                    <a:pt x="146" y="67"/>
                  </a:lnTo>
                  <a:lnTo>
                    <a:pt x="150" y="70"/>
                  </a:lnTo>
                  <a:lnTo>
                    <a:pt x="153" y="73"/>
                  </a:lnTo>
                  <a:lnTo>
                    <a:pt x="157" y="76"/>
                  </a:lnTo>
                  <a:lnTo>
                    <a:pt x="160" y="79"/>
                  </a:lnTo>
                  <a:lnTo>
                    <a:pt x="163" y="83"/>
                  </a:lnTo>
                  <a:lnTo>
                    <a:pt x="166" y="86"/>
                  </a:lnTo>
                  <a:lnTo>
                    <a:pt x="170" y="89"/>
                  </a:lnTo>
                  <a:lnTo>
                    <a:pt x="171" y="91"/>
                  </a:lnTo>
                  <a:lnTo>
                    <a:pt x="173" y="92"/>
                  </a:lnTo>
                  <a:lnTo>
                    <a:pt x="174" y="94"/>
                  </a:lnTo>
                  <a:lnTo>
                    <a:pt x="176" y="96"/>
                  </a:lnTo>
                  <a:lnTo>
                    <a:pt x="177" y="98"/>
                  </a:lnTo>
                  <a:lnTo>
                    <a:pt x="179" y="99"/>
                  </a:lnTo>
                  <a:lnTo>
                    <a:pt x="180" y="101"/>
                  </a:lnTo>
                  <a:lnTo>
                    <a:pt x="182" y="103"/>
                  </a:lnTo>
                  <a:lnTo>
                    <a:pt x="184" y="105"/>
                  </a:lnTo>
                  <a:lnTo>
                    <a:pt x="185" y="106"/>
                  </a:lnTo>
                  <a:lnTo>
                    <a:pt x="186" y="108"/>
                  </a:lnTo>
                  <a:lnTo>
                    <a:pt x="188" y="110"/>
                  </a:lnTo>
                  <a:lnTo>
                    <a:pt x="189" y="112"/>
                  </a:lnTo>
                  <a:lnTo>
                    <a:pt x="190" y="114"/>
                  </a:lnTo>
                  <a:lnTo>
                    <a:pt x="192" y="116"/>
                  </a:lnTo>
                  <a:lnTo>
                    <a:pt x="193" y="118"/>
                  </a:lnTo>
                  <a:lnTo>
                    <a:pt x="195" y="119"/>
                  </a:lnTo>
                  <a:lnTo>
                    <a:pt x="196" y="121"/>
                  </a:lnTo>
                  <a:lnTo>
                    <a:pt x="198" y="123"/>
                  </a:lnTo>
                  <a:lnTo>
                    <a:pt x="199" y="125"/>
                  </a:lnTo>
                  <a:lnTo>
                    <a:pt x="200" y="127"/>
                  </a:lnTo>
                  <a:lnTo>
                    <a:pt x="202" y="129"/>
                  </a:lnTo>
                  <a:lnTo>
                    <a:pt x="203" y="131"/>
                  </a:lnTo>
                  <a:lnTo>
                    <a:pt x="204" y="133"/>
                  </a:lnTo>
                  <a:lnTo>
                    <a:pt x="205" y="135"/>
                  </a:lnTo>
                  <a:lnTo>
                    <a:pt x="206" y="137"/>
                  </a:lnTo>
                  <a:lnTo>
                    <a:pt x="208" y="139"/>
                  </a:lnTo>
                  <a:lnTo>
                    <a:pt x="209" y="141"/>
                  </a:lnTo>
                  <a:lnTo>
                    <a:pt x="210" y="143"/>
                  </a:lnTo>
                  <a:lnTo>
                    <a:pt x="211" y="145"/>
                  </a:lnTo>
                  <a:lnTo>
                    <a:pt x="213" y="147"/>
                  </a:lnTo>
                  <a:lnTo>
                    <a:pt x="214" y="149"/>
                  </a:lnTo>
                  <a:lnTo>
                    <a:pt x="215" y="151"/>
                  </a:lnTo>
                  <a:lnTo>
                    <a:pt x="216" y="153"/>
                  </a:lnTo>
                  <a:lnTo>
                    <a:pt x="217" y="155"/>
                  </a:lnTo>
                  <a:lnTo>
                    <a:pt x="218" y="157"/>
                  </a:lnTo>
                  <a:lnTo>
                    <a:pt x="219" y="159"/>
                  </a:lnTo>
                  <a:lnTo>
                    <a:pt x="220" y="161"/>
                  </a:lnTo>
                  <a:lnTo>
                    <a:pt x="221" y="163"/>
                  </a:lnTo>
                  <a:lnTo>
                    <a:pt x="222" y="165"/>
                  </a:lnTo>
                  <a:lnTo>
                    <a:pt x="223" y="168"/>
                  </a:lnTo>
                  <a:lnTo>
                    <a:pt x="224" y="170"/>
                  </a:lnTo>
                  <a:lnTo>
                    <a:pt x="225" y="172"/>
                  </a:lnTo>
                  <a:lnTo>
                    <a:pt x="226" y="174"/>
                  </a:lnTo>
                  <a:lnTo>
                    <a:pt x="227" y="174"/>
                  </a:lnTo>
                  <a:lnTo>
                    <a:pt x="226" y="172"/>
                  </a:lnTo>
                  <a:lnTo>
                    <a:pt x="225" y="169"/>
                  </a:lnTo>
                  <a:lnTo>
                    <a:pt x="224" y="167"/>
                  </a:lnTo>
                  <a:lnTo>
                    <a:pt x="223" y="165"/>
                  </a:lnTo>
                  <a:lnTo>
                    <a:pt x="222" y="163"/>
                  </a:lnTo>
                  <a:lnTo>
                    <a:pt x="221" y="161"/>
                  </a:lnTo>
                  <a:lnTo>
                    <a:pt x="220" y="159"/>
                  </a:lnTo>
                  <a:lnTo>
                    <a:pt x="219" y="157"/>
                  </a:lnTo>
                  <a:lnTo>
                    <a:pt x="218" y="155"/>
                  </a:lnTo>
                  <a:lnTo>
                    <a:pt x="217" y="152"/>
                  </a:lnTo>
                  <a:lnTo>
                    <a:pt x="216" y="150"/>
                  </a:lnTo>
                  <a:lnTo>
                    <a:pt x="215" y="148"/>
                  </a:lnTo>
                  <a:lnTo>
                    <a:pt x="213" y="146"/>
                  </a:lnTo>
                  <a:lnTo>
                    <a:pt x="212" y="144"/>
                  </a:lnTo>
                  <a:lnTo>
                    <a:pt x="211" y="142"/>
                  </a:lnTo>
                  <a:lnTo>
                    <a:pt x="210" y="140"/>
                  </a:lnTo>
                  <a:lnTo>
                    <a:pt x="209" y="138"/>
                  </a:lnTo>
                  <a:lnTo>
                    <a:pt x="207" y="136"/>
                  </a:lnTo>
                  <a:lnTo>
                    <a:pt x="206" y="134"/>
                  </a:lnTo>
                  <a:lnTo>
                    <a:pt x="205" y="132"/>
                  </a:lnTo>
                  <a:lnTo>
                    <a:pt x="204" y="130"/>
                  </a:lnTo>
                  <a:lnTo>
                    <a:pt x="202" y="128"/>
                  </a:lnTo>
                  <a:lnTo>
                    <a:pt x="201" y="126"/>
                  </a:lnTo>
                  <a:lnTo>
                    <a:pt x="200" y="124"/>
                  </a:lnTo>
                  <a:lnTo>
                    <a:pt x="198" y="122"/>
                  </a:lnTo>
                  <a:lnTo>
                    <a:pt x="197" y="121"/>
                  </a:lnTo>
                  <a:lnTo>
                    <a:pt x="196" y="119"/>
                  </a:lnTo>
                  <a:lnTo>
                    <a:pt x="194" y="117"/>
                  </a:lnTo>
                  <a:lnTo>
                    <a:pt x="193" y="115"/>
                  </a:lnTo>
                  <a:lnTo>
                    <a:pt x="191" y="113"/>
                  </a:lnTo>
                  <a:lnTo>
                    <a:pt x="190" y="111"/>
                  </a:lnTo>
                  <a:lnTo>
                    <a:pt x="189" y="109"/>
                  </a:lnTo>
                  <a:lnTo>
                    <a:pt x="187" y="107"/>
                  </a:lnTo>
                  <a:lnTo>
                    <a:pt x="186" y="106"/>
                  </a:lnTo>
                  <a:lnTo>
                    <a:pt x="184" y="104"/>
                  </a:lnTo>
                  <a:lnTo>
                    <a:pt x="183" y="102"/>
                  </a:lnTo>
                  <a:lnTo>
                    <a:pt x="181" y="100"/>
                  </a:lnTo>
                  <a:lnTo>
                    <a:pt x="180" y="98"/>
                  </a:lnTo>
                  <a:lnTo>
                    <a:pt x="178" y="97"/>
                  </a:lnTo>
                  <a:lnTo>
                    <a:pt x="177" y="95"/>
                  </a:lnTo>
                  <a:lnTo>
                    <a:pt x="175" y="93"/>
                  </a:lnTo>
                  <a:lnTo>
                    <a:pt x="174" y="92"/>
                  </a:lnTo>
                  <a:lnTo>
                    <a:pt x="172" y="90"/>
                  </a:lnTo>
                  <a:lnTo>
                    <a:pt x="170" y="88"/>
                  </a:lnTo>
                  <a:lnTo>
                    <a:pt x="167" y="85"/>
                  </a:lnTo>
                  <a:lnTo>
                    <a:pt x="164" y="82"/>
                  </a:lnTo>
                  <a:lnTo>
                    <a:pt x="161" y="79"/>
                  </a:lnTo>
                  <a:lnTo>
                    <a:pt x="157" y="75"/>
                  </a:lnTo>
                  <a:lnTo>
                    <a:pt x="154" y="72"/>
                  </a:lnTo>
                  <a:lnTo>
                    <a:pt x="150" y="69"/>
                  </a:lnTo>
                  <a:lnTo>
                    <a:pt x="147" y="66"/>
                  </a:lnTo>
                  <a:lnTo>
                    <a:pt x="143" y="63"/>
                  </a:lnTo>
                  <a:lnTo>
                    <a:pt x="140" y="60"/>
                  </a:lnTo>
                  <a:lnTo>
                    <a:pt x="136" y="58"/>
                  </a:lnTo>
                  <a:lnTo>
                    <a:pt x="132" y="55"/>
                  </a:lnTo>
                  <a:lnTo>
                    <a:pt x="129" y="52"/>
                  </a:lnTo>
                  <a:lnTo>
                    <a:pt x="125" y="49"/>
                  </a:lnTo>
                  <a:lnTo>
                    <a:pt x="121" y="47"/>
                  </a:lnTo>
                  <a:lnTo>
                    <a:pt x="117" y="44"/>
                  </a:lnTo>
                  <a:lnTo>
                    <a:pt x="113" y="42"/>
                  </a:lnTo>
                  <a:lnTo>
                    <a:pt x="109" y="39"/>
                  </a:lnTo>
                  <a:lnTo>
                    <a:pt x="105" y="37"/>
                  </a:lnTo>
                  <a:lnTo>
                    <a:pt x="101" y="35"/>
                  </a:lnTo>
                  <a:lnTo>
                    <a:pt x="97" y="32"/>
                  </a:lnTo>
                  <a:lnTo>
                    <a:pt x="95" y="31"/>
                  </a:lnTo>
                  <a:lnTo>
                    <a:pt x="93" y="30"/>
                  </a:lnTo>
                  <a:lnTo>
                    <a:pt x="91" y="29"/>
                  </a:lnTo>
                  <a:lnTo>
                    <a:pt x="89" y="28"/>
                  </a:lnTo>
                  <a:lnTo>
                    <a:pt x="87" y="27"/>
                  </a:lnTo>
                  <a:lnTo>
                    <a:pt x="85" y="26"/>
                  </a:lnTo>
                  <a:lnTo>
                    <a:pt x="83" y="25"/>
                  </a:lnTo>
                  <a:lnTo>
                    <a:pt x="81" y="24"/>
                  </a:lnTo>
                  <a:lnTo>
                    <a:pt x="78" y="23"/>
                  </a:lnTo>
                  <a:lnTo>
                    <a:pt x="76" y="22"/>
                  </a:lnTo>
                  <a:lnTo>
                    <a:pt x="74" y="21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68" y="19"/>
                  </a:lnTo>
                  <a:lnTo>
                    <a:pt x="66" y="18"/>
                  </a:lnTo>
                  <a:lnTo>
                    <a:pt x="64" y="17"/>
                  </a:lnTo>
                  <a:lnTo>
                    <a:pt x="62" y="16"/>
                  </a:lnTo>
                  <a:lnTo>
                    <a:pt x="59" y="15"/>
                  </a:lnTo>
                  <a:lnTo>
                    <a:pt x="57" y="15"/>
                  </a:lnTo>
                  <a:lnTo>
                    <a:pt x="55" y="14"/>
                  </a:lnTo>
                  <a:lnTo>
                    <a:pt x="53" y="13"/>
                  </a:lnTo>
                  <a:lnTo>
                    <a:pt x="50" y="12"/>
                  </a:lnTo>
                  <a:lnTo>
                    <a:pt x="48" y="12"/>
                  </a:lnTo>
                  <a:lnTo>
                    <a:pt x="46" y="11"/>
                  </a:lnTo>
                  <a:lnTo>
                    <a:pt x="44" y="10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2" y="7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1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492991" y="3544608"/>
              <a:ext cx="53975" cy="50800"/>
            </a:xfrm>
            <a:custGeom>
              <a:avLst/>
              <a:gdLst>
                <a:gd name="T0" fmla="*/ 1 w 34"/>
                <a:gd name="T1" fmla="*/ 0 h 32"/>
                <a:gd name="T2" fmla="*/ 0 w 34"/>
                <a:gd name="T3" fmla="*/ 7 h 32"/>
                <a:gd name="T4" fmla="*/ 29 w 34"/>
                <a:gd name="T5" fmla="*/ 32 h 32"/>
                <a:gd name="T6" fmla="*/ 34 w 34"/>
                <a:gd name="T7" fmla="*/ 26 h 32"/>
                <a:gd name="T8" fmla="*/ 5 w 34"/>
                <a:gd name="T9" fmla="*/ 1 h 32"/>
                <a:gd name="T10" fmla="*/ 4 w 34"/>
                <a:gd name="T11" fmla="*/ 8 h 32"/>
                <a:gd name="T12" fmla="*/ 1 w 3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2">
                  <a:moveTo>
                    <a:pt x="1" y="0"/>
                  </a:moveTo>
                  <a:lnTo>
                    <a:pt x="0" y="7"/>
                  </a:lnTo>
                  <a:lnTo>
                    <a:pt x="29" y="32"/>
                  </a:lnTo>
                  <a:lnTo>
                    <a:pt x="34" y="26"/>
                  </a:lnTo>
                  <a:lnTo>
                    <a:pt x="5" y="1"/>
                  </a:lnTo>
                  <a:lnTo>
                    <a:pt x="4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494578" y="3529200"/>
              <a:ext cx="60325" cy="38100"/>
            </a:xfrm>
            <a:custGeom>
              <a:avLst/>
              <a:gdLst>
                <a:gd name="T0" fmla="*/ 36 w 38"/>
                <a:gd name="T1" fmla="*/ 4 h 24"/>
                <a:gd name="T2" fmla="*/ 34 w 38"/>
                <a:gd name="T3" fmla="*/ 0 h 24"/>
                <a:gd name="T4" fmla="*/ 0 w 38"/>
                <a:gd name="T5" fmla="*/ 16 h 24"/>
                <a:gd name="T6" fmla="*/ 3 w 38"/>
                <a:gd name="T7" fmla="*/ 24 h 24"/>
                <a:gd name="T8" fmla="*/ 38 w 38"/>
                <a:gd name="T9" fmla="*/ 8 h 24"/>
                <a:gd name="T10" fmla="*/ 36 w 38"/>
                <a:gd name="T11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4">
                  <a:moveTo>
                    <a:pt x="36" y="4"/>
                  </a:moveTo>
                  <a:lnTo>
                    <a:pt x="34" y="0"/>
                  </a:lnTo>
                  <a:lnTo>
                    <a:pt x="0" y="16"/>
                  </a:lnTo>
                  <a:lnTo>
                    <a:pt x="3" y="24"/>
                  </a:lnTo>
                  <a:lnTo>
                    <a:pt x="38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cxnSp>
          <p:nvCxnSpPr>
            <p:cNvPr id="45063" name="Straight Connector 45062"/>
            <p:cNvCxnSpPr/>
            <p:nvPr/>
          </p:nvCxnSpPr>
          <p:spPr>
            <a:xfrm>
              <a:off x="3649069" y="2503977"/>
              <a:ext cx="1669055" cy="7160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69" name="Straight Connector 45068"/>
            <p:cNvCxnSpPr/>
            <p:nvPr/>
          </p:nvCxnSpPr>
          <p:spPr>
            <a:xfrm flipV="1">
              <a:off x="3442741" y="3235377"/>
              <a:ext cx="1873770" cy="791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73" name="Straight Connector 45072"/>
            <p:cNvCxnSpPr>
              <a:stCxn id="45058" idx="4"/>
            </p:cNvCxnSpPr>
            <p:nvPr/>
          </p:nvCxnSpPr>
          <p:spPr>
            <a:xfrm flipH="1">
              <a:off x="3430250" y="2513014"/>
              <a:ext cx="201334" cy="1506848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58" name="Freeform 49"/>
            <p:cNvSpPr>
              <a:spLocks/>
            </p:cNvSpPr>
            <p:nvPr/>
          </p:nvSpPr>
          <p:spPr bwMode="auto">
            <a:xfrm>
              <a:off x="3613150" y="2476501"/>
              <a:ext cx="36513" cy="36513"/>
            </a:xfrm>
            <a:custGeom>
              <a:avLst/>
              <a:gdLst>
                <a:gd name="T0" fmla="*/ 52 w 103"/>
                <a:gd name="T1" fmla="*/ 0 h 102"/>
                <a:gd name="T2" fmla="*/ 52 w 103"/>
                <a:gd name="T3" fmla="*/ 0 h 102"/>
                <a:gd name="T4" fmla="*/ 0 w 103"/>
                <a:gd name="T5" fmla="*/ 52 h 102"/>
                <a:gd name="T6" fmla="*/ 0 w 103"/>
                <a:gd name="T7" fmla="*/ 52 h 102"/>
                <a:gd name="T8" fmla="*/ 52 w 103"/>
                <a:gd name="T9" fmla="*/ 102 h 102"/>
                <a:gd name="T10" fmla="*/ 52 w 103"/>
                <a:gd name="T11" fmla="*/ 102 h 102"/>
                <a:gd name="T12" fmla="*/ 103 w 103"/>
                <a:gd name="T13" fmla="*/ 52 h 102"/>
                <a:gd name="T14" fmla="*/ 103 w 103"/>
                <a:gd name="T15" fmla="*/ 52 h 102"/>
                <a:gd name="T16" fmla="*/ 52 w 103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2">
                  <a:moveTo>
                    <a:pt x="52" y="0"/>
                  </a:moveTo>
                  <a:lnTo>
                    <a:pt x="52" y="0"/>
                  </a:lnTo>
                  <a:cubicBezTo>
                    <a:pt x="24" y="0"/>
                    <a:pt x="0" y="23"/>
                    <a:pt x="0" y="52"/>
                  </a:cubicBezTo>
                  <a:lnTo>
                    <a:pt x="0" y="52"/>
                  </a:lnTo>
                  <a:cubicBezTo>
                    <a:pt x="0" y="80"/>
                    <a:pt x="24" y="102"/>
                    <a:pt x="52" y="102"/>
                  </a:cubicBezTo>
                  <a:lnTo>
                    <a:pt x="52" y="102"/>
                  </a:lnTo>
                  <a:cubicBezTo>
                    <a:pt x="80" y="102"/>
                    <a:pt x="103" y="80"/>
                    <a:pt x="103" y="52"/>
                  </a:cubicBezTo>
                  <a:lnTo>
                    <a:pt x="103" y="52"/>
                  </a:lnTo>
                  <a:cubicBezTo>
                    <a:pt x="103" y="23"/>
                    <a:pt x="80" y="0"/>
                    <a:pt x="52" y="0"/>
                  </a:cubicBez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059" name="Freeform 50"/>
            <p:cNvSpPr>
              <a:spLocks/>
            </p:cNvSpPr>
            <p:nvPr/>
          </p:nvSpPr>
          <p:spPr bwMode="auto">
            <a:xfrm>
              <a:off x="3415651" y="4014528"/>
              <a:ext cx="34925" cy="36513"/>
            </a:xfrm>
            <a:custGeom>
              <a:avLst/>
              <a:gdLst>
                <a:gd name="T0" fmla="*/ 52 w 102"/>
                <a:gd name="T1" fmla="*/ 0 h 101"/>
                <a:gd name="T2" fmla="*/ 52 w 102"/>
                <a:gd name="T3" fmla="*/ 0 h 101"/>
                <a:gd name="T4" fmla="*/ 0 w 102"/>
                <a:gd name="T5" fmla="*/ 51 h 101"/>
                <a:gd name="T6" fmla="*/ 0 w 102"/>
                <a:gd name="T7" fmla="*/ 51 h 101"/>
                <a:gd name="T8" fmla="*/ 52 w 102"/>
                <a:gd name="T9" fmla="*/ 101 h 101"/>
                <a:gd name="T10" fmla="*/ 52 w 102"/>
                <a:gd name="T11" fmla="*/ 101 h 101"/>
                <a:gd name="T12" fmla="*/ 102 w 102"/>
                <a:gd name="T13" fmla="*/ 51 h 101"/>
                <a:gd name="T14" fmla="*/ 102 w 102"/>
                <a:gd name="T15" fmla="*/ 51 h 101"/>
                <a:gd name="T16" fmla="*/ 52 w 102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1">
                  <a:moveTo>
                    <a:pt x="52" y="0"/>
                  </a:moveTo>
                  <a:lnTo>
                    <a:pt x="52" y="0"/>
                  </a:lnTo>
                  <a:cubicBezTo>
                    <a:pt x="23" y="0"/>
                    <a:pt x="0" y="23"/>
                    <a:pt x="0" y="51"/>
                  </a:cubicBezTo>
                  <a:lnTo>
                    <a:pt x="0" y="51"/>
                  </a:lnTo>
                  <a:cubicBezTo>
                    <a:pt x="0" y="79"/>
                    <a:pt x="23" y="101"/>
                    <a:pt x="52" y="101"/>
                  </a:cubicBezTo>
                  <a:lnTo>
                    <a:pt x="52" y="101"/>
                  </a:lnTo>
                  <a:cubicBezTo>
                    <a:pt x="80" y="101"/>
                    <a:pt x="102" y="79"/>
                    <a:pt x="102" y="51"/>
                  </a:cubicBezTo>
                  <a:lnTo>
                    <a:pt x="102" y="51"/>
                  </a:lnTo>
                  <a:cubicBezTo>
                    <a:pt x="102" y="23"/>
                    <a:pt x="80" y="0"/>
                    <a:pt x="52" y="0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060" name="Freeform 51"/>
            <p:cNvSpPr>
              <a:spLocks/>
            </p:cNvSpPr>
            <p:nvPr/>
          </p:nvSpPr>
          <p:spPr bwMode="auto">
            <a:xfrm>
              <a:off x="5313128" y="3206985"/>
              <a:ext cx="36513" cy="36513"/>
            </a:xfrm>
            <a:custGeom>
              <a:avLst/>
              <a:gdLst>
                <a:gd name="T0" fmla="*/ 51 w 102"/>
                <a:gd name="T1" fmla="*/ 0 h 103"/>
                <a:gd name="T2" fmla="*/ 51 w 102"/>
                <a:gd name="T3" fmla="*/ 0 h 103"/>
                <a:gd name="T4" fmla="*/ 0 w 102"/>
                <a:gd name="T5" fmla="*/ 51 h 103"/>
                <a:gd name="T6" fmla="*/ 0 w 102"/>
                <a:gd name="T7" fmla="*/ 51 h 103"/>
                <a:gd name="T8" fmla="*/ 51 w 102"/>
                <a:gd name="T9" fmla="*/ 103 h 103"/>
                <a:gd name="T10" fmla="*/ 51 w 102"/>
                <a:gd name="T11" fmla="*/ 103 h 103"/>
                <a:gd name="T12" fmla="*/ 102 w 102"/>
                <a:gd name="T13" fmla="*/ 51 h 103"/>
                <a:gd name="T14" fmla="*/ 102 w 102"/>
                <a:gd name="T15" fmla="*/ 51 h 103"/>
                <a:gd name="T16" fmla="*/ 51 w 102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3">
                  <a:moveTo>
                    <a:pt x="51" y="0"/>
                  </a:moveTo>
                  <a:lnTo>
                    <a:pt x="51" y="0"/>
                  </a:lnTo>
                  <a:cubicBezTo>
                    <a:pt x="23" y="0"/>
                    <a:pt x="0" y="23"/>
                    <a:pt x="0" y="51"/>
                  </a:cubicBezTo>
                  <a:lnTo>
                    <a:pt x="0" y="51"/>
                  </a:lnTo>
                  <a:cubicBezTo>
                    <a:pt x="0" y="79"/>
                    <a:pt x="23" y="103"/>
                    <a:pt x="51" y="103"/>
                  </a:cubicBezTo>
                  <a:lnTo>
                    <a:pt x="51" y="103"/>
                  </a:lnTo>
                  <a:cubicBezTo>
                    <a:pt x="79" y="103"/>
                    <a:pt x="102" y="79"/>
                    <a:pt x="102" y="51"/>
                  </a:cubicBezTo>
                  <a:lnTo>
                    <a:pt x="102" y="51"/>
                  </a:lnTo>
                  <a:cubicBezTo>
                    <a:pt x="102" y="23"/>
                    <a:pt x="79" y="0"/>
                    <a:pt x="51" y="0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63157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3915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3. Example 1 - Complete Solution</a:t>
            </a:r>
            <a:endParaRPr lang="en-US" b="0" i="1" dirty="0"/>
          </a:p>
        </p:txBody>
      </p:sp>
      <p:sp>
        <p:nvSpPr>
          <p:cNvPr id="45082" name="Text Box 5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6575" y="1141413"/>
            <a:ext cx="36750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What are the coordinates of G?</a:t>
            </a:r>
          </a:p>
        </p:txBody>
      </p:sp>
      <p:grpSp>
        <p:nvGrpSpPr>
          <p:cNvPr id="45080" name="Group 45079"/>
          <p:cNvGrpSpPr>
            <a:grpSpLocks noChangeAspect="1"/>
          </p:cNvGrpSpPr>
          <p:nvPr/>
        </p:nvGrpSpPr>
        <p:grpSpPr>
          <a:xfrm>
            <a:off x="4374641" y="1863854"/>
            <a:ext cx="3969068" cy="2826544"/>
            <a:chOff x="3143250" y="2400301"/>
            <a:chExt cx="2940050" cy="209373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168650" y="4044951"/>
              <a:ext cx="100930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155950" y="4171951"/>
              <a:ext cx="669925" cy="1889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518.68' N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143250" y="4311651"/>
              <a:ext cx="636452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221.12' E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413375" y="3171826"/>
              <a:ext cx="92618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5413375" y="3324226"/>
              <a:ext cx="669925" cy="1889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689.98' N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400675" y="3475038"/>
              <a:ext cx="625147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611.58' E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673475" y="3462338"/>
              <a:ext cx="648326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58°20'00"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403725" y="2640013"/>
              <a:ext cx="492775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ED1B23"/>
                  </a:solidFill>
                  <a:effectLst/>
                  <a:latin typeface="Arial" panose="020B0604020202020204" pitchFamily="34" charset="0"/>
                </a:rPr>
                <a:t>375.00'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421063" y="2400301"/>
              <a:ext cx="118741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G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3816841" y="3798608"/>
              <a:ext cx="60325" cy="42863"/>
            </a:xfrm>
            <a:custGeom>
              <a:avLst/>
              <a:gdLst>
                <a:gd name="T0" fmla="*/ 38 w 38"/>
                <a:gd name="T1" fmla="*/ 24 h 27"/>
                <a:gd name="T2" fmla="*/ 32 w 38"/>
                <a:gd name="T3" fmla="*/ 27 h 27"/>
                <a:gd name="T4" fmla="*/ 0 w 38"/>
                <a:gd name="T5" fmla="*/ 6 h 27"/>
                <a:gd name="T6" fmla="*/ 5 w 38"/>
                <a:gd name="T7" fmla="*/ 0 h 27"/>
                <a:gd name="T8" fmla="*/ 36 w 38"/>
                <a:gd name="T9" fmla="*/ 20 h 27"/>
                <a:gd name="T10" fmla="*/ 30 w 38"/>
                <a:gd name="T11" fmla="*/ 23 h 27"/>
                <a:gd name="T12" fmla="*/ 38 w 38"/>
                <a:gd name="T1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7">
                  <a:moveTo>
                    <a:pt x="38" y="24"/>
                  </a:moveTo>
                  <a:lnTo>
                    <a:pt x="32" y="27"/>
                  </a:lnTo>
                  <a:lnTo>
                    <a:pt x="0" y="6"/>
                  </a:lnTo>
                  <a:lnTo>
                    <a:pt x="5" y="0"/>
                  </a:lnTo>
                  <a:lnTo>
                    <a:pt x="36" y="20"/>
                  </a:lnTo>
                  <a:lnTo>
                    <a:pt x="30" y="23"/>
                  </a:lnTo>
                  <a:lnTo>
                    <a:pt x="38" y="24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867641" y="3836708"/>
              <a:ext cx="9525" cy="11113"/>
            </a:xfrm>
            <a:custGeom>
              <a:avLst/>
              <a:gdLst>
                <a:gd name="T0" fmla="*/ 6 w 6"/>
                <a:gd name="T1" fmla="*/ 0 h 7"/>
                <a:gd name="T2" fmla="*/ 5 w 6"/>
                <a:gd name="T3" fmla="*/ 7 h 7"/>
                <a:gd name="T4" fmla="*/ 0 w 6"/>
                <a:gd name="T5" fmla="*/ 3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5" y="7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864466" y="3774795"/>
              <a:ext cx="22225" cy="61913"/>
            </a:xfrm>
            <a:custGeom>
              <a:avLst/>
              <a:gdLst>
                <a:gd name="T0" fmla="*/ 10 w 14"/>
                <a:gd name="T1" fmla="*/ 1 h 39"/>
                <a:gd name="T2" fmla="*/ 14 w 14"/>
                <a:gd name="T3" fmla="*/ 2 h 39"/>
                <a:gd name="T4" fmla="*/ 8 w 14"/>
                <a:gd name="T5" fmla="*/ 39 h 39"/>
                <a:gd name="T6" fmla="*/ 0 w 14"/>
                <a:gd name="T7" fmla="*/ 38 h 39"/>
                <a:gd name="T8" fmla="*/ 6 w 14"/>
                <a:gd name="T9" fmla="*/ 0 h 39"/>
                <a:gd name="T10" fmla="*/ 10 w 14"/>
                <a:gd name="T11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9">
                  <a:moveTo>
                    <a:pt x="10" y="1"/>
                  </a:moveTo>
                  <a:lnTo>
                    <a:pt x="14" y="2"/>
                  </a:lnTo>
                  <a:lnTo>
                    <a:pt x="8" y="39"/>
                  </a:lnTo>
                  <a:lnTo>
                    <a:pt x="0" y="38"/>
                  </a:lnTo>
                  <a:lnTo>
                    <a:pt x="6" y="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507278" y="3550958"/>
              <a:ext cx="360363" cy="276225"/>
            </a:xfrm>
            <a:custGeom>
              <a:avLst/>
              <a:gdLst>
                <a:gd name="T0" fmla="*/ 7 w 227"/>
                <a:gd name="T1" fmla="*/ 3 h 174"/>
                <a:gd name="T2" fmla="*/ 16 w 227"/>
                <a:gd name="T3" fmla="*/ 4 h 174"/>
                <a:gd name="T4" fmla="*/ 25 w 227"/>
                <a:gd name="T5" fmla="*/ 6 h 174"/>
                <a:gd name="T6" fmla="*/ 35 w 227"/>
                <a:gd name="T7" fmla="*/ 8 h 174"/>
                <a:gd name="T8" fmla="*/ 43 w 227"/>
                <a:gd name="T9" fmla="*/ 11 h 174"/>
                <a:gd name="T10" fmla="*/ 52 w 227"/>
                <a:gd name="T11" fmla="*/ 14 h 174"/>
                <a:gd name="T12" fmla="*/ 61 w 227"/>
                <a:gd name="T13" fmla="*/ 17 h 174"/>
                <a:gd name="T14" fmla="*/ 70 w 227"/>
                <a:gd name="T15" fmla="*/ 21 h 174"/>
                <a:gd name="T16" fmla="*/ 78 w 227"/>
                <a:gd name="T17" fmla="*/ 24 h 174"/>
                <a:gd name="T18" fmla="*/ 86 w 227"/>
                <a:gd name="T19" fmla="*/ 28 h 174"/>
                <a:gd name="T20" fmla="*/ 95 w 227"/>
                <a:gd name="T21" fmla="*/ 32 h 174"/>
                <a:gd name="T22" fmla="*/ 109 w 227"/>
                <a:gd name="T23" fmla="*/ 40 h 174"/>
                <a:gd name="T24" fmla="*/ 124 w 227"/>
                <a:gd name="T25" fmla="*/ 50 h 174"/>
                <a:gd name="T26" fmla="*/ 139 w 227"/>
                <a:gd name="T27" fmla="*/ 61 h 174"/>
                <a:gd name="T28" fmla="*/ 153 w 227"/>
                <a:gd name="T29" fmla="*/ 73 h 174"/>
                <a:gd name="T30" fmla="*/ 166 w 227"/>
                <a:gd name="T31" fmla="*/ 86 h 174"/>
                <a:gd name="T32" fmla="*/ 174 w 227"/>
                <a:gd name="T33" fmla="*/ 94 h 174"/>
                <a:gd name="T34" fmla="*/ 180 w 227"/>
                <a:gd name="T35" fmla="*/ 101 h 174"/>
                <a:gd name="T36" fmla="*/ 186 w 227"/>
                <a:gd name="T37" fmla="*/ 108 h 174"/>
                <a:gd name="T38" fmla="*/ 192 w 227"/>
                <a:gd name="T39" fmla="*/ 116 h 174"/>
                <a:gd name="T40" fmla="*/ 198 w 227"/>
                <a:gd name="T41" fmla="*/ 123 h 174"/>
                <a:gd name="T42" fmla="*/ 203 w 227"/>
                <a:gd name="T43" fmla="*/ 131 h 174"/>
                <a:gd name="T44" fmla="*/ 208 w 227"/>
                <a:gd name="T45" fmla="*/ 139 h 174"/>
                <a:gd name="T46" fmla="*/ 213 w 227"/>
                <a:gd name="T47" fmla="*/ 147 h 174"/>
                <a:gd name="T48" fmla="*/ 217 w 227"/>
                <a:gd name="T49" fmla="*/ 155 h 174"/>
                <a:gd name="T50" fmla="*/ 221 w 227"/>
                <a:gd name="T51" fmla="*/ 163 h 174"/>
                <a:gd name="T52" fmla="*/ 225 w 227"/>
                <a:gd name="T53" fmla="*/ 172 h 174"/>
                <a:gd name="T54" fmla="*/ 225 w 227"/>
                <a:gd name="T55" fmla="*/ 169 h 174"/>
                <a:gd name="T56" fmla="*/ 221 w 227"/>
                <a:gd name="T57" fmla="*/ 161 h 174"/>
                <a:gd name="T58" fmla="*/ 217 w 227"/>
                <a:gd name="T59" fmla="*/ 152 h 174"/>
                <a:gd name="T60" fmla="*/ 212 w 227"/>
                <a:gd name="T61" fmla="*/ 144 h 174"/>
                <a:gd name="T62" fmla="*/ 207 w 227"/>
                <a:gd name="T63" fmla="*/ 136 h 174"/>
                <a:gd name="T64" fmla="*/ 202 w 227"/>
                <a:gd name="T65" fmla="*/ 128 h 174"/>
                <a:gd name="T66" fmla="*/ 197 w 227"/>
                <a:gd name="T67" fmla="*/ 121 h 174"/>
                <a:gd name="T68" fmla="*/ 191 w 227"/>
                <a:gd name="T69" fmla="*/ 113 h 174"/>
                <a:gd name="T70" fmla="*/ 186 w 227"/>
                <a:gd name="T71" fmla="*/ 106 h 174"/>
                <a:gd name="T72" fmla="*/ 180 w 227"/>
                <a:gd name="T73" fmla="*/ 98 h 174"/>
                <a:gd name="T74" fmla="*/ 174 w 227"/>
                <a:gd name="T75" fmla="*/ 92 h 174"/>
                <a:gd name="T76" fmla="*/ 164 w 227"/>
                <a:gd name="T77" fmla="*/ 82 h 174"/>
                <a:gd name="T78" fmla="*/ 150 w 227"/>
                <a:gd name="T79" fmla="*/ 69 h 174"/>
                <a:gd name="T80" fmla="*/ 136 w 227"/>
                <a:gd name="T81" fmla="*/ 58 h 174"/>
                <a:gd name="T82" fmla="*/ 121 w 227"/>
                <a:gd name="T83" fmla="*/ 47 h 174"/>
                <a:gd name="T84" fmla="*/ 105 w 227"/>
                <a:gd name="T85" fmla="*/ 37 h 174"/>
                <a:gd name="T86" fmla="*/ 93 w 227"/>
                <a:gd name="T87" fmla="*/ 30 h 174"/>
                <a:gd name="T88" fmla="*/ 85 w 227"/>
                <a:gd name="T89" fmla="*/ 26 h 174"/>
                <a:gd name="T90" fmla="*/ 76 w 227"/>
                <a:gd name="T91" fmla="*/ 22 h 174"/>
                <a:gd name="T92" fmla="*/ 68 w 227"/>
                <a:gd name="T93" fmla="*/ 19 h 174"/>
                <a:gd name="T94" fmla="*/ 59 w 227"/>
                <a:gd name="T95" fmla="*/ 15 h 174"/>
                <a:gd name="T96" fmla="*/ 50 w 227"/>
                <a:gd name="T97" fmla="*/ 12 h 174"/>
                <a:gd name="T98" fmla="*/ 42 w 227"/>
                <a:gd name="T99" fmla="*/ 9 h 174"/>
                <a:gd name="T100" fmla="*/ 32 w 227"/>
                <a:gd name="T101" fmla="*/ 7 h 174"/>
                <a:gd name="T102" fmla="*/ 23 w 227"/>
                <a:gd name="T103" fmla="*/ 5 h 174"/>
                <a:gd name="T104" fmla="*/ 14 w 227"/>
                <a:gd name="T105" fmla="*/ 3 h 174"/>
                <a:gd name="T106" fmla="*/ 5 w 227"/>
                <a:gd name="T107" fmla="*/ 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" h="174">
                  <a:moveTo>
                    <a:pt x="0" y="1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7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5" y="8"/>
                  </a:lnTo>
                  <a:lnTo>
                    <a:pt x="37" y="9"/>
                  </a:lnTo>
                  <a:lnTo>
                    <a:pt x="39" y="10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6" y="12"/>
                  </a:lnTo>
                  <a:lnTo>
                    <a:pt x="48" y="13"/>
                  </a:lnTo>
                  <a:lnTo>
                    <a:pt x="50" y="13"/>
                  </a:lnTo>
                  <a:lnTo>
                    <a:pt x="52" y="14"/>
                  </a:lnTo>
                  <a:lnTo>
                    <a:pt x="54" y="15"/>
                  </a:lnTo>
                  <a:lnTo>
                    <a:pt x="57" y="16"/>
                  </a:lnTo>
                  <a:lnTo>
                    <a:pt x="59" y="16"/>
                  </a:lnTo>
                  <a:lnTo>
                    <a:pt x="61" y="17"/>
                  </a:lnTo>
                  <a:lnTo>
                    <a:pt x="63" y="18"/>
                  </a:lnTo>
                  <a:lnTo>
                    <a:pt x="65" y="19"/>
                  </a:lnTo>
                  <a:lnTo>
                    <a:pt x="67" y="20"/>
                  </a:lnTo>
                  <a:lnTo>
                    <a:pt x="70" y="21"/>
                  </a:lnTo>
                  <a:lnTo>
                    <a:pt x="72" y="22"/>
                  </a:lnTo>
                  <a:lnTo>
                    <a:pt x="74" y="22"/>
                  </a:lnTo>
                  <a:lnTo>
                    <a:pt x="76" y="23"/>
                  </a:lnTo>
                  <a:lnTo>
                    <a:pt x="78" y="24"/>
                  </a:lnTo>
                  <a:lnTo>
                    <a:pt x="80" y="25"/>
                  </a:lnTo>
                  <a:lnTo>
                    <a:pt x="82" y="26"/>
                  </a:lnTo>
                  <a:lnTo>
                    <a:pt x="84" y="27"/>
                  </a:lnTo>
                  <a:lnTo>
                    <a:pt x="86" y="28"/>
                  </a:lnTo>
                  <a:lnTo>
                    <a:pt x="89" y="29"/>
                  </a:lnTo>
                  <a:lnTo>
                    <a:pt x="91" y="30"/>
                  </a:lnTo>
                  <a:lnTo>
                    <a:pt x="93" y="31"/>
                  </a:lnTo>
                  <a:lnTo>
                    <a:pt x="95" y="32"/>
                  </a:lnTo>
                  <a:lnTo>
                    <a:pt x="97" y="33"/>
                  </a:lnTo>
                  <a:lnTo>
                    <a:pt x="101" y="36"/>
                  </a:lnTo>
                  <a:lnTo>
                    <a:pt x="105" y="38"/>
                  </a:lnTo>
                  <a:lnTo>
                    <a:pt x="109" y="40"/>
                  </a:lnTo>
                  <a:lnTo>
                    <a:pt x="113" y="43"/>
                  </a:lnTo>
                  <a:lnTo>
                    <a:pt x="117" y="45"/>
                  </a:lnTo>
                  <a:lnTo>
                    <a:pt x="121" y="48"/>
                  </a:lnTo>
                  <a:lnTo>
                    <a:pt x="124" y="50"/>
                  </a:lnTo>
                  <a:lnTo>
                    <a:pt x="128" y="53"/>
                  </a:lnTo>
                  <a:lnTo>
                    <a:pt x="132" y="56"/>
                  </a:lnTo>
                  <a:lnTo>
                    <a:pt x="135" y="58"/>
                  </a:lnTo>
                  <a:lnTo>
                    <a:pt x="139" y="61"/>
                  </a:lnTo>
                  <a:lnTo>
                    <a:pt x="143" y="64"/>
                  </a:lnTo>
                  <a:lnTo>
                    <a:pt x="146" y="67"/>
                  </a:lnTo>
                  <a:lnTo>
                    <a:pt x="150" y="70"/>
                  </a:lnTo>
                  <a:lnTo>
                    <a:pt x="153" y="73"/>
                  </a:lnTo>
                  <a:lnTo>
                    <a:pt x="157" y="76"/>
                  </a:lnTo>
                  <a:lnTo>
                    <a:pt x="160" y="79"/>
                  </a:lnTo>
                  <a:lnTo>
                    <a:pt x="163" y="83"/>
                  </a:lnTo>
                  <a:lnTo>
                    <a:pt x="166" y="86"/>
                  </a:lnTo>
                  <a:lnTo>
                    <a:pt x="170" y="89"/>
                  </a:lnTo>
                  <a:lnTo>
                    <a:pt x="171" y="91"/>
                  </a:lnTo>
                  <a:lnTo>
                    <a:pt x="173" y="92"/>
                  </a:lnTo>
                  <a:lnTo>
                    <a:pt x="174" y="94"/>
                  </a:lnTo>
                  <a:lnTo>
                    <a:pt x="176" y="96"/>
                  </a:lnTo>
                  <a:lnTo>
                    <a:pt x="177" y="98"/>
                  </a:lnTo>
                  <a:lnTo>
                    <a:pt x="179" y="99"/>
                  </a:lnTo>
                  <a:lnTo>
                    <a:pt x="180" y="101"/>
                  </a:lnTo>
                  <a:lnTo>
                    <a:pt x="182" y="103"/>
                  </a:lnTo>
                  <a:lnTo>
                    <a:pt x="184" y="105"/>
                  </a:lnTo>
                  <a:lnTo>
                    <a:pt x="185" y="106"/>
                  </a:lnTo>
                  <a:lnTo>
                    <a:pt x="186" y="108"/>
                  </a:lnTo>
                  <a:lnTo>
                    <a:pt x="188" y="110"/>
                  </a:lnTo>
                  <a:lnTo>
                    <a:pt x="189" y="112"/>
                  </a:lnTo>
                  <a:lnTo>
                    <a:pt x="190" y="114"/>
                  </a:lnTo>
                  <a:lnTo>
                    <a:pt x="192" y="116"/>
                  </a:lnTo>
                  <a:lnTo>
                    <a:pt x="193" y="118"/>
                  </a:lnTo>
                  <a:lnTo>
                    <a:pt x="195" y="119"/>
                  </a:lnTo>
                  <a:lnTo>
                    <a:pt x="196" y="121"/>
                  </a:lnTo>
                  <a:lnTo>
                    <a:pt x="198" y="123"/>
                  </a:lnTo>
                  <a:lnTo>
                    <a:pt x="199" y="125"/>
                  </a:lnTo>
                  <a:lnTo>
                    <a:pt x="200" y="127"/>
                  </a:lnTo>
                  <a:lnTo>
                    <a:pt x="202" y="129"/>
                  </a:lnTo>
                  <a:lnTo>
                    <a:pt x="203" y="131"/>
                  </a:lnTo>
                  <a:lnTo>
                    <a:pt x="204" y="133"/>
                  </a:lnTo>
                  <a:lnTo>
                    <a:pt x="205" y="135"/>
                  </a:lnTo>
                  <a:lnTo>
                    <a:pt x="206" y="137"/>
                  </a:lnTo>
                  <a:lnTo>
                    <a:pt x="208" y="139"/>
                  </a:lnTo>
                  <a:lnTo>
                    <a:pt x="209" y="141"/>
                  </a:lnTo>
                  <a:lnTo>
                    <a:pt x="210" y="143"/>
                  </a:lnTo>
                  <a:lnTo>
                    <a:pt x="211" y="145"/>
                  </a:lnTo>
                  <a:lnTo>
                    <a:pt x="213" y="147"/>
                  </a:lnTo>
                  <a:lnTo>
                    <a:pt x="214" y="149"/>
                  </a:lnTo>
                  <a:lnTo>
                    <a:pt x="215" y="151"/>
                  </a:lnTo>
                  <a:lnTo>
                    <a:pt x="216" y="153"/>
                  </a:lnTo>
                  <a:lnTo>
                    <a:pt x="217" y="155"/>
                  </a:lnTo>
                  <a:lnTo>
                    <a:pt x="218" y="157"/>
                  </a:lnTo>
                  <a:lnTo>
                    <a:pt x="219" y="159"/>
                  </a:lnTo>
                  <a:lnTo>
                    <a:pt x="220" y="161"/>
                  </a:lnTo>
                  <a:lnTo>
                    <a:pt x="221" y="163"/>
                  </a:lnTo>
                  <a:lnTo>
                    <a:pt x="222" y="165"/>
                  </a:lnTo>
                  <a:lnTo>
                    <a:pt x="223" y="168"/>
                  </a:lnTo>
                  <a:lnTo>
                    <a:pt x="224" y="170"/>
                  </a:lnTo>
                  <a:lnTo>
                    <a:pt x="225" y="172"/>
                  </a:lnTo>
                  <a:lnTo>
                    <a:pt x="226" y="174"/>
                  </a:lnTo>
                  <a:lnTo>
                    <a:pt x="227" y="174"/>
                  </a:lnTo>
                  <a:lnTo>
                    <a:pt x="226" y="172"/>
                  </a:lnTo>
                  <a:lnTo>
                    <a:pt x="225" y="169"/>
                  </a:lnTo>
                  <a:lnTo>
                    <a:pt x="224" y="167"/>
                  </a:lnTo>
                  <a:lnTo>
                    <a:pt x="223" y="165"/>
                  </a:lnTo>
                  <a:lnTo>
                    <a:pt x="222" y="163"/>
                  </a:lnTo>
                  <a:lnTo>
                    <a:pt x="221" y="161"/>
                  </a:lnTo>
                  <a:lnTo>
                    <a:pt x="220" y="159"/>
                  </a:lnTo>
                  <a:lnTo>
                    <a:pt x="219" y="157"/>
                  </a:lnTo>
                  <a:lnTo>
                    <a:pt x="218" y="155"/>
                  </a:lnTo>
                  <a:lnTo>
                    <a:pt x="217" y="152"/>
                  </a:lnTo>
                  <a:lnTo>
                    <a:pt x="216" y="150"/>
                  </a:lnTo>
                  <a:lnTo>
                    <a:pt x="215" y="148"/>
                  </a:lnTo>
                  <a:lnTo>
                    <a:pt x="213" y="146"/>
                  </a:lnTo>
                  <a:lnTo>
                    <a:pt x="212" y="144"/>
                  </a:lnTo>
                  <a:lnTo>
                    <a:pt x="211" y="142"/>
                  </a:lnTo>
                  <a:lnTo>
                    <a:pt x="210" y="140"/>
                  </a:lnTo>
                  <a:lnTo>
                    <a:pt x="209" y="138"/>
                  </a:lnTo>
                  <a:lnTo>
                    <a:pt x="207" y="136"/>
                  </a:lnTo>
                  <a:lnTo>
                    <a:pt x="206" y="134"/>
                  </a:lnTo>
                  <a:lnTo>
                    <a:pt x="205" y="132"/>
                  </a:lnTo>
                  <a:lnTo>
                    <a:pt x="204" y="130"/>
                  </a:lnTo>
                  <a:lnTo>
                    <a:pt x="202" y="128"/>
                  </a:lnTo>
                  <a:lnTo>
                    <a:pt x="201" y="126"/>
                  </a:lnTo>
                  <a:lnTo>
                    <a:pt x="200" y="124"/>
                  </a:lnTo>
                  <a:lnTo>
                    <a:pt x="198" y="122"/>
                  </a:lnTo>
                  <a:lnTo>
                    <a:pt x="197" y="121"/>
                  </a:lnTo>
                  <a:lnTo>
                    <a:pt x="196" y="119"/>
                  </a:lnTo>
                  <a:lnTo>
                    <a:pt x="194" y="117"/>
                  </a:lnTo>
                  <a:lnTo>
                    <a:pt x="193" y="115"/>
                  </a:lnTo>
                  <a:lnTo>
                    <a:pt x="191" y="113"/>
                  </a:lnTo>
                  <a:lnTo>
                    <a:pt x="190" y="111"/>
                  </a:lnTo>
                  <a:lnTo>
                    <a:pt x="189" y="109"/>
                  </a:lnTo>
                  <a:lnTo>
                    <a:pt x="187" y="107"/>
                  </a:lnTo>
                  <a:lnTo>
                    <a:pt x="186" y="106"/>
                  </a:lnTo>
                  <a:lnTo>
                    <a:pt x="184" y="104"/>
                  </a:lnTo>
                  <a:lnTo>
                    <a:pt x="183" y="102"/>
                  </a:lnTo>
                  <a:lnTo>
                    <a:pt x="181" y="100"/>
                  </a:lnTo>
                  <a:lnTo>
                    <a:pt x="180" y="98"/>
                  </a:lnTo>
                  <a:lnTo>
                    <a:pt x="178" y="97"/>
                  </a:lnTo>
                  <a:lnTo>
                    <a:pt x="177" y="95"/>
                  </a:lnTo>
                  <a:lnTo>
                    <a:pt x="175" y="93"/>
                  </a:lnTo>
                  <a:lnTo>
                    <a:pt x="174" y="92"/>
                  </a:lnTo>
                  <a:lnTo>
                    <a:pt x="172" y="90"/>
                  </a:lnTo>
                  <a:lnTo>
                    <a:pt x="170" y="88"/>
                  </a:lnTo>
                  <a:lnTo>
                    <a:pt x="167" y="85"/>
                  </a:lnTo>
                  <a:lnTo>
                    <a:pt x="164" y="82"/>
                  </a:lnTo>
                  <a:lnTo>
                    <a:pt x="161" y="79"/>
                  </a:lnTo>
                  <a:lnTo>
                    <a:pt x="157" y="75"/>
                  </a:lnTo>
                  <a:lnTo>
                    <a:pt x="154" y="72"/>
                  </a:lnTo>
                  <a:lnTo>
                    <a:pt x="150" y="69"/>
                  </a:lnTo>
                  <a:lnTo>
                    <a:pt x="147" y="66"/>
                  </a:lnTo>
                  <a:lnTo>
                    <a:pt x="143" y="63"/>
                  </a:lnTo>
                  <a:lnTo>
                    <a:pt x="140" y="60"/>
                  </a:lnTo>
                  <a:lnTo>
                    <a:pt x="136" y="58"/>
                  </a:lnTo>
                  <a:lnTo>
                    <a:pt x="132" y="55"/>
                  </a:lnTo>
                  <a:lnTo>
                    <a:pt x="129" y="52"/>
                  </a:lnTo>
                  <a:lnTo>
                    <a:pt x="125" y="49"/>
                  </a:lnTo>
                  <a:lnTo>
                    <a:pt x="121" y="47"/>
                  </a:lnTo>
                  <a:lnTo>
                    <a:pt x="117" y="44"/>
                  </a:lnTo>
                  <a:lnTo>
                    <a:pt x="113" y="42"/>
                  </a:lnTo>
                  <a:lnTo>
                    <a:pt x="109" y="39"/>
                  </a:lnTo>
                  <a:lnTo>
                    <a:pt x="105" y="37"/>
                  </a:lnTo>
                  <a:lnTo>
                    <a:pt x="101" y="35"/>
                  </a:lnTo>
                  <a:lnTo>
                    <a:pt x="97" y="32"/>
                  </a:lnTo>
                  <a:lnTo>
                    <a:pt x="95" y="31"/>
                  </a:lnTo>
                  <a:lnTo>
                    <a:pt x="93" y="30"/>
                  </a:lnTo>
                  <a:lnTo>
                    <a:pt x="91" y="29"/>
                  </a:lnTo>
                  <a:lnTo>
                    <a:pt x="89" y="28"/>
                  </a:lnTo>
                  <a:lnTo>
                    <a:pt x="87" y="27"/>
                  </a:lnTo>
                  <a:lnTo>
                    <a:pt x="85" y="26"/>
                  </a:lnTo>
                  <a:lnTo>
                    <a:pt x="83" y="25"/>
                  </a:lnTo>
                  <a:lnTo>
                    <a:pt x="81" y="24"/>
                  </a:lnTo>
                  <a:lnTo>
                    <a:pt x="78" y="23"/>
                  </a:lnTo>
                  <a:lnTo>
                    <a:pt x="76" y="22"/>
                  </a:lnTo>
                  <a:lnTo>
                    <a:pt x="74" y="21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68" y="19"/>
                  </a:lnTo>
                  <a:lnTo>
                    <a:pt x="66" y="18"/>
                  </a:lnTo>
                  <a:lnTo>
                    <a:pt x="64" y="17"/>
                  </a:lnTo>
                  <a:lnTo>
                    <a:pt x="62" y="16"/>
                  </a:lnTo>
                  <a:lnTo>
                    <a:pt x="59" y="15"/>
                  </a:lnTo>
                  <a:lnTo>
                    <a:pt x="57" y="15"/>
                  </a:lnTo>
                  <a:lnTo>
                    <a:pt x="55" y="14"/>
                  </a:lnTo>
                  <a:lnTo>
                    <a:pt x="53" y="13"/>
                  </a:lnTo>
                  <a:lnTo>
                    <a:pt x="50" y="12"/>
                  </a:lnTo>
                  <a:lnTo>
                    <a:pt x="48" y="12"/>
                  </a:lnTo>
                  <a:lnTo>
                    <a:pt x="46" y="11"/>
                  </a:lnTo>
                  <a:lnTo>
                    <a:pt x="44" y="10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2" y="7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1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492991" y="3544608"/>
              <a:ext cx="53975" cy="50800"/>
            </a:xfrm>
            <a:custGeom>
              <a:avLst/>
              <a:gdLst>
                <a:gd name="T0" fmla="*/ 1 w 34"/>
                <a:gd name="T1" fmla="*/ 0 h 32"/>
                <a:gd name="T2" fmla="*/ 0 w 34"/>
                <a:gd name="T3" fmla="*/ 7 h 32"/>
                <a:gd name="T4" fmla="*/ 29 w 34"/>
                <a:gd name="T5" fmla="*/ 32 h 32"/>
                <a:gd name="T6" fmla="*/ 34 w 34"/>
                <a:gd name="T7" fmla="*/ 26 h 32"/>
                <a:gd name="T8" fmla="*/ 5 w 34"/>
                <a:gd name="T9" fmla="*/ 1 h 32"/>
                <a:gd name="T10" fmla="*/ 4 w 34"/>
                <a:gd name="T11" fmla="*/ 8 h 32"/>
                <a:gd name="T12" fmla="*/ 1 w 3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2">
                  <a:moveTo>
                    <a:pt x="1" y="0"/>
                  </a:moveTo>
                  <a:lnTo>
                    <a:pt x="0" y="7"/>
                  </a:lnTo>
                  <a:lnTo>
                    <a:pt x="29" y="32"/>
                  </a:lnTo>
                  <a:lnTo>
                    <a:pt x="34" y="26"/>
                  </a:lnTo>
                  <a:lnTo>
                    <a:pt x="5" y="1"/>
                  </a:lnTo>
                  <a:lnTo>
                    <a:pt x="4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494578" y="3529200"/>
              <a:ext cx="60325" cy="38100"/>
            </a:xfrm>
            <a:custGeom>
              <a:avLst/>
              <a:gdLst>
                <a:gd name="T0" fmla="*/ 36 w 38"/>
                <a:gd name="T1" fmla="*/ 4 h 24"/>
                <a:gd name="T2" fmla="*/ 34 w 38"/>
                <a:gd name="T3" fmla="*/ 0 h 24"/>
                <a:gd name="T4" fmla="*/ 0 w 38"/>
                <a:gd name="T5" fmla="*/ 16 h 24"/>
                <a:gd name="T6" fmla="*/ 3 w 38"/>
                <a:gd name="T7" fmla="*/ 24 h 24"/>
                <a:gd name="T8" fmla="*/ 38 w 38"/>
                <a:gd name="T9" fmla="*/ 8 h 24"/>
                <a:gd name="T10" fmla="*/ 36 w 38"/>
                <a:gd name="T11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4">
                  <a:moveTo>
                    <a:pt x="36" y="4"/>
                  </a:moveTo>
                  <a:lnTo>
                    <a:pt x="34" y="0"/>
                  </a:lnTo>
                  <a:lnTo>
                    <a:pt x="0" y="16"/>
                  </a:lnTo>
                  <a:lnTo>
                    <a:pt x="3" y="24"/>
                  </a:lnTo>
                  <a:lnTo>
                    <a:pt x="38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cxnSp>
          <p:nvCxnSpPr>
            <p:cNvPr id="45063" name="Straight Connector 45062"/>
            <p:cNvCxnSpPr/>
            <p:nvPr/>
          </p:nvCxnSpPr>
          <p:spPr>
            <a:xfrm>
              <a:off x="3649069" y="2503977"/>
              <a:ext cx="1669055" cy="7160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69" name="Straight Connector 45068"/>
            <p:cNvCxnSpPr/>
            <p:nvPr/>
          </p:nvCxnSpPr>
          <p:spPr>
            <a:xfrm flipV="1">
              <a:off x="3442741" y="3235377"/>
              <a:ext cx="1873770" cy="79198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73" name="Straight Connector 45072"/>
            <p:cNvCxnSpPr>
              <a:stCxn id="45058" idx="4"/>
            </p:cNvCxnSpPr>
            <p:nvPr/>
          </p:nvCxnSpPr>
          <p:spPr>
            <a:xfrm flipH="1">
              <a:off x="3430250" y="2513014"/>
              <a:ext cx="201334" cy="1506848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58" name="Freeform 49"/>
            <p:cNvSpPr>
              <a:spLocks/>
            </p:cNvSpPr>
            <p:nvPr/>
          </p:nvSpPr>
          <p:spPr bwMode="auto">
            <a:xfrm>
              <a:off x="3613150" y="2476501"/>
              <a:ext cx="36513" cy="36513"/>
            </a:xfrm>
            <a:custGeom>
              <a:avLst/>
              <a:gdLst>
                <a:gd name="T0" fmla="*/ 52 w 103"/>
                <a:gd name="T1" fmla="*/ 0 h 102"/>
                <a:gd name="T2" fmla="*/ 52 w 103"/>
                <a:gd name="T3" fmla="*/ 0 h 102"/>
                <a:gd name="T4" fmla="*/ 0 w 103"/>
                <a:gd name="T5" fmla="*/ 52 h 102"/>
                <a:gd name="T6" fmla="*/ 0 w 103"/>
                <a:gd name="T7" fmla="*/ 52 h 102"/>
                <a:gd name="T8" fmla="*/ 52 w 103"/>
                <a:gd name="T9" fmla="*/ 102 h 102"/>
                <a:gd name="T10" fmla="*/ 52 w 103"/>
                <a:gd name="T11" fmla="*/ 102 h 102"/>
                <a:gd name="T12" fmla="*/ 103 w 103"/>
                <a:gd name="T13" fmla="*/ 52 h 102"/>
                <a:gd name="T14" fmla="*/ 103 w 103"/>
                <a:gd name="T15" fmla="*/ 52 h 102"/>
                <a:gd name="T16" fmla="*/ 52 w 103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2">
                  <a:moveTo>
                    <a:pt x="52" y="0"/>
                  </a:moveTo>
                  <a:lnTo>
                    <a:pt x="52" y="0"/>
                  </a:lnTo>
                  <a:cubicBezTo>
                    <a:pt x="24" y="0"/>
                    <a:pt x="0" y="23"/>
                    <a:pt x="0" y="52"/>
                  </a:cubicBezTo>
                  <a:lnTo>
                    <a:pt x="0" y="52"/>
                  </a:lnTo>
                  <a:cubicBezTo>
                    <a:pt x="0" y="80"/>
                    <a:pt x="24" y="102"/>
                    <a:pt x="52" y="102"/>
                  </a:cubicBezTo>
                  <a:lnTo>
                    <a:pt x="52" y="102"/>
                  </a:lnTo>
                  <a:cubicBezTo>
                    <a:pt x="80" y="102"/>
                    <a:pt x="103" y="80"/>
                    <a:pt x="103" y="52"/>
                  </a:cubicBezTo>
                  <a:lnTo>
                    <a:pt x="103" y="52"/>
                  </a:lnTo>
                  <a:cubicBezTo>
                    <a:pt x="103" y="23"/>
                    <a:pt x="80" y="0"/>
                    <a:pt x="52" y="0"/>
                  </a:cubicBez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059" name="Freeform 50"/>
            <p:cNvSpPr>
              <a:spLocks/>
            </p:cNvSpPr>
            <p:nvPr/>
          </p:nvSpPr>
          <p:spPr bwMode="auto">
            <a:xfrm>
              <a:off x="3415651" y="4014528"/>
              <a:ext cx="34925" cy="36513"/>
            </a:xfrm>
            <a:custGeom>
              <a:avLst/>
              <a:gdLst>
                <a:gd name="T0" fmla="*/ 52 w 102"/>
                <a:gd name="T1" fmla="*/ 0 h 101"/>
                <a:gd name="T2" fmla="*/ 52 w 102"/>
                <a:gd name="T3" fmla="*/ 0 h 101"/>
                <a:gd name="T4" fmla="*/ 0 w 102"/>
                <a:gd name="T5" fmla="*/ 51 h 101"/>
                <a:gd name="T6" fmla="*/ 0 w 102"/>
                <a:gd name="T7" fmla="*/ 51 h 101"/>
                <a:gd name="T8" fmla="*/ 52 w 102"/>
                <a:gd name="T9" fmla="*/ 101 h 101"/>
                <a:gd name="T10" fmla="*/ 52 w 102"/>
                <a:gd name="T11" fmla="*/ 101 h 101"/>
                <a:gd name="T12" fmla="*/ 102 w 102"/>
                <a:gd name="T13" fmla="*/ 51 h 101"/>
                <a:gd name="T14" fmla="*/ 102 w 102"/>
                <a:gd name="T15" fmla="*/ 51 h 101"/>
                <a:gd name="T16" fmla="*/ 52 w 102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1">
                  <a:moveTo>
                    <a:pt x="52" y="0"/>
                  </a:moveTo>
                  <a:lnTo>
                    <a:pt x="52" y="0"/>
                  </a:lnTo>
                  <a:cubicBezTo>
                    <a:pt x="23" y="0"/>
                    <a:pt x="0" y="23"/>
                    <a:pt x="0" y="51"/>
                  </a:cubicBezTo>
                  <a:lnTo>
                    <a:pt x="0" y="51"/>
                  </a:lnTo>
                  <a:cubicBezTo>
                    <a:pt x="0" y="79"/>
                    <a:pt x="23" y="101"/>
                    <a:pt x="52" y="101"/>
                  </a:cubicBezTo>
                  <a:lnTo>
                    <a:pt x="52" y="101"/>
                  </a:lnTo>
                  <a:cubicBezTo>
                    <a:pt x="80" y="101"/>
                    <a:pt x="102" y="79"/>
                    <a:pt x="102" y="51"/>
                  </a:cubicBezTo>
                  <a:lnTo>
                    <a:pt x="102" y="51"/>
                  </a:lnTo>
                  <a:cubicBezTo>
                    <a:pt x="102" y="23"/>
                    <a:pt x="80" y="0"/>
                    <a:pt x="52" y="0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060" name="Freeform 51"/>
            <p:cNvSpPr>
              <a:spLocks/>
            </p:cNvSpPr>
            <p:nvPr/>
          </p:nvSpPr>
          <p:spPr bwMode="auto">
            <a:xfrm>
              <a:off x="5313128" y="3206985"/>
              <a:ext cx="36513" cy="36513"/>
            </a:xfrm>
            <a:custGeom>
              <a:avLst/>
              <a:gdLst>
                <a:gd name="T0" fmla="*/ 51 w 102"/>
                <a:gd name="T1" fmla="*/ 0 h 103"/>
                <a:gd name="T2" fmla="*/ 51 w 102"/>
                <a:gd name="T3" fmla="*/ 0 h 103"/>
                <a:gd name="T4" fmla="*/ 0 w 102"/>
                <a:gd name="T5" fmla="*/ 51 h 103"/>
                <a:gd name="T6" fmla="*/ 0 w 102"/>
                <a:gd name="T7" fmla="*/ 51 h 103"/>
                <a:gd name="T8" fmla="*/ 51 w 102"/>
                <a:gd name="T9" fmla="*/ 103 h 103"/>
                <a:gd name="T10" fmla="*/ 51 w 102"/>
                <a:gd name="T11" fmla="*/ 103 h 103"/>
                <a:gd name="T12" fmla="*/ 102 w 102"/>
                <a:gd name="T13" fmla="*/ 51 h 103"/>
                <a:gd name="T14" fmla="*/ 102 w 102"/>
                <a:gd name="T15" fmla="*/ 51 h 103"/>
                <a:gd name="T16" fmla="*/ 51 w 102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3">
                  <a:moveTo>
                    <a:pt x="51" y="0"/>
                  </a:moveTo>
                  <a:lnTo>
                    <a:pt x="51" y="0"/>
                  </a:lnTo>
                  <a:cubicBezTo>
                    <a:pt x="23" y="0"/>
                    <a:pt x="0" y="23"/>
                    <a:pt x="0" y="51"/>
                  </a:cubicBezTo>
                  <a:lnTo>
                    <a:pt x="0" y="51"/>
                  </a:lnTo>
                  <a:cubicBezTo>
                    <a:pt x="0" y="79"/>
                    <a:pt x="23" y="103"/>
                    <a:pt x="51" y="103"/>
                  </a:cubicBezTo>
                  <a:lnTo>
                    <a:pt x="51" y="103"/>
                  </a:lnTo>
                  <a:cubicBezTo>
                    <a:pt x="79" y="103"/>
                    <a:pt x="102" y="79"/>
                    <a:pt x="102" y="51"/>
                  </a:cubicBezTo>
                  <a:lnTo>
                    <a:pt x="102" y="51"/>
                  </a:lnTo>
                  <a:cubicBezTo>
                    <a:pt x="102" y="23"/>
                    <a:pt x="79" y="0"/>
                    <a:pt x="51" y="0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5216" y="1645920"/>
            <a:ext cx="264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a. Inverse 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2119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3915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3. Example 1 - Complete Solution</a:t>
            </a:r>
            <a:endParaRPr lang="en-US" b="0" i="1" dirty="0"/>
          </a:p>
        </p:txBody>
      </p:sp>
      <p:sp>
        <p:nvSpPr>
          <p:cNvPr id="45082" name="Text Box 5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6575" y="1141413"/>
            <a:ext cx="36750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What are the coordinates of G?</a:t>
            </a:r>
          </a:p>
        </p:txBody>
      </p:sp>
      <p:grpSp>
        <p:nvGrpSpPr>
          <p:cNvPr id="45080" name="Group 45079"/>
          <p:cNvGrpSpPr>
            <a:grpSpLocks noChangeAspect="1"/>
          </p:cNvGrpSpPr>
          <p:nvPr/>
        </p:nvGrpSpPr>
        <p:grpSpPr>
          <a:xfrm>
            <a:off x="4374641" y="1863854"/>
            <a:ext cx="3969068" cy="2826544"/>
            <a:chOff x="3143250" y="2400301"/>
            <a:chExt cx="2940050" cy="209373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168650" y="4044951"/>
              <a:ext cx="100930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155950" y="4171951"/>
              <a:ext cx="669925" cy="1889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518.68' N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143250" y="4311651"/>
              <a:ext cx="636452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221.12' E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413375" y="3171826"/>
              <a:ext cx="92618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5413375" y="3324226"/>
              <a:ext cx="669925" cy="1889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689.98' N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400675" y="3475038"/>
              <a:ext cx="625147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611.58' E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673475" y="3462338"/>
              <a:ext cx="648326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58°20'00"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403725" y="2640013"/>
              <a:ext cx="492775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ED1B23"/>
                  </a:solidFill>
                  <a:effectLst/>
                  <a:latin typeface="Arial" panose="020B0604020202020204" pitchFamily="34" charset="0"/>
                </a:rPr>
                <a:t>375.00'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421063" y="2400301"/>
              <a:ext cx="118741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G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3816841" y="3798608"/>
              <a:ext cx="60325" cy="42863"/>
            </a:xfrm>
            <a:custGeom>
              <a:avLst/>
              <a:gdLst>
                <a:gd name="T0" fmla="*/ 38 w 38"/>
                <a:gd name="T1" fmla="*/ 24 h 27"/>
                <a:gd name="T2" fmla="*/ 32 w 38"/>
                <a:gd name="T3" fmla="*/ 27 h 27"/>
                <a:gd name="T4" fmla="*/ 0 w 38"/>
                <a:gd name="T5" fmla="*/ 6 h 27"/>
                <a:gd name="T6" fmla="*/ 5 w 38"/>
                <a:gd name="T7" fmla="*/ 0 h 27"/>
                <a:gd name="T8" fmla="*/ 36 w 38"/>
                <a:gd name="T9" fmla="*/ 20 h 27"/>
                <a:gd name="T10" fmla="*/ 30 w 38"/>
                <a:gd name="T11" fmla="*/ 23 h 27"/>
                <a:gd name="T12" fmla="*/ 38 w 38"/>
                <a:gd name="T1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7">
                  <a:moveTo>
                    <a:pt x="38" y="24"/>
                  </a:moveTo>
                  <a:lnTo>
                    <a:pt x="32" y="27"/>
                  </a:lnTo>
                  <a:lnTo>
                    <a:pt x="0" y="6"/>
                  </a:lnTo>
                  <a:lnTo>
                    <a:pt x="5" y="0"/>
                  </a:lnTo>
                  <a:lnTo>
                    <a:pt x="36" y="20"/>
                  </a:lnTo>
                  <a:lnTo>
                    <a:pt x="30" y="23"/>
                  </a:lnTo>
                  <a:lnTo>
                    <a:pt x="38" y="24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867641" y="3836708"/>
              <a:ext cx="9525" cy="11113"/>
            </a:xfrm>
            <a:custGeom>
              <a:avLst/>
              <a:gdLst>
                <a:gd name="T0" fmla="*/ 6 w 6"/>
                <a:gd name="T1" fmla="*/ 0 h 7"/>
                <a:gd name="T2" fmla="*/ 5 w 6"/>
                <a:gd name="T3" fmla="*/ 7 h 7"/>
                <a:gd name="T4" fmla="*/ 0 w 6"/>
                <a:gd name="T5" fmla="*/ 3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5" y="7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864466" y="3774795"/>
              <a:ext cx="22225" cy="61913"/>
            </a:xfrm>
            <a:custGeom>
              <a:avLst/>
              <a:gdLst>
                <a:gd name="T0" fmla="*/ 10 w 14"/>
                <a:gd name="T1" fmla="*/ 1 h 39"/>
                <a:gd name="T2" fmla="*/ 14 w 14"/>
                <a:gd name="T3" fmla="*/ 2 h 39"/>
                <a:gd name="T4" fmla="*/ 8 w 14"/>
                <a:gd name="T5" fmla="*/ 39 h 39"/>
                <a:gd name="T6" fmla="*/ 0 w 14"/>
                <a:gd name="T7" fmla="*/ 38 h 39"/>
                <a:gd name="T8" fmla="*/ 6 w 14"/>
                <a:gd name="T9" fmla="*/ 0 h 39"/>
                <a:gd name="T10" fmla="*/ 10 w 14"/>
                <a:gd name="T11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9">
                  <a:moveTo>
                    <a:pt x="10" y="1"/>
                  </a:moveTo>
                  <a:lnTo>
                    <a:pt x="14" y="2"/>
                  </a:lnTo>
                  <a:lnTo>
                    <a:pt x="8" y="39"/>
                  </a:lnTo>
                  <a:lnTo>
                    <a:pt x="0" y="38"/>
                  </a:lnTo>
                  <a:lnTo>
                    <a:pt x="6" y="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507278" y="3550958"/>
              <a:ext cx="360363" cy="276225"/>
            </a:xfrm>
            <a:custGeom>
              <a:avLst/>
              <a:gdLst>
                <a:gd name="T0" fmla="*/ 7 w 227"/>
                <a:gd name="T1" fmla="*/ 3 h 174"/>
                <a:gd name="T2" fmla="*/ 16 w 227"/>
                <a:gd name="T3" fmla="*/ 4 h 174"/>
                <a:gd name="T4" fmla="*/ 25 w 227"/>
                <a:gd name="T5" fmla="*/ 6 h 174"/>
                <a:gd name="T6" fmla="*/ 35 w 227"/>
                <a:gd name="T7" fmla="*/ 8 h 174"/>
                <a:gd name="T8" fmla="*/ 43 w 227"/>
                <a:gd name="T9" fmla="*/ 11 h 174"/>
                <a:gd name="T10" fmla="*/ 52 w 227"/>
                <a:gd name="T11" fmla="*/ 14 h 174"/>
                <a:gd name="T12" fmla="*/ 61 w 227"/>
                <a:gd name="T13" fmla="*/ 17 h 174"/>
                <a:gd name="T14" fmla="*/ 70 w 227"/>
                <a:gd name="T15" fmla="*/ 21 h 174"/>
                <a:gd name="T16" fmla="*/ 78 w 227"/>
                <a:gd name="T17" fmla="*/ 24 h 174"/>
                <a:gd name="T18" fmla="*/ 86 w 227"/>
                <a:gd name="T19" fmla="*/ 28 h 174"/>
                <a:gd name="T20" fmla="*/ 95 w 227"/>
                <a:gd name="T21" fmla="*/ 32 h 174"/>
                <a:gd name="T22" fmla="*/ 109 w 227"/>
                <a:gd name="T23" fmla="*/ 40 h 174"/>
                <a:gd name="T24" fmla="*/ 124 w 227"/>
                <a:gd name="T25" fmla="*/ 50 h 174"/>
                <a:gd name="T26" fmla="*/ 139 w 227"/>
                <a:gd name="T27" fmla="*/ 61 h 174"/>
                <a:gd name="T28" fmla="*/ 153 w 227"/>
                <a:gd name="T29" fmla="*/ 73 h 174"/>
                <a:gd name="T30" fmla="*/ 166 w 227"/>
                <a:gd name="T31" fmla="*/ 86 h 174"/>
                <a:gd name="T32" fmla="*/ 174 w 227"/>
                <a:gd name="T33" fmla="*/ 94 h 174"/>
                <a:gd name="T34" fmla="*/ 180 w 227"/>
                <a:gd name="T35" fmla="*/ 101 h 174"/>
                <a:gd name="T36" fmla="*/ 186 w 227"/>
                <a:gd name="T37" fmla="*/ 108 h 174"/>
                <a:gd name="T38" fmla="*/ 192 w 227"/>
                <a:gd name="T39" fmla="*/ 116 h 174"/>
                <a:gd name="T40" fmla="*/ 198 w 227"/>
                <a:gd name="T41" fmla="*/ 123 h 174"/>
                <a:gd name="T42" fmla="*/ 203 w 227"/>
                <a:gd name="T43" fmla="*/ 131 h 174"/>
                <a:gd name="T44" fmla="*/ 208 w 227"/>
                <a:gd name="T45" fmla="*/ 139 h 174"/>
                <a:gd name="T46" fmla="*/ 213 w 227"/>
                <a:gd name="T47" fmla="*/ 147 h 174"/>
                <a:gd name="T48" fmla="*/ 217 w 227"/>
                <a:gd name="T49" fmla="*/ 155 h 174"/>
                <a:gd name="T50" fmla="*/ 221 w 227"/>
                <a:gd name="T51" fmla="*/ 163 h 174"/>
                <a:gd name="T52" fmla="*/ 225 w 227"/>
                <a:gd name="T53" fmla="*/ 172 h 174"/>
                <a:gd name="T54" fmla="*/ 225 w 227"/>
                <a:gd name="T55" fmla="*/ 169 h 174"/>
                <a:gd name="T56" fmla="*/ 221 w 227"/>
                <a:gd name="T57" fmla="*/ 161 h 174"/>
                <a:gd name="T58" fmla="*/ 217 w 227"/>
                <a:gd name="T59" fmla="*/ 152 h 174"/>
                <a:gd name="T60" fmla="*/ 212 w 227"/>
                <a:gd name="T61" fmla="*/ 144 h 174"/>
                <a:gd name="T62" fmla="*/ 207 w 227"/>
                <a:gd name="T63" fmla="*/ 136 h 174"/>
                <a:gd name="T64" fmla="*/ 202 w 227"/>
                <a:gd name="T65" fmla="*/ 128 h 174"/>
                <a:gd name="T66" fmla="*/ 197 w 227"/>
                <a:gd name="T67" fmla="*/ 121 h 174"/>
                <a:gd name="T68" fmla="*/ 191 w 227"/>
                <a:gd name="T69" fmla="*/ 113 h 174"/>
                <a:gd name="T70" fmla="*/ 186 w 227"/>
                <a:gd name="T71" fmla="*/ 106 h 174"/>
                <a:gd name="T72" fmla="*/ 180 w 227"/>
                <a:gd name="T73" fmla="*/ 98 h 174"/>
                <a:gd name="T74" fmla="*/ 174 w 227"/>
                <a:gd name="T75" fmla="*/ 92 h 174"/>
                <a:gd name="T76" fmla="*/ 164 w 227"/>
                <a:gd name="T77" fmla="*/ 82 h 174"/>
                <a:gd name="T78" fmla="*/ 150 w 227"/>
                <a:gd name="T79" fmla="*/ 69 h 174"/>
                <a:gd name="T80" fmla="*/ 136 w 227"/>
                <a:gd name="T81" fmla="*/ 58 h 174"/>
                <a:gd name="T82" fmla="*/ 121 w 227"/>
                <a:gd name="T83" fmla="*/ 47 h 174"/>
                <a:gd name="T84" fmla="*/ 105 w 227"/>
                <a:gd name="T85" fmla="*/ 37 h 174"/>
                <a:gd name="T86" fmla="*/ 93 w 227"/>
                <a:gd name="T87" fmla="*/ 30 h 174"/>
                <a:gd name="T88" fmla="*/ 85 w 227"/>
                <a:gd name="T89" fmla="*/ 26 h 174"/>
                <a:gd name="T90" fmla="*/ 76 w 227"/>
                <a:gd name="T91" fmla="*/ 22 h 174"/>
                <a:gd name="T92" fmla="*/ 68 w 227"/>
                <a:gd name="T93" fmla="*/ 19 h 174"/>
                <a:gd name="T94" fmla="*/ 59 w 227"/>
                <a:gd name="T95" fmla="*/ 15 h 174"/>
                <a:gd name="T96" fmla="*/ 50 w 227"/>
                <a:gd name="T97" fmla="*/ 12 h 174"/>
                <a:gd name="T98" fmla="*/ 42 w 227"/>
                <a:gd name="T99" fmla="*/ 9 h 174"/>
                <a:gd name="T100" fmla="*/ 32 w 227"/>
                <a:gd name="T101" fmla="*/ 7 h 174"/>
                <a:gd name="T102" fmla="*/ 23 w 227"/>
                <a:gd name="T103" fmla="*/ 5 h 174"/>
                <a:gd name="T104" fmla="*/ 14 w 227"/>
                <a:gd name="T105" fmla="*/ 3 h 174"/>
                <a:gd name="T106" fmla="*/ 5 w 227"/>
                <a:gd name="T107" fmla="*/ 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" h="174">
                  <a:moveTo>
                    <a:pt x="0" y="1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7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5" y="8"/>
                  </a:lnTo>
                  <a:lnTo>
                    <a:pt x="37" y="9"/>
                  </a:lnTo>
                  <a:lnTo>
                    <a:pt x="39" y="10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6" y="12"/>
                  </a:lnTo>
                  <a:lnTo>
                    <a:pt x="48" y="13"/>
                  </a:lnTo>
                  <a:lnTo>
                    <a:pt x="50" y="13"/>
                  </a:lnTo>
                  <a:lnTo>
                    <a:pt x="52" y="14"/>
                  </a:lnTo>
                  <a:lnTo>
                    <a:pt x="54" y="15"/>
                  </a:lnTo>
                  <a:lnTo>
                    <a:pt x="57" y="16"/>
                  </a:lnTo>
                  <a:lnTo>
                    <a:pt x="59" y="16"/>
                  </a:lnTo>
                  <a:lnTo>
                    <a:pt x="61" y="17"/>
                  </a:lnTo>
                  <a:lnTo>
                    <a:pt x="63" y="18"/>
                  </a:lnTo>
                  <a:lnTo>
                    <a:pt x="65" y="19"/>
                  </a:lnTo>
                  <a:lnTo>
                    <a:pt x="67" y="20"/>
                  </a:lnTo>
                  <a:lnTo>
                    <a:pt x="70" y="21"/>
                  </a:lnTo>
                  <a:lnTo>
                    <a:pt x="72" y="22"/>
                  </a:lnTo>
                  <a:lnTo>
                    <a:pt x="74" y="22"/>
                  </a:lnTo>
                  <a:lnTo>
                    <a:pt x="76" y="23"/>
                  </a:lnTo>
                  <a:lnTo>
                    <a:pt x="78" y="24"/>
                  </a:lnTo>
                  <a:lnTo>
                    <a:pt x="80" y="25"/>
                  </a:lnTo>
                  <a:lnTo>
                    <a:pt x="82" y="26"/>
                  </a:lnTo>
                  <a:lnTo>
                    <a:pt x="84" y="27"/>
                  </a:lnTo>
                  <a:lnTo>
                    <a:pt x="86" y="28"/>
                  </a:lnTo>
                  <a:lnTo>
                    <a:pt x="89" y="29"/>
                  </a:lnTo>
                  <a:lnTo>
                    <a:pt x="91" y="30"/>
                  </a:lnTo>
                  <a:lnTo>
                    <a:pt x="93" y="31"/>
                  </a:lnTo>
                  <a:lnTo>
                    <a:pt x="95" y="32"/>
                  </a:lnTo>
                  <a:lnTo>
                    <a:pt x="97" y="33"/>
                  </a:lnTo>
                  <a:lnTo>
                    <a:pt x="101" y="36"/>
                  </a:lnTo>
                  <a:lnTo>
                    <a:pt x="105" y="38"/>
                  </a:lnTo>
                  <a:lnTo>
                    <a:pt x="109" y="40"/>
                  </a:lnTo>
                  <a:lnTo>
                    <a:pt x="113" y="43"/>
                  </a:lnTo>
                  <a:lnTo>
                    <a:pt x="117" y="45"/>
                  </a:lnTo>
                  <a:lnTo>
                    <a:pt x="121" y="48"/>
                  </a:lnTo>
                  <a:lnTo>
                    <a:pt x="124" y="50"/>
                  </a:lnTo>
                  <a:lnTo>
                    <a:pt x="128" y="53"/>
                  </a:lnTo>
                  <a:lnTo>
                    <a:pt x="132" y="56"/>
                  </a:lnTo>
                  <a:lnTo>
                    <a:pt x="135" y="58"/>
                  </a:lnTo>
                  <a:lnTo>
                    <a:pt x="139" y="61"/>
                  </a:lnTo>
                  <a:lnTo>
                    <a:pt x="143" y="64"/>
                  </a:lnTo>
                  <a:lnTo>
                    <a:pt x="146" y="67"/>
                  </a:lnTo>
                  <a:lnTo>
                    <a:pt x="150" y="70"/>
                  </a:lnTo>
                  <a:lnTo>
                    <a:pt x="153" y="73"/>
                  </a:lnTo>
                  <a:lnTo>
                    <a:pt x="157" y="76"/>
                  </a:lnTo>
                  <a:lnTo>
                    <a:pt x="160" y="79"/>
                  </a:lnTo>
                  <a:lnTo>
                    <a:pt x="163" y="83"/>
                  </a:lnTo>
                  <a:lnTo>
                    <a:pt x="166" y="86"/>
                  </a:lnTo>
                  <a:lnTo>
                    <a:pt x="170" y="89"/>
                  </a:lnTo>
                  <a:lnTo>
                    <a:pt x="171" y="91"/>
                  </a:lnTo>
                  <a:lnTo>
                    <a:pt x="173" y="92"/>
                  </a:lnTo>
                  <a:lnTo>
                    <a:pt x="174" y="94"/>
                  </a:lnTo>
                  <a:lnTo>
                    <a:pt x="176" y="96"/>
                  </a:lnTo>
                  <a:lnTo>
                    <a:pt x="177" y="98"/>
                  </a:lnTo>
                  <a:lnTo>
                    <a:pt x="179" y="99"/>
                  </a:lnTo>
                  <a:lnTo>
                    <a:pt x="180" y="101"/>
                  </a:lnTo>
                  <a:lnTo>
                    <a:pt x="182" y="103"/>
                  </a:lnTo>
                  <a:lnTo>
                    <a:pt x="184" y="105"/>
                  </a:lnTo>
                  <a:lnTo>
                    <a:pt x="185" y="106"/>
                  </a:lnTo>
                  <a:lnTo>
                    <a:pt x="186" y="108"/>
                  </a:lnTo>
                  <a:lnTo>
                    <a:pt x="188" y="110"/>
                  </a:lnTo>
                  <a:lnTo>
                    <a:pt x="189" y="112"/>
                  </a:lnTo>
                  <a:lnTo>
                    <a:pt x="190" y="114"/>
                  </a:lnTo>
                  <a:lnTo>
                    <a:pt x="192" y="116"/>
                  </a:lnTo>
                  <a:lnTo>
                    <a:pt x="193" y="118"/>
                  </a:lnTo>
                  <a:lnTo>
                    <a:pt x="195" y="119"/>
                  </a:lnTo>
                  <a:lnTo>
                    <a:pt x="196" y="121"/>
                  </a:lnTo>
                  <a:lnTo>
                    <a:pt x="198" y="123"/>
                  </a:lnTo>
                  <a:lnTo>
                    <a:pt x="199" y="125"/>
                  </a:lnTo>
                  <a:lnTo>
                    <a:pt x="200" y="127"/>
                  </a:lnTo>
                  <a:lnTo>
                    <a:pt x="202" y="129"/>
                  </a:lnTo>
                  <a:lnTo>
                    <a:pt x="203" y="131"/>
                  </a:lnTo>
                  <a:lnTo>
                    <a:pt x="204" y="133"/>
                  </a:lnTo>
                  <a:lnTo>
                    <a:pt x="205" y="135"/>
                  </a:lnTo>
                  <a:lnTo>
                    <a:pt x="206" y="137"/>
                  </a:lnTo>
                  <a:lnTo>
                    <a:pt x="208" y="139"/>
                  </a:lnTo>
                  <a:lnTo>
                    <a:pt x="209" y="141"/>
                  </a:lnTo>
                  <a:lnTo>
                    <a:pt x="210" y="143"/>
                  </a:lnTo>
                  <a:lnTo>
                    <a:pt x="211" y="145"/>
                  </a:lnTo>
                  <a:lnTo>
                    <a:pt x="213" y="147"/>
                  </a:lnTo>
                  <a:lnTo>
                    <a:pt x="214" y="149"/>
                  </a:lnTo>
                  <a:lnTo>
                    <a:pt x="215" y="151"/>
                  </a:lnTo>
                  <a:lnTo>
                    <a:pt x="216" y="153"/>
                  </a:lnTo>
                  <a:lnTo>
                    <a:pt x="217" y="155"/>
                  </a:lnTo>
                  <a:lnTo>
                    <a:pt x="218" y="157"/>
                  </a:lnTo>
                  <a:lnTo>
                    <a:pt x="219" y="159"/>
                  </a:lnTo>
                  <a:lnTo>
                    <a:pt x="220" y="161"/>
                  </a:lnTo>
                  <a:lnTo>
                    <a:pt x="221" y="163"/>
                  </a:lnTo>
                  <a:lnTo>
                    <a:pt x="222" y="165"/>
                  </a:lnTo>
                  <a:lnTo>
                    <a:pt x="223" y="168"/>
                  </a:lnTo>
                  <a:lnTo>
                    <a:pt x="224" y="170"/>
                  </a:lnTo>
                  <a:lnTo>
                    <a:pt x="225" y="172"/>
                  </a:lnTo>
                  <a:lnTo>
                    <a:pt x="226" y="174"/>
                  </a:lnTo>
                  <a:lnTo>
                    <a:pt x="227" y="174"/>
                  </a:lnTo>
                  <a:lnTo>
                    <a:pt x="226" y="172"/>
                  </a:lnTo>
                  <a:lnTo>
                    <a:pt x="225" y="169"/>
                  </a:lnTo>
                  <a:lnTo>
                    <a:pt x="224" y="167"/>
                  </a:lnTo>
                  <a:lnTo>
                    <a:pt x="223" y="165"/>
                  </a:lnTo>
                  <a:lnTo>
                    <a:pt x="222" y="163"/>
                  </a:lnTo>
                  <a:lnTo>
                    <a:pt x="221" y="161"/>
                  </a:lnTo>
                  <a:lnTo>
                    <a:pt x="220" y="159"/>
                  </a:lnTo>
                  <a:lnTo>
                    <a:pt x="219" y="157"/>
                  </a:lnTo>
                  <a:lnTo>
                    <a:pt x="218" y="155"/>
                  </a:lnTo>
                  <a:lnTo>
                    <a:pt x="217" y="152"/>
                  </a:lnTo>
                  <a:lnTo>
                    <a:pt x="216" y="150"/>
                  </a:lnTo>
                  <a:lnTo>
                    <a:pt x="215" y="148"/>
                  </a:lnTo>
                  <a:lnTo>
                    <a:pt x="213" y="146"/>
                  </a:lnTo>
                  <a:lnTo>
                    <a:pt x="212" y="144"/>
                  </a:lnTo>
                  <a:lnTo>
                    <a:pt x="211" y="142"/>
                  </a:lnTo>
                  <a:lnTo>
                    <a:pt x="210" y="140"/>
                  </a:lnTo>
                  <a:lnTo>
                    <a:pt x="209" y="138"/>
                  </a:lnTo>
                  <a:lnTo>
                    <a:pt x="207" y="136"/>
                  </a:lnTo>
                  <a:lnTo>
                    <a:pt x="206" y="134"/>
                  </a:lnTo>
                  <a:lnTo>
                    <a:pt x="205" y="132"/>
                  </a:lnTo>
                  <a:lnTo>
                    <a:pt x="204" y="130"/>
                  </a:lnTo>
                  <a:lnTo>
                    <a:pt x="202" y="128"/>
                  </a:lnTo>
                  <a:lnTo>
                    <a:pt x="201" y="126"/>
                  </a:lnTo>
                  <a:lnTo>
                    <a:pt x="200" y="124"/>
                  </a:lnTo>
                  <a:lnTo>
                    <a:pt x="198" y="122"/>
                  </a:lnTo>
                  <a:lnTo>
                    <a:pt x="197" y="121"/>
                  </a:lnTo>
                  <a:lnTo>
                    <a:pt x="196" y="119"/>
                  </a:lnTo>
                  <a:lnTo>
                    <a:pt x="194" y="117"/>
                  </a:lnTo>
                  <a:lnTo>
                    <a:pt x="193" y="115"/>
                  </a:lnTo>
                  <a:lnTo>
                    <a:pt x="191" y="113"/>
                  </a:lnTo>
                  <a:lnTo>
                    <a:pt x="190" y="111"/>
                  </a:lnTo>
                  <a:lnTo>
                    <a:pt x="189" y="109"/>
                  </a:lnTo>
                  <a:lnTo>
                    <a:pt x="187" y="107"/>
                  </a:lnTo>
                  <a:lnTo>
                    <a:pt x="186" y="106"/>
                  </a:lnTo>
                  <a:lnTo>
                    <a:pt x="184" y="104"/>
                  </a:lnTo>
                  <a:lnTo>
                    <a:pt x="183" y="102"/>
                  </a:lnTo>
                  <a:lnTo>
                    <a:pt x="181" y="100"/>
                  </a:lnTo>
                  <a:lnTo>
                    <a:pt x="180" y="98"/>
                  </a:lnTo>
                  <a:lnTo>
                    <a:pt x="178" y="97"/>
                  </a:lnTo>
                  <a:lnTo>
                    <a:pt x="177" y="95"/>
                  </a:lnTo>
                  <a:lnTo>
                    <a:pt x="175" y="93"/>
                  </a:lnTo>
                  <a:lnTo>
                    <a:pt x="174" y="92"/>
                  </a:lnTo>
                  <a:lnTo>
                    <a:pt x="172" y="90"/>
                  </a:lnTo>
                  <a:lnTo>
                    <a:pt x="170" y="88"/>
                  </a:lnTo>
                  <a:lnTo>
                    <a:pt x="167" y="85"/>
                  </a:lnTo>
                  <a:lnTo>
                    <a:pt x="164" y="82"/>
                  </a:lnTo>
                  <a:lnTo>
                    <a:pt x="161" y="79"/>
                  </a:lnTo>
                  <a:lnTo>
                    <a:pt x="157" y="75"/>
                  </a:lnTo>
                  <a:lnTo>
                    <a:pt x="154" y="72"/>
                  </a:lnTo>
                  <a:lnTo>
                    <a:pt x="150" y="69"/>
                  </a:lnTo>
                  <a:lnTo>
                    <a:pt x="147" y="66"/>
                  </a:lnTo>
                  <a:lnTo>
                    <a:pt x="143" y="63"/>
                  </a:lnTo>
                  <a:lnTo>
                    <a:pt x="140" y="60"/>
                  </a:lnTo>
                  <a:lnTo>
                    <a:pt x="136" y="58"/>
                  </a:lnTo>
                  <a:lnTo>
                    <a:pt x="132" y="55"/>
                  </a:lnTo>
                  <a:lnTo>
                    <a:pt x="129" y="52"/>
                  </a:lnTo>
                  <a:lnTo>
                    <a:pt x="125" y="49"/>
                  </a:lnTo>
                  <a:lnTo>
                    <a:pt x="121" y="47"/>
                  </a:lnTo>
                  <a:lnTo>
                    <a:pt x="117" y="44"/>
                  </a:lnTo>
                  <a:lnTo>
                    <a:pt x="113" y="42"/>
                  </a:lnTo>
                  <a:lnTo>
                    <a:pt x="109" y="39"/>
                  </a:lnTo>
                  <a:lnTo>
                    <a:pt x="105" y="37"/>
                  </a:lnTo>
                  <a:lnTo>
                    <a:pt x="101" y="35"/>
                  </a:lnTo>
                  <a:lnTo>
                    <a:pt x="97" y="32"/>
                  </a:lnTo>
                  <a:lnTo>
                    <a:pt x="95" y="31"/>
                  </a:lnTo>
                  <a:lnTo>
                    <a:pt x="93" y="30"/>
                  </a:lnTo>
                  <a:lnTo>
                    <a:pt x="91" y="29"/>
                  </a:lnTo>
                  <a:lnTo>
                    <a:pt x="89" y="28"/>
                  </a:lnTo>
                  <a:lnTo>
                    <a:pt x="87" y="27"/>
                  </a:lnTo>
                  <a:lnTo>
                    <a:pt x="85" y="26"/>
                  </a:lnTo>
                  <a:lnTo>
                    <a:pt x="83" y="25"/>
                  </a:lnTo>
                  <a:lnTo>
                    <a:pt x="81" y="24"/>
                  </a:lnTo>
                  <a:lnTo>
                    <a:pt x="78" y="23"/>
                  </a:lnTo>
                  <a:lnTo>
                    <a:pt x="76" y="22"/>
                  </a:lnTo>
                  <a:lnTo>
                    <a:pt x="74" y="21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68" y="19"/>
                  </a:lnTo>
                  <a:lnTo>
                    <a:pt x="66" y="18"/>
                  </a:lnTo>
                  <a:lnTo>
                    <a:pt x="64" y="17"/>
                  </a:lnTo>
                  <a:lnTo>
                    <a:pt x="62" y="16"/>
                  </a:lnTo>
                  <a:lnTo>
                    <a:pt x="59" y="15"/>
                  </a:lnTo>
                  <a:lnTo>
                    <a:pt x="57" y="15"/>
                  </a:lnTo>
                  <a:lnTo>
                    <a:pt x="55" y="14"/>
                  </a:lnTo>
                  <a:lnTo>
                    <a:pt x="53" y="13"/>
                  </a:lnTo>
                  <a:lnTo>
                    <a:pt x="50" y="12"/>
                  </a:lnTo>
                  <a:lnTo>
                    <a:pt x="48" y="12"/>
                  </a:lnTo>
                  <a:lnTo>
                    <a:pt x="46" y="11"/>
                  </a:lnTo>
                  <a:lnTo>
                    <a:pt x="44" y="10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2" y="7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1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492991" y="3544608"/>
              <a:ext cx="53975" cy="50800"/>
            </a:xfrm>
            <a:custGeom>
              <a:avLst/>
              <a:gdLst>
                <a:gd name="T0" fmla="*/ 1 w 34"/>
                <a:gd name="T1" fmla="*/ 0 h 32"/>
                <a:gd name="T2" fmla="*/ 0 w 34"/>
                <a:gd name="T3" fmla="*/ 7 h 32"/>
                <a:gd name="T4" fmla="*/ 29 w 34"/>
                <a:gd name="T5" fmla="*/ 32 h 32"/>
                <a:gd name="T6" fmla="*/ 34 w 34"/>
                <a:gd name="T7" fmla="*/ 26 h 32"/>
                <a:gd name="T8" fmla="*/ 5 w 34"/>
                <a:gd name="T9" fmla="*/ 1 h 32"/>
                <a:gd name="T10" fmla="*/ 4 w 34"/>
                <a:gd name="T11" fmla="*/ 8 h 32"/>
                <a:gd name="T12" fmla="*/ 1 w 3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2">
                  <a:moveTo>
                    <a:pt x="1" y="0"/>
                  </a:moveTo>
                  <a:lnTo>
                    <a:pt x="0" y="7"/>
                  </a:lnTo>
                  <a:lnTo>
                    <a:pt x="29" y="32"/>
                  </a:lnTo>
                  <a:lnTo>
                    <a:pt x="34" y="26"/>
                  </a:lnTo>
                  <a:lnTo>
                    <a:pt x="5" y="1"/>
                  </a:lnTo>
                  <a:lnTo>
                    <a:pt x="4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494578" y="3529200"/>
              <a:ext cx="60325" cy="38100"/>
            </a:xfrm>
            <a:custGeom>
              <a:avLst/>
              <a:gdLst>
                <a:gd name="T0" fmla="*/ 36 w 38"/>
                <a:gd name="T1" fmla="*/ 4 h 24"/>
                <a:gd name="T2" fmla="*/ 34 w 38"/>
                <a:gd name="T3" fmla="*/ 0 h 24"/>
                <a:gd name="T4" fmla="*/ 0 w 38"/>
                <a:gd name="T5" fmla="*/ 16 h 24"/>
                <a:gd name="T6" fmla="*/ 3 w 38"/>
                <a:gd name="T7" fmla="*/ 24 h 24"/>
                <a:gd name="T8" fmla="*/ 38 w 38"/>
                <a:gd name="T9" fmla="*/ 8 h 24"/>
                <a:gd name="T10" fmla="*/ 36 w 38"/>
                <a:gd name="T11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4">
                  <a:moveTo>
                    <a:pt x="36" y="4"/>
                  </a:moveTo>
                  <a:lnTo>
                    <a:pt x="34" y="0"/>
                  </a:lnTo>
                  <a:lnTo>
                    <a:pt x="0" y="16"/>
                  </a:lnTo>
                  <a:lnTo>
                    <a:pt x="3" y="24"/>
                  </a:lnTo>
                  <a:lnTo>
                    <a:pt x="38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cxnSp>
          <p:nvCxnSpPr>
            <p:cNvPr id="45063" name="Straight Connector 45062"/>
            <p:cNvCxnSpPr/>
            <p:nvPr/>
          </p:nvCxnSpPr>
          <p:spPr>
            <a:xfrm>
              <a:off x="3649069" y="2503977"/>
              <a:ext cx="1669055" cy="7160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69" name="Straight Connector 45068"/>
            <p:cNvCxnSpPr/>
            <p:nvPr/>
          </p:nvCxnSpPr>
          <p:spPr>
            <a:xfrm flipV="1">
              <a:off x="3442741" y="3235377"/>
              <a:ext cx="1873770" cy="79198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73" name="Straight Connector 45072"/>
            <p:cNvCxnSpPr>
              <a:stCxn id="45058" idx="4"/>
            </p:cNvCxnSpPr>
            <p:nvPr/>
          </p:nvCxnSpPr>
          <p:spPr>
            <a:xfrm flipH="1">
              <a:off x="3430250" y="2513014"/>
              <a:ext cx="201334" cy="1506848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58" name="Freeform 49"/>
            <p:cNvSpPr>
              <a:spLocks/>
            </p:cNvSpPr>
            <p:nvPr/>
          </p:nvSpPr>
          <p:spPr bwMode="auto">
            <a:xfrm>
              <a:off x="3613150" y="2476501"/>
              <a:ext cx="36513" cy="36513"/>
            </a:xfrm>
            <a:custGeom>
              <a:avLst/>
              <a:gdLst>
                <a:gd name="T0" fmla="*/ 52 w 103"/>
                <a:gd name="T1" fmla="*/ 0 h 102"/>
                <a:gd name="T2" fmla="*/ 52 w 103"/>
                <a:gd name="T3" fmla="*/ 0 h 102"/>
                <a:gd name="T4" fmla="*/ 0 w 103"/>
                <a:gd name="T5" fmla="*/ 52 h 102"/>
                <a:gd name="T6" fmla="*/ 0 w 103"/>
                <a:gd name="T7" fmla="*/ 52 h 102"/>
                <a:gd name="T8" fmla="*/ 52 w 103"/>
                <a:gd name="T9" fmla="*/ 102 h 102"/>
                <a:gd name="T10" fmla="*/ 52 w 103"/>
                <a:gd name="T11" fmla="*/ 102 h 102"/>
                <a:gd name="T12" fmla="*/ 103 w 103"/>
                <a:gd name="T13" fmla="*/ 52 h 102"/>
                <a:gd name="T14" fmla="*/ 103 w 103"/>
                <a:gd name="T15" fmla="*/ 52 h 102"/>
                <a:gd name="T16" fmla="*/ 52 w 103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2">
                  <a:moveTo>
                    <a:pt x="52" y="0"/>
                  </a:moveTo>
                  <a:lnTo>
                    <a:pt x="52" y="0"/>
                  </a:lnTo>
                  <a:cubicBezTo>
                    <a:pt x="24" y="0"/>
                    <a:pt x="0" y="23"/>
                    <a:pt x="0" y="52"/>
                  </a:cubicBezTo>
                  <a:lnTo>
                    <a:pt x="0" y="52"/>
                  </a:lnTo>
                  <a:cubicBezTo>
                    <a:pt x="0" y="80"/>
                    <a:pt x="24" y="102"/>
                    <a:pt x="52" y="102"/>
                  </a:cubicBezTo>
                  <a:lnTo>
                    <a:pt x="52" y="102"/>
                  </a:lnTo>
                  <a:cubicBezTo>
                    <a:pt x="80" y="102"/>
                    <a:pt x="103" y="80"/>
                    <a:pt x="103" y="52"/>
                  </a:cubicBezTo>
                  <a:lnTo>
                    <a:pt x="103" y="52"/>
                  </a:lnTo>
                  <a:cubicBezTo>
                    <a:pt x="103" y="23"/>
                    <a:pt x="80" y="0"/>
                    <a:pt x="52" y="0"/>
                  </a:cubicBez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059" name="Freeform 50"/>
            <p:cNvSpPr>
              <a:spLocks/>
            </p:cNvSpPr>
            <p:nvPr/>
          </p:nvSpPr>
          <p:spPr bwMode="auto">
            <a:xfrm>
              <a:off x="3415651" y="4014528"/>
              <a:ext cx="34925" cy="36513"/>
            </a:xfrm>
            <a:custGeom>
              <a:avLst/>
              <a:gdLst>
                <a:gd name="T0" fmla="*/ 52 w 102"/>
                <a:gd name="T1" fmla="*/ 0 h 101"/>
                <a:gd name="T2" fmla="*/ 52 w 102"/>
                <a:gd name="T3" fmla="*/ 0 h 101"/>
                <a:gd name="T4" fmla="*/ 0 w 102"/>
                <a:gd name="T5" fmla="*/ 51 h 101"/>
                <a:gd name="T6" fmla="*/ 0 w 102"/>
                <a:gd name="T7" fmla="*/ 51 h 101"/>
                <a:gd name="T8" fmla="*/ 52 w 102"/>
                <a:gd name="T9" fmla="*/ 101 h 101"/>
                <a:gd name="T10" fmla="*/ 52 w 102"/>
                <a:gd name="T11" fmla="*/ 101 h 101"/>
                <a:gd name="T12" fmla="*/ 102 w 102"/>
                <a:gd name="T13" fmla="*/ 51 h 101"/>
                <a:gd name="T14" fmla="*/ 102 w 102"/>
                <a:gd name="T15" fmla="*/ 51 h 101"/>
                <a:gd name="T16" fmla="*/ 52 w 102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1">
                  <a:moveTo>
                    <a:pt x="52" y="0"/>
                  </a:moveTo>
                  <a:lnTo>
                    <a:pt x="52" y="0"/>
                  </a:lnTo>
                  <a:cubicBezTo>
                    <a:pt x="23" y="0"/>
                    <a:pt x="0" y="23"/>
                    <a:pt x="0" y="51"/>
                  </a:cubicBezTo>
                  <a:lnTo>
                    <a:pt x="0" y="51"/>
                  </a:lnTo>
                  <a:cubicBezTo>
                    <a:pt x="0" y="79"/>
                    <a:pt x="23" y="101"/>
                    <a:pt x="52" y="101"/>
                  </a:cubicBezTo>
                  <a:lnTo>
                    <a:pt x="52" y="101"/>
                  </a:lnTo>
                  <a:cubicBezTo>
                    <a:pt x="80" y="101"/>
                    <a:pt x="102" y="79"/>
                    <a:pt x="102" y="51"/>
                  </a:cubicBezTo>
                  <a:lnTo>
                    <a:pt x="102" y="51"/>
                  </a:lnTo>
                  <a:cubicBezTo>
                    <a:pt x="102" y="23"/>
                    <a:pt x="80" y="0"/>
                    <a:pt x="52" y="0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060" name="Freeform 51"/>
            <p:cNvSpPr>
              <a:spLocks/>
            </p:cNvSpPr>
            <p:nvPr/>
          </p:nvSpPr>
          <p:spPr bwMode="auto">
            <a:xfrm>
              <a:off x="5313128" y="3206985"/>
              <a:ext cx="36513" cy="36513"/>
            </a:xfrm>
            <a:custGeom>
              <a:avLst/>
              <a:gdLst>
                <a:gd name="T0" fmla="*/ 51 w 102"/>
                <a:gd name="T1" fmla="*/ 0 h 103"/>
                <a:gd name="T2" fmla="*/ 51 w 102"/>
                <a:gd name="T3" fmla="*/ 0 h 103"/>
                <a:gd name="T4" fmla="*/ 0 w 102"/>
                <a:gd name="T5" fmla="*/ 51 h 103"/>
                <a:gd name="T6" fmla="*/ 0 w 102"/>
                <a:gd name="T7" fmla="*/ 51 h 103"/>
                <a:gd name="T8" fmla="*/ 51 w 102"/>
                <a:gd name="T9" fmla="*/ 103 h 103"/>
                <a:gd name="T10" fmla="*/ 51 w 102"/>
                <a:gd name="T11" fmla="*/ 103 h 103"/>
                <a:gd name="T12" fmla="*/ 102 w 102"/>
                <a:gd name="T13" fmla="*/ 51 h 103"/>
                <a:gd name="T14" fmla="*/ 102 w 102"/>
                <a:gd name="T15" fmla="*/ 51 h 103"/>
                <a:gd name="T16" fmla="*/ 51 w 102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3">
                  <a:moveTo>
                    <a:pt x="51" y="0"/>
                  </a:moveTo>
                  <a:lnTo>
                    <a:pt x="51" y="0"/>
                  </a:lnTo>
                  <a:cubicBezTo>
                    <a:pt x="23" y="0"/>
                    <a:pt x="0" y="23"/>
                    <a:pt x="0" y="51"/>
                  </a:cubicBezTo>
                  <a:lnTo>
                    <a:pt x="0" y="51"/>
                  </a:lnTo>
                  <a:cubicBezTo>
                    <a:pt x="0" y="79"/>
                    <a:pt x="23" y="103"/>
                    <a:pt x="51" y="103"/>
                  </a:cubicBezTo>
                  <a:lnTo>
                    <a:pt x="51" y="103"/>
                  </a:lnTo>
                  <a:cubicBezTo>
                    <a:pt x="79" y="103"/>
                    <a:pt x="102" y="79"/>
                    <a:pt x="102" y="51"/>
                  </a:cubicBezTo>
                  <a:lnTo>
                    <a:pt x="102" y="51"/>
                  </a:lnTo>
                  <a:cubicBezTo>
                    <a:pt x="102" y="23"/>
                    <a:pt x="79" y="0"/>
                    <a:pt x="51" y="0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5216" y="1645920"/>
            <a:ext cx="264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a. Inverse TS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431029"/>
              </p:ext>
            </p:extLst>
          </p:nvPr>
        </p:nvGraphicFramePr>
        <p:xfrm>
          <a:off x="1057274" y="2152649"/>
          <a:ext cx="3514266" cy="2279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03160" imgH="1688760" progId="Equation.DSMT4">
                  <p:embed/>
                </p:oleObj>
              </mc:Choice>
              <mc:Fallback>
                <p:oleObj name="Equation" r:id="rId5" imgW="2603160" imgH="168876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7274" y="2152649"/>
                        <a:ext cx="3514266" cy="2279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91200" y="3706368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</a:rPr>
              <a:t>426.383</a:t>
            </a:r>
          </a:p>
          <a:p>
            <a:r>
              <a:rPr lang="en-US" sz="1400" b="0" dirty="0" err="1">
                <a:solidFill>
                  <a:srgbClr val="0000FF"/>
                </a:solidFill>
              </a:rPr>
              <a:t>Az</a:t>
            </a:r>
            <a:r>
              <a:rPr lang="en-US" sz="1400" b="0" dirty="0">
                <a:solidFill>
                  <a:srgbClr val="0000FF"/>
                </a:solidFill>
              </a:rPr>
              <a:t> 246°18’44”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7327392" y="2182368"/>
            <a:ext cx="0" cy="148742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>
            <a:spLocks noChangeAspect="1"/>
          </p:cNvSpPr>
          <p:nvPr/>
        </p:nvSpPr>
        <p:spPr>
          <a:xfrm>
            <a:off x="6986016" y="2621280"/>
            <a:ext cx="685800" cy="685800"/>
          </a:xfrm>
          <a:prstGeom prst="arc">
            <a:avLst>
              <a:gd name="adj1" fmla="val 16200000"/>
              <a:gd name="adj2" fmla="val 9288232"/>
            </a:avLst>
          </a:prstGeom>
          <a:ln>
            <a:solidFill>
              <a:srgbClr val="0000FF"/>
            </a:solidFill>
            <a:headEnd type="none" w="med" len="med"/>
            <a:tailEnd type="arrow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79623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3915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3. Example 1 - Complete Solution</a:t>
            </a:r>
            <a:endParaRPr lang="en-US" b="0" i="1" dirty="0"/>
          </a:p>
        </p:txBody>
      </p:sp>
      <p:sp>
        <p:nvSpPr>
          <p:cNvPr id="45082" name="Text Box 5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6575" y="1141413"/>
            <a:ext cx="36750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What are the coordinates of G?</a:t>
            </a:r>
          </a:p>
        </p:txBody>
      </p:sp>
      <p:grpSp>
        <p:nvGrpSpPr>
          <p:cNvPr id="45080" name="Group 45079"/>
          <p:cNvGrpSpPr>
            <a:grpSpLocks noChangeAspect="1"/>
          </p:cNvGrpSpPr>
          <p:nvPr/>
        </p:nvGrpSpPr>
        <p:grpSpPr>
          <a:xfrm>
            <a:off x="4374641" y="1863854"/>
            <a:ext cx="3969068" cy="2826544"/>
            <a:chOff x="3143250" y="2400301"/>
            <a:chExt cx="2940050" cy="209373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168650" y="4044951"/>
              <a:ext cx="100930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155950" y="4171951"/>
              <a:ext cx="669925" cy="1889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518.68' N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143250" y="4311651"/>
              <a:ext cx="636452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221.12' E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413375" y="3171826"/>
              <a:ext cx="92618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5413375" y="3324226"/>
              <a:ext cx="669925" cy="1889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689.98' N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400675" y="3475038"/>
              <a:ext cx="625147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611.58' E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673475" y="3462338"/>
              <a:ext cx="648326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58°20'00"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403725" y="2640013"/>
              <a:ext cx="492775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ED1B23"/>
                  </a:solidFill>
                  <a:effectLst/>
                  <a:latin typeface="Arial" panose="020B0604020202020204" pitchFamily="34" charset="0"/>
                </a:rPr>
                <a:t>375.00'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421063" y="2400301"/>
              <a:ext cx="118741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G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3816841" y="3798608"/>
              <a:ext cx="60325" cy="42863"/>
            </a:xfrm>
            <a:custGeom>
              <a:avLst/>
              <a:gdLst>
                <a:gd name="T0" fmla="*/ 38 w 38"/>
                <a:gd name="T1" fmla="*/ 24 h 27"/>
                <a:gd name="T2" fmla="*/ 32 w 38"/>
                <a:gd name="T3" fmla="*/ 27 h 27"/>
                <a:gd name="T4" fmla="*/ 0 w 38"/>
                <a:gd name="T5" fmla="*/ 6 h 27"/>
                <a:gd name="T6" fmla="*/ 5 w 38"/>
                <a:gd name="T7" fmla="*/ 0 h 27"/>
                <a:gd name="T8" fmla="*/ 36 w 38"/>
                <a:gd name="T9" fmla="*/ 20 h 27"/>
                <a:gd name="T10" fmla="*/ 30 w 38"/>
                <a:gd name="T11" fmla="*/ 23 h 27"/>
                <a:gd name="T12" fmla="*/ 38 w 38"/>
                <a:gd name="T1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7">
                  <a:moveTo>
                    <a:pt x="38" y="24"/>
                  </a:moveTo>
                  <a:lnTo>
                    <a:pt x="32" y="27"/>
                  </a:lnTo>
                  <a:lnTo>
                    <a:pt x="0" y="6"/>
                  </a:lnTo>
                  <a:lnTo>
                    <a:pt x="5" y="0"/>
                  </a:lnTo>
                  <a:lnTo>
                    <a:pt x="36" y="20"/>
                  </a:lnTo>
                  <a:lnTo>
                    <a:pt x="30" y="23"/>
                  </a:lnTo>
                  <a:lnTo>
                    <a:pt x="38" y="24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867641" y="3836708"/>
              <a:ext cx="9525" cy="11113"/>
            </a:xfrm>
            <a:custGeom>
              <a:avLst/>
              <a:gdLst>
                <a:gd name="T0" fmla="*/ 6 w 6"/>
                <a:gd name="T1" fmla="*/ 0 h 7"/>
                <a:gd name="T2" fmla="*/ 5 w 6"/>
                <a:gd name="T3" fmla="*/ 7 h 7"/>
                <a:gd name="T4" fmla="*/ 0 w 6"/>
                <a:gd name="T5" fmla="*/ 3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5" y="7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864466" y="3774795"/>
              <a:ext cx="22225" cy="61913"/>
            </a:xfrm>
            <a:custGeom>
              <a:avLst/>
              <a:gdLst>
                <a:gd name="T0" fmla="*/ 10 w 14"/>
                <a:gd name="T1" fmla="*/ 1 h 39"/>
                <a:gd name="T2" fmla="*/ 14 w 14"/>
                <a:gd name="T3" fmla="*/ 2 h 39"/>
                <a:gd name="T4" fmla="*/ 8 w 14"/>
                <a:gd name="T5" fmla="*/ 39 h 39"/>
                <a:gd name="T6" fmla="*/ 0 w 14"/>
                <a:gd name="T7" fmla="*/ 38 h 39"/>
                <a:gd name="T8" fmla="*/ 6 w 14"/>
                <a:gd name="T9" fmla="*/ 0 h 39"/>
                <a:gd name="T10" fmla="*/ 10 w 14"/>
                <a:gd name="T11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9">
                  <a:moveTo>
                    <a:pt x="10" y="1"/>
                  </a:moveTo>
                  <a:lnTo>
                    <a:pt x="14" y="2"/>
                  </a:lnTo>
                  <a:lnTo>
                    <a:pt x="8" y="39"/>
                  </a:lnTo>
                  <a:lnTo>
                    <a:pt x="0" y="38"/>
                  </a:lnTo>
                  <a:lnTo>
                    <a:pt x="6" y="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507278" y="3550958"/>
              <a:ext cx="360363" cy="276225"/>
            </a:xfrm>
            <a:custGeom>
              <a:avLst/>
              <a:gdLst>
                <a:gd name="T0" fmla="*/ 7 w 227"/>
                <a:gd name="T1" fmla="*/ 3 h 174"/>
                <a:gd name="T2" fmla="*/ 16 w 227"/>
                <a:gd name="T3" fmla="*/ 4 h 174"/>
                <a:gd name="T4" fmla="*/ 25 w 227"/>
                <a:gd name="T5" fmla="*/ 6 h 174"/>
                <a:gd name="T6" fmla="*/ 35 w 227"/>
                <a:gd name="T7" fmla="*/ 8 h 174"/>
                <a:gd name="T8" fmla="*/ 43 w 227"/>
                <a:gd name="T9" fmla="*/ 11 h 174"/>
                <a:gd name="T10" fmla="*/ 52 w 227"/>
                <a:gd name="T11" fmla="*/ 14 h 174"/>
                <a:gd name="T12" fmla="*/ 61 w 227"/>
                <a:gd name="T13" fmla="*/ 17 h 174"/>
                <a:gd name="T14" fmla="*/ 70 w 227"/>
                <a:gd name="T15" fmla="*/ 21 h 174"/>
                <a:gd name="T16" fmla="*/ 78 w 227"/>
                <a:gd name="T17" fmla="*/ 24 h 174"/>
                <a:gd name="T18" fmla="*/ 86 w 227"/>
                <a:gd name="T19" fmla="*/ 28 h 174"/>
                <a:gd name="T20" fmla="*/ 95 w 227"/>
                <a:gd name="T21" fmla="*/ 32 h 174"/>
                <a:gd name="T22" fmla="*/ 109 w 227"/>
                <a:gd name="T23" fmla="*/ 40 h 174"/>
                <a:gd name="T24" fmla="*/ 124 w 227"/>
                <a:gd name="T25" fmla="*/ 50 h 174"/>
                <a:gd name="T26" fmla="*/ 139 w 227"/>
                <a:gd name="T27" fmla="*/ 61 h 174"/>
                <a:gd name="T28" fmla="*/ 153 w 227"/>
                <a:gd name="T29" fmla="*/ 73 h 174"/>
                <a:gd name="T30" fmla="*/ 166 w 227"/>
                <a:gd name="T31" fmla="*/ 86 h 174"/>
                <a:gd name="T32" fmla="*/ 174 w 227"/>
                <a:gd name="T33" fmla="*/ 94 h 174"/>
                <a:gd name="T34" fmla="*/ 180 w 227"/>
                <a:gd name="T35" fmla="*/ 101 h 174"/>
                <a:gd name="T36" fmla="*/ 186 w 227"/>
                <a:gd name="T37" fmla="*/ 108 h 174"/>
                <a:gd name="T38" fmla="*/ 192 w 227"/>
                <a:gd name="T39" fmla="*/ 116 h 174"/>
                <a:gd name="T40" fmla="*/ 198 w 227"/>
                <a:gd name="T41" fmla="*/ 123 h 174"/>
                <a:gd name="T42" fmla="*/ 203 w 227"/>
                <a:gd name="T43" fmla="*/ 131 h 174"/>
                <a:gd name="T44" fmla="*/ 208 w 227"/>
                <a:gd name="T45" fmla="*/ 139 h 174"/>
                <a:gd name="T46" fmla="*/ 213 w 227"/>
                <a:gd name="T47" fmla="*/ 147 h 174"/>
                <a:gd name="T48" fmla="*/ 217 w 227"/>
                <a:gd name="T49" fmla="*/ 155 h 174"/>
                <a:gd name="T50" fmla="*/ 221 w 227"/>
                <a:gd name="T51" fmla="*/ 163 h 174"/>
                <a:gd name="T52" fmla="*/ 225 w 227"/>
                <a:gd name="T53" fmla="*/ 172 h 174"/>
                <a:gd name="T54" fmla="*/ 225 w 227"/>
                <a:gd name="T55" fmla="*/ 169 h 174"/>
                <a:gd name="T56" fmla="*/ 221 w 227"/>
                <a:gd name="T57" fmla="*/ 161 h 174"/>
                <a:gd name="T58" fmla="*/ 217 w 227"/>
                <a:gd name="T59" fmla="*/ 152 h 174"/>
                <a:gd name="T60" fmla="*/ 212 w 227"/>
                <a:gd name="T61" fmla="*/ 144 h 174"/>
                <a:gd name="T62" fmla="*/ 207 w 227"/>
                <a:gd name="T63" fmla="*/ 136 h 174"/>
                <a:gd name="T64" fmla="*/ 202 w 227"/>
                <a:gd name="T65" fmla="*/ 128 h 174"/>
                <a:gd name="T66" fmla="*/ 197 w 227"/>
                <a:gd name="T67" fmla="*/ 121 h 174"/>
                <a:gd name="T68" fmla="*/ 191 w 227"/>
                <a:gd name="T69" fmla="*/ 113 h 174"/>
                <a:gd name="T70" fmla="*/ 186 w 227"/>
                <a:gd name="T71" fmla="*/ 106 h 174"/>
                <a:gd name="T72" fmla="*/ 180 w 227"/>
                <a:gd name="T73" fmla="*/ 98 h 174"/>
                <a:gd name="T74" fmla="*/ 174 w 227"/>
                <a:gd name="T75" fmla="*/ 92 h 174"/>
                <a:gd name="T76" fmla="*/ 164 w 227"/>
                <a:gd name="T77" fmla="*/ 82 h 174"/>
                <a:gd name="T78" fmla="*/ 150 w 227"/>
                <a:gd name="T79" fmla="*/ 69 h 174"/>
                <a:gd name="T80" fmla="*/ 136 w 227"/>
                <a:gd name="T81" fmla="*/ 58 h 174"/>
                <a:gd name="T82" fmla="*/ 121 w 227"/>
                <a:gd name="T83" fmla="*/ 47 h 174"/>
                <a:gd name="T84" fmla="*/ 105 w 227"/>
                <a:gd name="T85" fmla="*/ 37 h 174"/>
                <a:gd name="T86" fmla="*/ 93 w 227"/>
                <a:gd name="T87" fmla="*/ 30 h 174"/>
                <a:gd name="T88" fmla="*/ 85 w 227"/>
                <a:gd name="T89" fmla="*/ 26 h 174"/>
                <a:gd name="T90" fmla="*/ 76 w 227"/>
                <a:gd name="T91" fmla="*/ 22 h 174"/>
                <a:gd name="T92" fmla="*/ 68 w 227"/>
                <a:gd name="T93" fmla="*/ 19 h 174"/>
                <a:gd name="T94" fmla="*/ 59 w 227"/>
                <a:gd name="T95" fmla="*/ 15 h 174"/>
                <a:gd name="T96" fmla="*/ 50 w 227"/>
                <a:gd name="T97" fmla="*/ 12 h 174"/>
                <a:gd name="T98" fmla="*/ 42 w 227"/>
                <a:gd name="T99" fmla="*/ 9 h 174"/>
                <a:gd name="T100" fmla="*/ 32 w 227"/>
                <a:gd name="T101" fmla="*/ 7 h 174"/>
                <a:gd name="T102" fmla="*/ 23 w 227"/>
                <a:gd name="T103" fmla="*/ 5 h 174"/>
                <a:gd name="T104" fmla="*/ 14 w 227"/>
                <a:gd name="T105" fmla="*/ 3 h 174"/>
                <a:gd name="T106" fmla="*/ 5 w 227"/>
                <a:gd name="T107" fmla="*/ 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" h="174">
                  <a:moveTo>
                    <a:pt x="0" y="1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7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5" y="8"/>
                  </a:lnTo>
                  <a:lnTo>
                    <a:pt x="37" y="9"/>
                  </a:lnTo>
                  <a:lnTo>
                    <a:pt x="39" y="10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6" y="12"/>
                  </a:lnTo>
                  <a:lnTo>
                    <a:pt x="48" y="13"/>
                  </a:lnTo>
                  <a:lnTo>
                    <a:pt x="50" y="13"/>
                  </a:lnTo>
                  <a:lnTo>
                    <a:pt x="52" y="14"/>
                  </a:lnTo>
                  <a:lnTo>
                    <a:pt x="54" y="15"/>
                  </a:lnTo>
                  <a:lnTo>
                    <a:pt x="57" y="16"/>
                  </a:lnTo>
                  <a:lnTo>
                    <a:pt x="59" y="16"/>
                  </a:lnTo>
                  <a:lnTo>
                    <a:pt x="61" y="17"/>
                  </a:lnTo>
                  <a:lnTo>
                    <a:pt x="63" y="18"/>
                  </a:lnTo>
                  <a:lnTo>
                    <a:pt x="65" y="19"/>
                  </a:lnTo>
                  <a:lnTo>
                    <a:pt x="67" y="20"/>
                  </a:lnTo>
                  <a:lnTo>
                    <a:pt x="70" y="21"/>
                  </a:lnTo>
                  <a:lnTo>
                    <a:pt x="72" y="22"/>
                  </a:lnTo>
                  <a:lnTo>
                    <a:pt x="74" y="22"/>
                  </a:lnTo>
                  <a:lnTo>
                    <a:pt x="76" y="23"/>
                  </a:lnTo>
                  <a:lnTo>
                    <a:pt x="78" y="24"/>
                  </a:lnTo>
                  <a:lnTo>
                    <a:pt x="80" y="25"/>
                  </a:lnTo>
                  <a:lnTo>
                    <a:pt x="82" y="26"/>
                  </a:lnTo>
                  <a:lnTo>
                    <a:pt x="84" y="27"/>
                  </a:lnTo>
                  <a:lnTo>
                    <a:pt x="86" y="28"/>
                  </a:lnTo>
                  <a:lnTo>
                    <a:pt x="89" y="29"/>
                  </a:lnTo>
                  <a:lnTo>
                    <a:pt x="91" y="30"/>
                  </a:lnTo>
                  <a:lnTo>
                    <a:pt x="93" y="31"/>
                  </a:lnTo>
                  <a:lnTo>
                    <a:pt x="95" y="32"/>
                  </a:lnTo>
                  <a:lnTo>
                    <a:pt x="97" y="33"/>
                  </a:lnTo>
                  <a:lnTo>
                    <a:pt x="101" y="36"/>
                  </a:lnTo>
                  <a:lnTo>
                    <a:pt x="105" y="38"/>
                  </a:lnTo>
                  <a:lnTo>
                    <a:pt x="109" y="40"/>
                  </a:lnTo>
                  <a:lnTo>
                    <a:pt x="113" y="43"/>
                  </a:lnTo>
                  <a:lnTo>
                    <a:pt x="117" y="45"/>
                  </a:lnTo>
                  <a:lnTo>
                    <a:pt x="121" y="48"/>
                  </a:lnTo>
                  <a:lnTo>
                    <a:pt x="124" y="50"/>
                  </a:lnTo>
                  <a:lnTo>
                    <a:pt x="128" y="53"/>
                  </a:lnTo>
                  <a:lnTo>
                    <a:pt x="132" y="56"/>
                  </a:lnTo>
                  <a:lnTo>
                    <a:pt x="135" y="58"/>
                  </a:lnTo>
                  <a:lnTo>
                    <a:pt x="139" y="61"/>
                  </a:lnTo>
                  <a:lnTo>
                    <a:pt x="143" y="64"/>
                  </a:lnTo>
                  <a:lnTo>
                    <a:pt x="146" y="67"/>
                  </a:lnTo>
                  <a:lnTo>
                    <a:pt x="150" y="70"/>
                  </a:lnTo>
                  <a:lnTo>
                    <a:pt x="153" y="73"/>
                  </a:lnTo>
                  <a:lnTo>
                    <a:pt x="157" y="76"/>
                  </a:lnTo>
                  <a:lnTo>
                    <a:pt x="160" y="79"/>
                  </a:lnTo>
                  <a:lnTo>
                    <a:pt x="163" y="83"/>
                  </a:lnTo>
                  <a:lnTo>
                    <a:pt x="166" y="86"/>
                  </a:lnTo>
                  <a:lnTo>
                    <a:pt x="170" y="89"/>
                  </a:lnTo>
                  <a:lnTo>
                    <a:pt x="171" y="91"/>
                  </a:lnTo>
                  <a:lnTo>
                    <a:pt x="173" y="92"/>
                  </a:lnTo>
                  <a:lnTo>
                    <a:pt x="174" y="94"/>
                  </a:lnTo>
                  <a:lnTo>
                    <a:pt x="176" y="96"/>
                  </a:lnTo>
                  <a:lnTo>
                    <a:pt x="177" y="98"/>
                  </a:lnTo>
                  <a:lnTo>
                    <a:pt x="179" y="99"/>
                  </a:lnTo>
                  <a:lnTo>
                    <a:pt x="180" y="101"/>
                  </a:lnTo>
                  <a:lnTo>
                    <a:pt x="182" y="103"/>
                  </a:lnTo>
                  <a:lnTo>
                    <a:pt x="184" y="105"/>
                  </a:lnTo>
                  <a:lnTo>
                    <a:pt x="185" y="106"/>
                  </a:lnTo>
                  <a:lnTo>
                    <a:pt x="186" y="108"/>
                  </a:lnTo>
                  <a:lnTo>
                    <a:pt x="188" y="110"/>
                  </a:lnTo>
                  <a:lnTo>
                    <a:pt x="189" y="112"/>
                  </a:lnTo>
                  <a:lnTo>
                    <a:pt x="190" y="114"/>
                  </a:lnTo>
                  <a:lnTo>
                    <a:pt x="192" y="116"/>
                  </a:lnTo>
                  <a:lnTo>
                    <a:pt x="193" y="118"/>
                  </a:lnTo>
                  <a:lnTo>
                    <a:pt x="195" y="119"/>
                  </a:lnTo>
                  <a:lnTo>
                    <a:pt x="196" y="121"/>
                  </a:lnTo>
                  <a:lnTo>
                    <a:pt x="198" y="123"/>
                  </a:lnTo>
                  <a:lnTo>
                    <a:pt x="199" y="125"/>
                  </a:lnTo>
                  <a:lnTo>
                    <a:pt x="200" y="127"/>
                  </a:lnTo>
                  <a:lnTo>
                    <a:pt x="202" y="129"/>
                  </a:lnTo>
                  <a:lnTo>
                    <a:pt x="203" y="131"/>
                  </a:lnTo>
                  <a:lnTo>
                    <a:pt x="204" y="133"/>
                  </a:lnTo>
                  <a:lnTo>
                    <a:pt x="205" y="135"/>
                  </a:lnTo>
                  <a:lnTo>
                    <a:pt x="206" y="137"/>
                  </a:lnTo>
                  <a:lnTo>
                    <a:pt x="208" y="139"/>
                  </a:lnTo>
                  <a:lnTo>
                    <a:pt x="209" y="141"/>
                  </a:lnTo>
                  <a:lnTo>
                    <a:pt x="210" y="143"/>
                  </a:lnTo>
                  <a:lnTo>
                    <a:pt x="211" y="145"/>
                  </a:lnTo>
                  <a:lnTo>
                    <a:pt x="213" y="147"/>
                  </a:lnTo>
                  <a:lnTo>
                    <a:pt x="214" y="149"/>
                  </a:lnTo>
                  <a:lnTo>
                    <a:pt x="215" y="151"/>
                  </a:lnTo>
                  <a:lnTo>
                    <a:pt x="216" y="153"/>
                  </a:lnTo>
                  <a:lnTo>
                    <a:pt x="217" y="155"/>
                  </a:lnTo>
                  <a:lnTo>
                    <a:pt x="218" y="157"/>
                  </a:lnTo>
                  <a:lnTo>
                    <a:pt x="219" y="159"/>
                  </a:lnTo>
                  <a:lnTo>
                    <a:pt x="220" y="161"/>
                  </a:lnTo>
                  <a:lnTo>
                    <a:pt x="221" y="163"/>
                  </a:lnTo>
                  <a:lnTo>
                    <a:pt x="222" y="165"/>
                  </a:lnTo>
                  <a:lnTo>
                    <a:pt x="223" y="168"/>
                  </a:lnTo>
                  <a:lnTo>
                    <a:pt x="224" y="170"/>
                  </a:lnTo>
                  <a:lnTo>
                    <a:pt x="225" y="172"/>
                  </a:lnTo>
                  <a:lnTo>
                    <a:pt x="226" y="174"/>
                  </a:lnTo>
                  <a:lnTo>
                    <a:pt x="227" y="174"/>
                  </a:lnTo>
                  <a:lnTo>
                    <a:pt x="226" y="172"/>
                  </a:lnTo>
                  <a:lnTo>
                    <a:pt x="225" y="169"/>
                  </a:lnTo>
                  <a:lnTo>
                    <a:pt x="224" y="167"/>
                  </a:lnTo>
                  <a:lnTo>
                    <a:pt x="223" y="165"/>
                  </a:lnTo>
                  <a:lnTo>
                    <a:pt x="222" y="163"/>
                  </a:lnTo>
                  <a:lnTo>
                    <a:pt x="221" y="161"/>
                  </a:lnTo>
                  <a:lnTo>
                    <a:pt x="220" y="159"/>
                  </a:lnTo>
                  <a:lnTo>
                    <a:pt x="219" y="157"/>
                  </a:lnTo>
                  <a:lnTo>
                    <a:pt x="218" y="155"/>
                  </a:lnTo>
                  <a:lnTo>
                    <a:pt x="217" y="152"/>
                  </a:lnTo>
                  <a:lnTo>
                    <a:pt x="216" y="150"/>
                  </a:lnTo>
                  <a:lnTo>
                    <a:pt x="215" y="148"/>
                  </a:lnTo>
                  <a:lnTo>
                    <a:pt x="213" y="146"/>
                  </a:lnTo>
                  <a:lnTo>
                    <a:pt x="212" y="144"/>
                  </a:lnTo>
                  <a:lnTo>
                    <a:pt x="211" y="142"/>
                  </a:lnTo>
                  <a:lnTo>
                    <a:pt x="210" y="140"/>
                  </a:lnTo>
                  <a:lnTo>
                    <a:pt x="209" y="138"/>
                  </a:lnTo>
                  <a:lnTo>
                    <a:pt x="207" y="136"/>
                  </a:lnTo>
                  <a:lnTo>
                    <a:pt x="206" y="134"/>
                  </a:lnTo>
                  <a:lnTo>
                    <a:pt x="205" y="132"/>
                  </a:lnTo>
                  <a:lnTo>
                    <a:pt x="204" y="130"/>
                  </a:lnTo>
                  <a:lnTo>
                    <a:pt x="202" y="128"/>
                  </a:lnTo>
                  <a:lnTo>
                    <a:pt x="201" y="126"/>
                  </a:lnTo>
                  <a:lnTo>
                    <a:pt x="200" y="124"/>
                  </a:lnTo>
                  <a:lnTo>
                    <a:pt x="198" y="122"/>
                  </a:lnTo>
                  <a:lnTo>
                    <a:pt x="197" y="121"/>
                  </a:lnTo>
                  <a:lnTo>
                    <a:pt x="196" y="119"/>
                  </a:lnTo>
                  <a:lnTo>
                    <a:pt x="194" y="117"/>
                  </a:lnTo>
                  <a:lnTo>
                    <a:pt x="193" y="115"/>
                  </a:lnTo>
                  <a:lnTo>
                    <a:pt x="191" y="113"/>
                  </a:lnTo>
                  <a:lnTo>
                    <a:pt x="190" y="111"/>
                  </a:lnTo>
                  <a:lnTo>
                    <a:pt x="189" y="109"/>
                  </a:lnTo>
                  <a:lnTo>
                    <a:pt x="187" y="107"/>
                  </a:lnTo>
                  <a:lnTo>
                    <a:pt x="186" y="106"/>
                  </a:lnTo>
                  <a:lnTo>
                    <a:pt x="184" y="104"/>
                  </a:lnTo>
                  <a:lnTo>
                    <a:pt x="183" y="102"/>
                  </a:lnTo>
                  <a:lnTo>
                    <a:pt x="181" y="100"/>
                  </a:lnTo>
                  <a:lnTo>
                    <a:pt x="180" y="98"/>
                  </a:lnTo>
                  <a:lnTo>
                    <a:pt x="178" y="97"/>
                  </a:lnTo>
                  <a:lnTo>
                    <a:pt x="177" y="95"/>
                  </a:lnTo>
                  <a:lnTo>
                    <a:pt x="175" y="93"/>
                  </a:lnTo>
                  <a:lnTo>
                    <a:pt x="174" y="92"/>
                  </a:lnTo>
                  <a:lnTo>
                    <a:pt x="172" y="90"/>
                  </a:lnTo>
                  <a:lnTo>
                    <a:pt x="170" y="88"/>
                  </a:lnTo>
                  <a:lnTo>
                    <a:pt x="167" y="85"/>
                  </a:lnTo>
                  <a:lnTo>
                    <a:pt x="164" y="82"/>
                  </a:lnTo>
                  <a:lnTo>
                    <a:pt x="161" y="79"/>
                  </a:lnTo>
                  <a:lnTo>
                    <a:pt x="157" y="75"/>
                  </a:lnTo>
                  <a:lnTo>
                    <a:pt x="154" y="72"/>
                  </a:lnTo>
                  <a:lnTo>
                    <a:pt x="150" y="69"/>
                  </a:lnTo>
                  <a:lnTo>
                    <a:pt x="147" y="66"/>
                  </a:lnTo>
                  <a:lnTo>
                    <a:pt x="143" y="63"/>
                  </a:lnTo>
                  <a:lnTo>
                    <a:pt x="140" y="60"/>
                  </a:lnTo>
                  <a:lnTo>
                    <a:pt x="136" y="58"/>
                  </a:lnTo>
                  <a:lnTo>
                    <a:pt x="132" y="55"/>
                  </a:lnTo>
                  <a:lnTo>
                    <a:pt x="129" y="52"/>
                  </a:lnTo>
                  <a:lnTo>
                    <a:pt x="125" y="49"/>
                  </a:lnTo>
                  <a:lnTo>
                    <a:pt x="121" y="47"/>
                  </a:lnTo>
                  <a:lnTo>
                    <a:pt x="117" y="44"/>
                  </a:lnTo>
                  <a:lnTo>
                    <a:pt x="113" y="42"/>
                  </a:lnTo>
                  <a:lnTo>
                    <a:pt x="109" y="39"/>
                  </a:lnTo>
                  <a:lnTo>
                    <a:pt x="105" y="37"/>
                  </a:lnTo>
                  <a:lnTo>
                    <a:pt x="101" y="35"/>
                  </a:lnTo>
                  <a:lnTo>
                    <a:pt x="97" y="32"/>
                  </a:lnTo>
                  <a:lnTo>
                    <a:pt x="95" y="31"/>
                  </a:lnTo>
                  <a:lnTo>
                    <a:pt x="93" y="30"/>
                  </a:lnTo>
                  <a:lnTo>
                    <a:pt x="91" y="29"/>
                  </a:lnTo>
                  <a:lnTo>
                    <a:pt x="89" y="28"/>
                  </a:lnTo>
                  <a:lnTo>
                    <a:pt x="87" y="27"/>
                  </a:lnTo>
                  <a:lnTo>
                    <a:pt x="85" y="26"/>
                  </a:lnTo>
                  <a:lnTo>
                    <a:pt x="83" y="25"/>
                  </a:lnTo>
                  <a:lnTo>
                    <a:pt x="81" y="24"/>
                  </a:lnTo>
                  <a:lnTo>
                    <a:pt x="78" y="23"/>
                  </a:lnTo>
                  <a:lnTo>
                    <a:pt x="76" y="22"/>
                  </a:lnTo>
                  <a:lnTo>
                    <a:pt x="74" y="21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68" y="19"/>
                  </a:lnTo>
                  <a:lnTo>
                    <a:pt x="66" y="18"/>
                  </a:lnTo>
                  <a:lnTo>
                    <a:pt x="64" y="17"/>
                  </a:lnTo>
                  <a:lnTo>
                    <a:pt x="62" y="16"/>
                  </a:lnTo>
                  <a:lnTo>
                    <a:pt x="59" y="15"/>
                  </a:lnTo>
                  <a:lnTo>
                    <a:pt x="57" y="15"/>
                  </a:lnTo>
                  <a:lnTo>
                    <a:pt x="55" y="14"/>
                  </a:lnTo>
                  <a:lnTo>
                    <a:pt x="53" y="13"/>
                  </a:lnTo>
                  <a:lnTo>
                    <a:pt x="50" y="12"/>
                  </a:lnTo>
                  <a:lnTo>
                    <a:pt x="48" y="12"/>
                  </a:lnTo>
                  <a:lnTo>
                    <a:pt x="46" y="11"/>
                  </a:lnTo>
                  <a:lnTo>
                    <a:pt x="44" y="10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2" y="7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1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492991" y="3544608"/>
              <a:ext cx="53975" cy="50800"/>
            </a:xfrm>
            <a:custGeom>
              <a:avLst/>
              <a:gdLst>
                <a:gd name="T0" fmla="*/ 1 w 34"/>
                <a:gd name="T1" fmla="*/ 0 h 32"/>
                <a:gd name="T2" fmla="*/ 0 w 34"/>
                <a:gd name="T3" fmla="*/ 7 h 32"/>
                <a:gd name="T4" fmla="*/ 29 w 34"/>
                <a:gd name="T5" fmla="*/ 32 h 32"/>
                <a:gd name="T6" fmla="*/ 34 w 34"/>
                <a:gd name="T7" fmla="*/ 26 h 32"/>
                <a:gd name="T8" fmla="*/ 5 w 34"/>
                <a:gd name="T9" fmla="*/ 1 h 32"/>
                <a:gd name="T10" fmla="*/ 4 w 34"/>
                <a:gd name="T11" fmla="*/ 8 h 32"/>
                <a:gd name="T12" fmla="*/ 1 w 3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2">
                  <a:moveTo>
                    <a:pt x="1" y="0"/>
                  </a:moveTo>
                  <a:lnTo>
                    <a:pt x="0" y="7"/>
                  </a:lnTo>
                  <a:lnTo>
                    <a:pt x="29" y="32"/>
                  </a:lnTo>
                  <a:lnTo>
                    <a:pt x="34" y="26"/>
                  </a:lnTo>
                  <a:lnTo>
                    <a:pt x="5" y="1"/>
                  </a:lnTo>
                  <a:lnTo>
                    <a:pt x="4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494578" y="3529200"/>
              <a:ext cx="60325" cy="38100"/>
            </a:xfrm>
            <a:custGeom>
              <a:avLst/>
              <a:gdLst>
                <a:gd name="T0" fmla="*/ 36 w 38"/>
                <a:gd name="T1" fmla="*/ 4 h 24"/>
                <a:gd name="T2" fmla="*/ 34 w 38"/>
                <a:gd name="T3" fmla="*/ 0 h 24"/>
                <a:gd name="T4" fmla="*/ 0 w 38"/>
                <a:gd name="T5" fmla="*/ 16 h 24"/>
                <a:gd name="T6" fmla="*/ 3 w 38"/>
                <a:gd name="T7" fmla="*/ 24 h 24"/>
                <a:gd name="T8" fmla="*/ 38 w 38"/>
                <a:gd name="T9" fmla="*/ 8 h 24"/>
                <a:gd name="T10" fmla="*/ 36 w 38"/>
                <a:gd name="T11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4">
                  <a:moveTo>
                    <a:pt x="36" y="4"/>
                  </a:moveTo>
                  <a:lnTo>
                    <a:pt x="34" y="0"/>
                  </a:lnTo>
                  <a:lnTo>
                    <a:pt x="0" y="16"/>
                  </a:lnTo>
                  <a:lnTo>
                    <a:pt x="3" y="24"/>
                  </a:lnTo>
                  <a:lnTo>
                    <a:pt x="38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cxnSp>
          <p:nvCxnSpPr>
            <p:cNvPr id="45063" name="Straight Connector 45062"/>
            <p:cNvCxnSpPr/>
            <p:nvPr/>
          </p:nvCxnSpPr>
          <p:spPr>
            <a:xfrm>
              <a:off x="3649069" y="2503977"/>
              <a:ext cx="1669055" cy="7160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69" name="Straight Connector 45068"/>
            <p:cNvCxnSpPr/>
            <p:nvPr/>
          </p:nvCxnSpPr>
          <p:spPr>
            <a:xfrm flipV="1">
              <a:off x="3442741" y="3235377"/>
              <a:ext cx="1873770" cy="79198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73" name="Straight Connector 45072"/>
            <p:cNvCxnSpPr>
              <a:stCxn id="45058" idx="4"/>
            </p:cNvCxnSpPr>
            <p:nvPr/>
          </p:nvCxnSpPr>
          <p:spPr>
            <a:xfrm flipH="1">
              <a:off x="3430250" y="2513014"/>
              <a:ext cx="201334" cy="1506848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58" name="Freeform 49"/>
            <p:cNvSpPr>
              <a:spLocks/>
            </p:cNvSpPr>
            <p:nvPr/>
          </p:nvSpPr>
          <p:spPr bwMode="auto">
            <a:xfrm>
              <a:off x="3613150" y="2476501"/>
              <a:ext cx="36513" cy="36513"/>
            </a:xfrm>
            <a:custGeom>
              <a:avLst/>
              <a:gdLst>
                <a:gd name="T0" fmla="*/ 52 w 103"/>
                <a:gd name="T1" fmla="*/ 0 h 102"/>
                <a:gd name="T2" fmla="*/ 52 w 103"/>
                <a:gd name="T3" fmla="*/ 0 h 102"/>
                <a:gd name="T4" fmla="*/ 0 w 103"/>
                <a:gd name="T5" fmla="*/ 52 h 102"/>
                <a:gd name="T6" fmla="*/ 0 w 103"/>
                <a:gd name="T7" fmla="*/ 52 h 102"/>
                <a:gd name="T8" fmla="*/ 52 w 103"/>
                <a:gd name="T9" fmla="*/ 102 h 102"/>
                <a:gd name="T10" fmla="*/ 52 w 103"/>
                <a:gd name="T11" fmla="*/ 102 h 102"/>
                <a:gd name="T12" fmla="*/ 103 w 103"/>
                <a:gd name="T13" fmla="*/ 52 h 102"/>
                <a:gd name="T14" fmla="*/ 103 w 103"/>
                <a:gd name="T15" fmla="*/ 52 h 102"/>
                <a:gd name="T16" fmla="*/ 52 w 103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2">
                  <a:moveTo>
                    <a:pt x="52" y="0"/>
                  </a:moveTo>
                  <a:lnTo>
                    <a:pt x="52" y="0"/>
                  </a:lnTo>
                  <a:cubicBezTo>
                    <a:pt x="24" y="0"/>
                    <a:pt x="0" y="23"/>
                    <a:pt x="0" y="52"/>
                  </a:cubicBezTo>
                  <a:lnTo>
                    <a:pt x="0" y="52"/>
                  </a:lnTo>
                  <a:cubicBezTo>
                    <a:pt x="0" y="80"/>
                    <a:pt x="24" y="102"/>
                    <a:pt x="52" y="102"/>
                  </a:cubicBezTo>
                  <a:lnTo>
                    <a:pt x="52" y="102"/>
                  </a:lnTo>
                  <a:cubicBezTo>
                    <a:pt x="80" y="102"/>
                    <a:pt x="103" y="80"/>
                    <a:pt x="103" y="52"/>
                  </a:cubicBezTo>
                  <a:lnTo>
                    <a:pt x="103" y="52"/>
                  </a:lnTo>
                  <a:cubicBezTo>
                    <a:pt x="103" y="23"/>
                    <a:pt x="80" y="0"/>
                    <a:pt x="52" y="0"/>
                  </a:cubicBez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059" name="Freeform 50"/>
            <p:cNvSpPr>
              <a:spLocks/>
            </p:cNvSpPr>
            <p:nvPr/>
          </p:nvSpPr>
          <p:spPr bwMode="auto">
            <a:xfrm>
              <a:off x="3415651" y="4014528"/>
              <a:ext cx="34925" cy="36513"/>
            </a:xfrm>
            <a:custGeom>
              <a:avLst/>
              <a:gdLst>
                <a:gd name="T0" fmla="*/ 52 w 102"/>
                <a:gd name="T1" fmla="*/ 0 h 101"/>
                <a:gd name="T2" fmla="*/ 52 w 102"/>
                <a:gd name="T3" fmla="*/ 0 h 101"/>
                <a:gd name="T4" fmla="*/ 0 w 102"/>
                <a:gd name="T5" fmla="*/ 51 h 101"/>
                <a:gd name="T6" fmla="*/ 0 w 102"/>
                <a:gd name="T7" fmla="*/ 51 h 101"/>
                <a:gd name="T8" fmla="*/ 52 w 102"/>
                <a:gd name="T9" fmla="*/ 101 h 101"/>
                <a:gd name="T10" fmla="*/ 52 w 102"/>
                <a:gd name="T11" fmla="*/ 101 h 101"/>
                <a:gd name="T12" fmla="*/ 102 w 102"/>
                <a:gd name="T13" fmla="*/ 51 h 101"/>
                <a:gd name="T14" fmla="*/ 102 w 102"/>
                <a:gd name="T15" fmla="*/ 51 h 101"/>
                <a:gd name="T16" fmla="*/ 52 w 102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1">
                  <a:moveTo>
                    <a:pt x="52" y="0"/>
                  </a:moveTo>
                  <a:lnTo>
                    <a:pt x="52" y="0"/>
                  </a:lnTo>
                  <a:cubicBezTo>
                    <a:pt x="23" y="0"/>
                    <a:pt x="0" y="23"/>
                    <a:pt x="0" y="51"/>
                  </a:cubicBezTo>
                  <a:lnTo>
                    <a:pt x="0" y="51"/>
                  </a:lnTo>
                  <a:cubicBezTo>
                    <a:pt x="0" y="79"/>
                    <a:pt x="23" y="101"/>
                    <a:pt x="52" y="101"/>
                  </a:cubicBezTo>
                  <a:lnTo>
                    <a:pt x="52" y="101"/>
                  </a:lnTo>
                  <a:cubicBezTo>
                    <a:pt x="80" y="101"/>
                    <a:pt x="102" y="79"/>
                    <a:pt x="102" y="51"/>
                  </a:cubicBezTo>
                  <a:lnTo>
                    <a:pt x="102" y="51"/>
                  </a:lnTo>
                  <a:cubicBezTo>
                    <a:pt x="102" y="23"/>
                    <a:pt x="80" y="0"/>
                    <a:pt x="52" y="0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060" name="Freeform 51"/>
            <p:cNvSpPr>
              <a:spLocks/>
            </p:cNvSpPr>
            <p:nvPr/>
          </p:nvSpPr>
          <p:spPr bwMode="auto">
            <a:xfrm>
              <a:off x="5313128" y="3206985"/>
              <a:ext cx="36513" cy="36513"/>
            </a:xfrm>
            <a:custGeom>
              <a:avLst/>
              <a:gdLst>
                <a:gd name="T0" fmla="*/ 51 w 102"/>
                <a:gd name="T1" fmla="*/ 0 h 103"/>
                <a:gd name="T2" fmla="*/ 51 w 102"/>
                <a:gd name="T3" fmla="*/ 0 h 103"/>
                <a:gd name="T4" fmla="*/ 0 w 102"/>
                <a:gd name="T5" fmla="*/ 51 h 103"/>
                <a:gd name="T6" fmla="*/ 0 w 102"/>
                <a:gd name="T7" fmla="*/ 51 h 103"/>
                <a:gd name="T8" fmla="*/ 51 w 102"/>
                <a:gd name="T9" fmla="*/ 103 h 103"/>
                <a:gd name="T10" fmla="*/ 51 w 102"/>
                <a:gd name="T11" fmla="*/ 103 h 103"/>
                <a:gd name="T12" fmla="*/ 102 w 102"/>
                <a:gd name="T13" fmla="*/ 51 h 103"/>
                <a:gd name="T14" fmla="*/ 102 w 102"/>
                <a:gd name="T15" fmla="*/ 51 h 103"/>
                <a:gd name="T16" fmla="*/ 51 w 102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3">
                  <a:moveTo>
                    <a:pt x="51" y="0"/>
                  </a:moveTo>
                  <a:lnTo>
                    <a:pt x="51" y="0"/>
                  </a:lnTo>
                  <a:cubicBezTo>
                    <a:pt x="23" y="0"/>
                    <a:pt x="0" y="23"/>
                    <a:pt x="0" y="51"/>
                  </a:cubicBezTo>
                  <a:lnTo>
                    <a:pt x="0" y="51"/>
                  </a:lnTo>
                  <a:cubicBezTo>
                    <a:pt x="0" y="79"/>
                    <a:pt x="23" y="103"/>
                    <a:pt x="51" y="103"/>
                  </a:cubicBezTo>
                  <a:lnTo>
                    <a:pt x="51" y="103"/>
                  </a:lnTo>
                  <a:cubicBezTo>
                    <a:pt x="79" y="103"/>
                    <a:pt x="102" y="79"/>
                    <a:pt x="102" y="51"/>
                  </a:cubicBezTo>
                  <a:lnTo>
                    <a:pt x="102" y="51"/>
                  </a:lnTo>
                  <a:cubicBezTo>
                    <a:pt x="102" y="23"/>
                    <a:pt x="79" y="0"/>
                    <a:pt x="51" y="0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5216" y="1645920"/>
            <a:ext cx="264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b. Compute angle 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1200" y="3706368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</a:rPr>
              <a:t>426.383</a:t>
            </a:r>
          </a:p>
          <a:p>
            <a:r>
              <a:rPr lang="en-US" sz="1400" b="0" dirty="0" err="1">
                <a:solidFill>
                  <a:srgbClr val="0000FF"/>
                </a:solidFill>
              </a:rPr>
              <a:t>Az</a:t>
            </a:r>
            <a:r>
              <a:rPr lang="en-US" sz="1400" b="0" dirty="0">
                <a:solidFill>
                  <a:srgbClr val="0000FF"/>
                </a:solidFill>
              </a:rPr>
              <a:t> 246°18’44”</a:t>
            </a:r>
          </a:p>
        </p:txBody>
      </p:sp>
      <p:sp>
        <p:nvSpPr>
          <p:cNvPr id="3" name="Arc 2"/>
          <p:cNvSpPr/>
          <p:nvPr/>
        </p:nvSpPr>
        <p:spPr>
          <a:xfrm>
            <a:off x="4608576" y="1548384"/>
            <a:ext cx="914400" cy="914400"/>
          </a:xfrm>
          <a:prstGeom prst="arc">
            <a:avLst>
              <a:gd name="adj1" fmla="val 1372420"/>
              <a:gd name="adj2" fmla="val 6033109"/>
            </a:avLst>
          </a:prstGeom>
          <a:ln>
            <a:solidFill>
              <a:srgbClr val="0000FF"/>
            </a:solidFill>
            <a:headEnd type="arrow" w="med" len="med"/>
            <a:tailEnd type="arrow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86763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3915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3. Example 1 - Complete Solution</a:t>
            </a:r>
            <a:endParaRPr lang="en-US" b="0" i="1" dirty="0"/>
          </a:p>
        </p:txBody>
      </p:sp>
      <p:sp>
        <p:nvSpPr>
          <p:cNvPr id="45082" name="Text Box 5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6575" y="1141413"/>
            <a:ext cx="36750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What are the coordinates of G?</a:t>
            </a:r>
          </a:p>
        </p:txBody>
      </p:sp>
      <p:grpSp>
        <p:nvGrpSpPr>
          <p:cNvPr id="45080" name="Group 45079"/>
          <p:cNvGrpSpPr>
            <a:grpSpLocks noChangeAspect="1"/>
          </p:cNvGrpSpPr>
          <p:nvPr/>
        </p:nvGrpSpPr>
        <p:grpSpPr>
          <a:xfrm>
            <a:off x="4374641" y="1863854"/>
            <a:ext cx="3969068" cy="2826544"/>
            <a:chOff x="3143250" y="2400301"/>
            <a:chExt cx="2940050" cy="209373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168650" y="4044951"/>
              <a:ext cx="100930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155950" y="4171951"/>
              <a:ext cx="669925" cy="1889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518.68' N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143250" y="4311651"/>
              <a:ext cx="636452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221.12' E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413375" y="3171826"/>
              <a:ext cx="92618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5413375" y="3324226"/>
              <a:ext cx="669925" cy="1889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689.98' N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400675" y="3475038"/>
              <a:ext cx="625147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611.58' E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673475" y="3462338"/>
              <a:ext cx="648326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58°20'00"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403725" y="2640013"/>
              <a:ext cx="492775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ED1B23"/>
                  </a:solidFill>
                  <a:effectLst/>
                  <a:latin typeface="Arial" panose="020B0604020202020204" pitchFamily="34" charset="0"/>
                </a:rPr>
                <a:t>375.00'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421063" y="2400301"/>
              <a:ext cx="118741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G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3816841" y="3798608"/>
              <a:ext cx="60325" cy="42863"/>
            </a:xfrm>
            <a:custGeom>
              <a:avLst/>
              <a:gdLst>
                <a:gd name="T0" fmla="*/ 38 w 38"/>
                <a:gd name="T1" fmla="*/ 24 h 27"/>
                <a:gd name="T2" fmla="*/ 32 w 38"/>
                <a:gd name="T3" fmla="*/ 27 h 27"/>
                <a:gd name="T4" fmla="*/ 0 w 38"/>
                <a:gd name="T5" fmla="*/ 6 h 27"/>
                <a:gd name="T6" fmla="*/ 5 w 38"/>
                <a:gd name="T7" fmla="*/ 0 h 27"/>
                <a:gd name="T8" fmla="*/ 36 w 38"/>
                <a:gd name="T9" fmla="*/ 20 h 27"/>
                <a:gd name="T10" fmla="*/ 30 w 38"/>
                <a:gd name="T11" fmla="*/ 23 h 27"/>
                <a:gd name="T12" fmla="*/ 38 w 38"/>
                <a:gd name="T1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7">
                  <a:moveTo>
                    <a:pt x="38" y="24"/>
                  </a:moveTo>
                  <a:lnTo>
                    <a:pt x="32" y="27"/>
                  </a:lnTo>
                  <a:lnTo>
                    <a:pt x="0" y="6"/>
                  </a:lnTo>
                  <a:lnTo>
                    <a:pt x="5" y="0"/>
                  </a:lnTo>
                  <a:lnTo>
                    <a:pt x="36" y="20"/>
                  </a:lnTo>
                  <a:lnTo>
                    <a:pt x="30" y="23"/>
                  </a:lnTo>
                  <a:lnTo>
                    <a:pt x="38" y="24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867641" y="3836708"/>
              <a:ext cx="9525" cy="11113"/>
            </a:xfrm>
            <a:custGeom>
              <a:avLst/>
              <a:gdLst>
                <a:gd name="T0" fmla="*/ 6 w 6"/>
                <a:gd name="T1" fmla="*/ 0 h 7"/>
                <a:gd name="T2" fmla="*/ 5 w 6"/>
                <a:gd name="T3" fmla="*/ 7 h 7"/>
                <a:gd name="T4" fmla="*/ 0 w 6"/>
                <a:gd name="T5" fmla="*/ 3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5" y="7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864466" y="3774795"/>
              <a:ext cx="22225" cy="61913"/>
            </a:xfrm>
            <a:custGeom>
              <a:avLst/>
              <a:gdLst>
                <a:gd name="T0" fmla="*/ 10 w 14"/>
                <a:gd name="T1" fmla="*/ 1 h 39"/>
                <a:gd name="T2" fmla="*/ 14 w 14"/>
                <a:gd name="T3" fmla="*/ 2 h 39"/>
                <a:gd name="T4" fmla="*/ 8 w 14"/>
                <a:gd name="T5" fmla="*/ 39 h 39"/>
                <a:gd name="T6" fmla="*/ 0 w 14"/>
                <a:gd name="T7" fmla="*/ 38 h 39"/>
                <a:gd name="T8" fmla="*/ 6 w 14"/>
                <a:gd name="T9" fmla="*/ 0 h 39"/>
                <a:gd name="T10" fmla="*/ 10 w 14"/>
                <a:gd name="T11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9">
                  <a:moveTo>
                    <a:pt x="10" y="1"/>
                  </a:moveTo>
                  <a:lnTo>
                    <a:pt x="14" y="2"/>
                  </a:lnTo>
                  <a:lnTo>
                    <a:pt x="8" y="39"/>
                  </a:lnTo>
                  <a:lnTo>
                    <a:pt x="0" y="38"/>
                  </a:lnTo>
                  <a:lnTo>
                    <a:pt x="6" y="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507278" y="3550958"/>
              <a:ext cx="360363" cy="276225"/>
            </a:xfrm>
            <a:custGeom>
              <a:avLst/>
              <a:gdLst>
                <a:gd name="T0" fmla="*/ 7 w 227"/>
                <a:gd name="T1" fmla="*/ 3 h 174"/>
                <a:gd name="T2" fmla="*/ 16 w 227"/>
                <a:gd name="T3" fmla="*/ 4 h 174"/>
                <a:gd name="T4" fmla="*/ 25 w 227"/>
                <a:gd name="T5" fmla="*/ 6 h 174"/>
                <a:gd name="T6" fmla="*/ 35 w 227"/>
                <a:gd name="T7" fmla="*/ 8 h 174"/>
                <a:gd name="T8" fmla="*/ 43 w 227"/>
                <a:gd name="T9" fmla="*/ 11 h 174"/>
                <a:gd name="T10" fmla="*/ 52 w 227"/>
                <a:gd name="T11" fmla="*/ 14 h 174"/>
                <a:gd name="T12" fmla="*/ 61 w 227"/>
                <a:gd name="T13" fmla="*/ 17 h 174"/>
                <a:gd name="T14" fmla="*/ 70 w 227"/>
                <a:gd name="T15" fmla="*/ 21 h 174"/>
                <a:gd name="T16" fmla="*/ 78 w 227"/>
                <a:gd name="T17" fmla="*/ 24 h 174"/>
                <a:gd name="T18" fmla="*/ 86 w 227"/>
                <a:gd name="T19" fmla="*/ 28 h 174"/>
                <a:gd name="T20" fmla="*/ 95 w 227"/>
                <a:gd name="T21" fmla="*/ 32 h 174"/>
                <a:gd name="T22" fmla="*/ 109 w 227"/>
                <a:gd name="T23" fmla="*/ 40 h 174"/>
                <a:gd name="T24" fmla="*/ 124 w 227"/>
                <a:gd name="T25" fmla="*/ 50 h 174"/>
                <a:gd name="T26" fmla="*/ 139 w 227"/>
                <a:gd name="T27" fmla="*/ 61 h 174"/>
                <a:gd name="T28" fmla="*/ 153 w 227"/>
                <a:gd name="T29" fmla="*/ 73 h 174"/>
                <a:gd name="T30" fmla="*/ 166 w 227"/>
                <a:gd name="T31" fmla="*/ 86 h 174"/>
                <a:gd name="T32" fmla="*/ 174 w 227"/>
                <a:gd name="T33" fmla="*/ 94 h 174"/>
                <a:gd name="T34" fmla="*/ 180 w 227"/>
                <a:gd name="T35" fmla="*/ 101 h 174"/>
                <a:gd name="T36" fmla="*/ 186 w 227"/>
                <a:gd name="T37" fmla="*/ 108 h 174"/>
                <a:gd name="T38" fmla="*/ 192 w 227"/>
                <a:gd name="T39" fmla="*/ 116 h 174"/>
                <a:gd name="T40" fmla="*/ 198 w 227"/>
                <a:gd name="T41" fmla="*/ 123 h 174"/>
                <a:gd name="T42" fmla="*/ 203 w 227"/>
                <a:gd name="T43" fmla="*/ 131 h 174"/>
                <a:gd name="T44" fmla="*/ 208 w 227"/>
                <a:gd name="T45" fmla="*/ 139 h 174"/>
                <a:gd name="T46" fmla="*/ 213 w 227"/>
                <a:gd name="T47" fmla="*/ 147 h 174"/>
                <a:gd name="T48" fmla="*/ 217 w 227"/>
                <a:gd name="T49" fmla="*/ 155 h 174"/>
                <a:gd name="T50" fmla="*/ 221 w 227"/>
                <a:gd name="T51" fmla="*/ 163 h 174"/>
                <a:gd name="T52" fmla="*/ 225 w 227"/>
                <a:gd name="T53" fmla="*/ 172 h 174"/>
                <a:gd name="T54" fmla="*/ 225 w 227"/>
                <a:gd name="T55" fmla="*/ 169 h 174"/>
                <a:gd name="T56" fmla="*/ 221 w 227"/>
                <a:gd name="T57" fmla="*/ 161 h 174"/>
                <a:gd name="T58" fmla="*/ 217 w 227"/>
                <a:gd name="T59" fmla="*/ 152 h 174"/>
                <a:gd name="T60" fmla="*/ 212 w 227"/>
                <a:gd name="T61" fmla="*/ 144 h 174"/>
                <a:gd name="T62" fmla="*/ 207 w 227"/>
                <a:gd name="T63" fmla="*/ 136 h 174"/>
                <a:gd name="T64" fmla="*/ 202 w 227"/>
                <a:gd name="T65" fmla="*/ 128 h 174"/>
                <a:gd name="T66" fmla="*/ 197 w 227"/>
                <a:gd name="T67" fmla="*/ 121 h 174"/>
                <a:gd name="T68" fmla="*/ 191 w 227"/>
                <a:gd name="T69" fmla="*/ 113 h 174"/>
                <a:gd name="T70" fmla="*/ 186 w 227"/>
                <a:gd name="T71" fmla="*/ 106 h 174"/>
                <a:gd name="T72" fmla="*/ 180 w 227"/>
                <a:gd name="T73" fmla="*/ 98 h 174"/>
                <a:gd name="T74" fmla="*/ 174 w 227"/>
                <a:gd name="T75" fmla="*/ 92 h 174"/>
                <a:gd name="T76" fmla="*/ 164 w 227"/>
                <a:gd name="T77" fmla="*/ 82 h 174"/>
                <a:gd name="T78" fmla="*/ 150 w 227"/>
                <a:gd name="T79" fmla="*/ 69 h 174"/>
                <a:gd name="T80" fmla="*/ 136 w 227"/>
                <a:gd name="T81" fmla="*/ 58 h 174"/>
                <a:gd name="T82" fmla="*/ 121 w 227"/>
                <a:gd name="T83" fmla="*/ 47 h 174"/>
                <a:gd name="T84" fmla="*/ 105 w 227"/>
                <a:gd name="T85" fmla="*/ 37 h 174"/>
                <a:gd name="T86" fmla="*/ 93 w 227"/>
                <a:gd name="T87" fmla="*/ 30 h 174"/>
                <a:gd name="T88" fmla="*/ 85 w 227"/>
                <a:gd name="T89" fmla="*/ 26 h 174"/>
                <a:gd name="T90" fmla="*/ 76 w 227"/>
                <a:gd name="T91" fmla="*/ 22 h 174"/>
                <a:gd name="T92" fmla="*/ 68 w 227"/>
                <a:gd name="T93" fmla="*/ 19 h 174"/>
                <a:gd name="T94" fmla="*/ 59 w 227"/>
                <a:gd name="T95" fmla="*/ 15 h 174"/>
                <a:gd name="T96" fmla="*/ 50 w 227"/>
                <a:gd name="T97" fmla="*/ 12 h 174"/>
                <a:gd name="T98" fmla="*/ 42 w 227"/>
                <a:gd name="T99" fmla="*/ 9 h 174"/>
                <a:gd name="T100" fmla="*/ 32 w 227"/>
                <a:gd name="T101" fmla="*/ 7 h 174"/>
                <a:gd name="T102" fmla="*/ 23 w 227"/>
                <a:gd name="T103" fmla="*/ 5 h 174"/>
                <a:gd name="T104" fmla="*/ 14 w 227"/>
                <a:gd name="T105" fmla="*/ 3 h 174"/>
                <a:gd name="T106" fmla="*/ 5 w 227"/>
                <a:gd name="T107" fmla="*/ 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" h="174">
                  <a:moveTo>
                    <a:pt x="0" y="1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7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5" y="8"/>
                  </a:lnTo>
                  <a:lnTo>
                    <a:pt x="37" y="9"/>
                  </a:lnTo>
                  <a:lnTo>
                    <a:pt x="39" y="10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6" y="12"/>
                  </a:lnTo>
                  <a:lnTo>
                    <a:pt x="48" y="13"/>
                  </a:lnTo>
                  <a:lnTo>
                    <a:pt x="50" y="13"/>
                  </a:lnTo>
                  <a:lnTo>
                    <a:pt x="52" y="14"/>
                  </a:lnTo>
                  <a:lnTo>
                    <a:pt x="54" y="15"/>
                  </a:lnTo>
                  <a:lnTo>
                    <a:pt x="57" y="16"/>
                  </a:lnTo>
                  <a:lnTo>
                    <a:pt x="59" y="16"/>
                  </a:lnTo>
                  <a:lnTo>
                    <a:pt x="61" y="17"/>
                  </a:lnTo>
                  <a:lnTo>
                    <a:pt x="63" y="18"/>
                  </a:lnTo>
                  <a:lnTo>
                    <a:pt x="65" y="19"/>
                  </a:lnTo>
                  <a:lnTo>
                    <a:pt x="67" y="20"/>
                  </a:lnTo>
                  <a:lnTo>
                    <a:pt x="70" y="21"/>
                  </a:lnTo>
                  <a:lnTo>
                    <a:pt x="72" y="22"/>
                  </a:lnTo>
                  <a:lnTo>
                    <a:pt x="74" y="22"/>
                  </a:lnTo>
                  <a:lnTo>
                    <a:pt x="76" y="23"/>
                  </a:lnTo>
                  <a:lnTo>
                    <a:pt x="78" y="24"/>
                  </a:lnTo>
                  <a:lnTo>
                    <a:pt x="80" y="25"/>
                  </a:lnTo>
                  <a:lnTo>
                    <a:pt x="82" y="26"/>
                  </a:lnTo>
                  <a:lnTo>
                    <a:pt x="84" y="27"/>
                  </a:lnTo>
                  <a:lnTo>
                    <a:pt x="86" y="28"/>
                  </a:lnTo>
                  <a:lnTo>
                    <a:pt x="89" y="29"/>
                  </a:lnTo>
                  <a:lnTo>
                    <a:pt x="91" y="30"/>
                  </a:lnTo>
                  <a:lnTo>
                    <a:pt x="93" y="31"/>
                  </a:lnTo>
                  <a:lnTo>
                    <a:pt x="95" y="32"/>
                  </a:lnTo>
                  <a:lnTo>
                    <a:pt x="97" y="33"/>
                  </a:lnTo>
                  <a:lnTo>
                    <a:pt x="101" y="36"/>
                  </a:lnTo>
                  <a:lnTo>
                    <a:pt x="105" y="38"/>
                  </a:lnTo>
                  <a:lnTo>
                    <a:pt x="109" y="40"/>
                  </a:lnTo>
                  <a:lnTo>
                    <a:pt x="113" y="43"/>
                  </a:lnTo>
                  <a:lnTo>
                    <a:pt x="117" y="45"/>
                  </a:lnTo>
                  <a:lnTo>
                    <a:pt x="121" y="48"/>
                  </a:lnTo>
                  <a:lnTo>
                    <a:pt x="124" y="50"/>
                  </a:lnTo>
                  <a:lnTo>
                    <a:pt x="128" y="53"/>
                  </a:lnTo>
                  <a:lnTo>
                    <a:pt x="132" y="56"/>
                  </a:lnTo>
                  <a:lnTo>
                    <a:pt x="135" y="58"/>
                  </a:lnTo>
                  <a:lnTo>
                    <a:pt x="139" y="61"/>
                  </a:lnTo>
                  <a:lnTo>
                    <a:pt x="143" y="64"/>
                  </a:lnTo>
                  <a:lnTo>
                    <a:pt x="146" y="67"/>
                  </a:lnTo>
                  <a:lnTo>
                    <a:pt x="150" y="70"/>
                  </a:lnTo>
                  <a:lnTo>
                    <a:pt x="153" y="73"/>
                  </a:lnTo>
                  <a:lnTo>
                    <a:pt x="157" y="76"/>
                  </a:lnTo>
                  <a:lnTo>
                    <a:pt x="160" y="79"/>
                  </a:lnTo>
                  <a:lnTo>
                    <a:pt x="163" y="83"/>
                  </a:lnTo>
                  <a:lnTo>
                    <a:pt x="166" y="86"/>
                  </a:lnTo>
                  <a:lnTo>
                    <a:pt x="170" y="89"/>
                  </a:lnTo>
                  <a:lnTo>
                    <a:pt x="171" y="91"/>
                  </a:lnTo>
                  <a:lnTo>
                    <a:pt x="173" y="92"/>
                  </a:lnTo>
                  <a:lnTo>
                    <a:pt x="174" y="94"/>
                  </a:lnTo>
                  <a:lnTo>
                    <a:pt x="176" y="96"/>
                  </a:lnTo>
                  <a:lnTo>
                    <a:pt x="177" y="98"/>
                  </a:lnTo>
                  <a:lnTo>
                    <a:pt x="179" y="99"/>
                  </a:lnTo>
                  <a:lnTo>
                    <a:pt x="180" y="101"/>
                  </a:lnTo>
                  <a:lnTo>
                    <a:pt x="182" y="103"/>
                  </a:lnTo>
                  <a:lnTo>
                    <a:pt x="184" y="105"/>
                  </a:lnTo>
                  <a:lnTo>
                    <a:pt x="185" y="106"/>
                  </a:lnTo>
                  <a:lnTo>
                    <a:pt x="186" y="108"/>
                  </a:lnTo>
                  <a:lnTo>
                    <a:pt x="188" y="110"/>
                  </a:lnTo>
                  <a:lnTo>
                    <a:pt x="189" y="112"/>
                  </a:lnTo>
                  <a:lnTo>
                    <a:pt x="190" y="114"/>
                  </a:lnTo>
                  <a:lnTo>
                    <a:pt x="192" y="116"/>
                  </a:lnTo>
                  <a:lnTo>
                    <a:pt x="193" y="118"/>
                  </a:lnTo>
                  <a:lnTo>
                    <a:pt x="195" y="119"/>
                  </a:lnTo>
                  <a:lnTo>
                    <a:pt x="196" y="121"/>
                  </a:lnTo>
                  <a:lnTo>
                    <a:pt x="198" y="123"/>
                  </a:lnTo>
                  <a:lnTo>
                    <a:pt x="199" y="125"/>
                  </a:lnTo>
                  <a:lnTo>
                    <a:pt x="200" y="127"/>
                  </a:lnTo>
                  <a:lnTo>
                    <a:pt x="202" y="129"/>
                  </a:lnTo>
                  <a:lnTo>
                    <a:pt x="203" y="131"/>
                  </a:lnTo>
                  <a:lnTo>
                    <a:pt x="204" y="133"/>
                  </a:lnTo>
                  <a:lnTo>
                    <a:pt x="205" y="135"/>
                  </a:lnTo>
                  <a:lnTo>
                    <a:pt x="206" y="137"/>
                  </a:lnTo>
                  <a:lnTo>
                    <a:pt x="208" y="139"/>
                  </a:lnTo>
                  <a:lnTo>
                    <a:pt x="209" y="141"/>
                  </a:lnTo>
                  <a:lnTo>
                    <a:pt x="210" y="143"/>
                  </a:lnTo>
                  <a:lnTo>
                    <a:pt x="211" y="145"/>
                  </a:lnTo>
                  <a:lnTo>
                    <a:pt x="213" y="147"/>
                  </a:lnTo>
                  <a:lnTo>
                    <a:pt x="214" y="149"/>
                  </a:lnTo>
                  <a:lnTo>
                    <a:pt x="215" y="151"/>
                  </a:lnTo>
                  <a:lnTo>
                    <a:pt x="216" y="153"/>
                  </a:lnTo>
                  <a:lnTo>
                    <a:pt x="217" y="155"/>
                  </a:lnTo>
                  <a:lnTo>
                    <a:pt x="218" y="157"/>
                  </a:lnTo>
                  <a:lnTo>
                    <a:pt x="219" y="159"/>
                  </a:lnTo>
                  <a:lnTo>
                    <a:pt x="220" y="161"/>
                  </a:lnTo>
                  <a:lnTo>
                    <a:pt x="221" y="163"/>
                  </a:lnTo>
                  <a:lnTo>
                    <a:pt x="222" y="165"/>
                  </a:lnTo>
                  <a:lnTo>
                    <a:pt x="223" y="168"/>
                  </a:lnTo>
                  <a:lnTo>
                    <a:pt x="224" y="170"/>
                  </a:lnTo>
                  <a:lnTo>
                    <a:pt x="225" y="172"/>
                  </a:lnTo>
                  <a:lnTo>
                    <a:pt x="226" y="174"/>
                  </a:lnTo>
                  <a:lnTo>
                    <a:pt x="227" y="174"/>
                  </a:lnTo>
                  <a:lnTo>
                    <a:pt x="226" y="172"/>
                  </a:lnTo>
                  <a:lnTo>
                    <a:pt x="225" y="169"/>
                  </a:lnTo>
                  <a:lnTo>
                    <a:pt x="224" y="167"/>
                  </a:lnTo>
                  <a:lnTo>
                    <a:pt x="223" y="165"/>
                  </a:lnTo>
                  <a:lnTo>
                    <a:pt x="222" y="163"/>
                  </a:lnTo>
                  <a:lnTo>
                    <a:pt x="221" y="161"/>
                  </a:lnTo>
                  <a:lnTo>
                    <a:pt x="220" y="159"/>
                  </a:lnTo>
                  <a:lnTo>
                    <a:pt x="219" y="157"/>
                  </a:lnTo>
                  <a:lnTo>
                    <a:pt x="218" y="155"/>
                  </a:lnTo>
                  <a:lnTo>
                    <a:pt x="217" y="152"/>
                  </a:lnTo>
                  <a:lnTo>
                    <a:pt x="216" y="150"/>
                  </a:lnTo>
                  <a:lnTo>
                    <a:pt x="215" y="148"/>
                  </a:lnTo>
                  <a:lnTo>
                    <a:pt x="213" y="146"/>
                  </a:lnTo>
                  <a:lnTo>
                    <a:pt x="212" y="144"/>
                  </a:lnTo>
                  <a:lnTo>
                    <a:pt x="211" y="142"/>
                  </a:lnTo>
                  <a:lnTo>
                    <a:pt x="210" y="140"/>
                  </a:lnTo>
                  <a:lnTo>
                    <a:pt x="209" y="138"/>
                  </a:lnTo>
                  <a:lnTo>
                    <a:pt x="207" y="136"/>
                  </a:lnTo>
                  <a:lnTo>
                    <a:pt x="206" y="134"/>
                  </a:lnTo>
                  <a:lnTo>
                    <a:pt x="205" y="132"/>
                  </a:lnTo>
                  <a:lnTo>
                    <a:pt x="204" y="130"/>
                  </a:lnTo>
                  <a:lnTo>
                    <a:pt x="202" y="128"/>
                  </a:lnTo>
                  <a:lnTo>
                    <a:pt x="201" y="126"/>
                  </a:lnTo>
                  <a:lnTo>
                    <a:pt x="200" y="124"/>
                  </a:lnTo>
                  <a:lnTo>
                    <a:pt x="198" y="122"/>
                  </a:lnTo>
                  <a:lnTo>
                    <a:pt x="197" y="121"/>
                  </a:lnTo>
                  <a:lnTo>
                    <a:pt x="196" y="119"/>
                  </a:lnTo>
                  <a:lnTo>
                    <a:pt x="194" y="117"/>
                  </a:lnTo>
                  <a:lnTo>
                    <a:pt x="193" y="115"/>
                  </a:lnTo>
                  <a:lnTo>
                    <a:pt x="191" y="113"/>
                  </a:lnTo>
                  <a:lnTo>
                    <a:pt x="190" y="111"/>
                  </a:lnTo>
                  <a:lnTo>
                    <a:pt x="189" y="109"/>
                  </a:lnTo>
                  <a:lnTo>
                    <a:pt x="187" y="107"/>
                  </a:lnTo>
                  <a:lnTo>
                    <a:pt x="186" y="106"/>
                  </a:lnTo>
                  <a:lnTo>
                    <a:pt x="184" y="104"/>
                  </a:lnTo>
                  <a:lnTo>
                    <a:pt x="183" y="102"/>
                  </a:lnTo>
                  <a:lnTo>
                    <a:pt x="181" y="100"/>
                  </a:lnTo>
                  <a:lnTo>
                    <a:pt x="180" y="98"/>
                  </a:lnTo>
                  <a:lnTo>
                    <a:pt x="178" y="97"/>
                  </a:lnTo>
                  <a:lnTo>
                    <a:pt x="177" y="95"/>
                  </a:lnTo>
                  <a:lnTo>
                    <a:pt x="175" y="93"/>
                  </a:lnTo>
                  <a:lnTo>
                    <a:pt x="174" y="92"/>
                  </a:lnTo>
                  <a:lnTo>
                    <a:pt x="172" y="90"/>
                  </a:lnTo>
                  <a:lnTo>
                    <a:pt x="170" y="88"/>
                  </a:lnTo>
                  <a:lnTo>
                    <a:pt x="167" y="85"/>
                  </a:lnTo>
                  <a:lnTo>
                    <a:pt x="164" y="82"/>
                  </a:lnTo>
                  <a:lnTo>
                    <a:pt x="161" y="79"/>
                  </a:lnTo>
                  <a:lnTo>
                    <a:pt x="157" y="75"/>
                  </a:lnTo>
                  <a:lnTo>
                    <a:pt x="154" y="72"/>
                  </a:lnTo>
                  <a:lnTo>
                    <a:pt x="150" y="69"/>
                  </a:lnTo>
                  <a:lnTo>
                    <a:pt x="147" y="66"/>
                  </a:lnTo>
                  <a:lnTo>
                    <a:pt x="143" y="63"/>
                  </a:lnTo>
                  <a:lnTo>
                    <a:pt x="140" y="60"/>
                  </a:lnTo>
                  <a:lnTo>
                    <a:pt x="136" y="58"/>
                  </a:lnTo>
                  <a:lnTo>
                    <a:pt x="132" y="55"/>
                  </a:lnTo>
                  <a:lnTo>
                    <a:pt x="129" y="52"/>
                  </a:lnTo>
                  <a:lnTo>
                    <a:pt x="125" y="49"/>
                  </a:lnTo>
                  <a:lnTo>
                    <a:pt x="121" y="47"/>
                  </a:lnTo>
                  <a:lnTo>
                    <a:pt x="117" y="44"/>
                  </a:lnTo>
                  <a:lnTo>
                    <a:pt x="113" y="42"/>
                  </a:lnTo>
                  <a:lnTo>
                    <a:pt x="109" y="39"/>
                  </a:lnTo>
                  <a:lnTo>
                    <a:pt x="105" y="37"/>
                  </a:lnTo>
                  <a:lnTo>
                    <a:pt x="101" y="35"/>
                  </a:lnTo>
                  <a:lnTo>
                    <a:pt x="97" y="32"/>
                  </a:lnTo>
                  <a:lnTo>
                    <a:pt x="95" y="31"/>
                  </a:lnTo>
                  <a:lnTo>
                    <a:pt x="93" y="30"/>
                  </a:lnTo>
                  <a:lnTo>
                    <a:pt x="91" y="29"/>
                  </a:lnTo>
                  <a:lnTo>
                    <a:pt x="89" y="28"/>
                  </a:lnTo>
                  <a:lnTo>
                    <a:pt x="87" y="27"/>
                  </a:lnTo>
                  <a:lnTo>
                    <a:pt x="85" y="26"/>
                  </a:lnTo>
                  <a:lnTo>
                    <a:pt x="83" y="25"/>
                  </a:lnTo>
                  <a:lnTo>
                    <a:pt x="81" y="24"/>
                  </a:lnTo>
                  <a:lnTo>
                    <a:pt x="78" y="23"/>
                  </a:lnTo>
                  <a:lnTo>
                    <a:pt x="76" y="22"/>
                  </a:lnTo>
                  <a:lnTo>
                    <a:pt x="74" y="21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68" y="19"/>
                  </a:lnTo>
                  <a:lnTo>
                    <a:pt x="66" y="18"/>
                  </a:lnTo>
                  <a:lnTo>
                    <a:pt x="64" y="17"/>
                  </a:lnTo>
                  <a:lnTo>
                    <a:pt x="62" y="16"/>
                  </a:lnTo>
                  <a:lnTo>
                    <a:pt x="59" y="15"/>
                  </a:lnTo>
                  <a:lnTo>
                    <a:pt x="57" y="15"/>
                  </a:lnTo>
                  <a:lnTo>
                    <a:pt x="55" y="14"/>
                  </a:lnTo>
                  <a:lnTo>
                    <a:pt x="53" y="13"/>
                  </a:lnTo>
                  <a:lnTo>
                    <a:pt x="50" y="12"/>
                  </a:lnTo>
                  <a:lnTo>
                    <a:pt x="48" y="12"/>
                  </a:lnTo>
                  <a:lnTo>
                    <a:pt x="46" y="11"/>
                  </a:lnTo>
                  <a:lnTo>
                    <a:pt x="44" y="10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2" y="7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1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492991" y="3544608"/>
              <a:ext cx="53975" cy="50800"/>
            </a:xfrm>
            <a:custGeom>
              <a:avLst/>
              <a:gdLst>
                <a:gd name="T0" fmla="*/ 1 w 34"/>
                <a:gd name="T1" fmla="*/ 0 h 32"/>
                <a:gd name="T2" fmla="*/ 0 w 34"/>
                <a:gd name="T3" fmla="*/ 7 h 32"/>
                <a:gd name="T4" fmla="*/ 29 w 34"/>
                <a:gd name="T5" fmla="*/ 32 h 32"/>
                <a:gd name="T6" fmla="*/ 34 w 34"/>
                <a:gd name="T7" fmla="*/ 26 h 32"/>
                <a:gd name="T8" fmla="*/ 5 w 34"/>
                <a:gd name="T9" fmla="*/ 1 h 32"/>
                <a:gd name="T10" fmla="*/ 4 w 34"/>
                <a:gd name="T11" fmla="*/ 8 h 32"/>
                <a:gd name="T12" fmla="*/ 1 w 3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2">
                  <a:moveTo>
                    <a:pt x="1" y="0"/>
                  </a:moveTo>
                  <a:lnTo>
                    <a:pt x="0" y="7"/>
                  </a:lnTo>
                  <a:lnTo>
                    <a:pt x="29" y="32"/>
                  </a:lnTo>
                  <a:lnTo>
                    <a:pt x="34" y="26"/>
                  </a:lnTo>
                  <a:lnTo>
                    <a:pt x="5" y="1"/>
                  </a:lnTo>
                  <a:lnTo>
                    <a:pt x="4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494578" y="3529200"/>
              <a:ext cx="60325" cy="38100"/>
            </a:xfrm>
            <a:custGeom>
              <a:avLst/>
              <a:gdLst>
                <a:gd name="T0" fmla="*/ 36 w 38"/>
                <a:gd name="T1" fmla="*/ 4 h 24"/>
                <a:gd name="T2" fmla="*/ 34 w 38"/>
                <a:gd name="T3" fmla="*/ 0 h 24"/>
                <a:gd name="T4" fmla="*/ 0 w 38"/>
                <a:gd name="T5" fmla="*/ 16 h 24"/>
                <a:gd name="T6" fmla="*/ 3 w 38"/>
                <a:gd name="T7" fmla="*/ 24 h 24"/>
                <a:gd name="T8" fmla="*/ 38 w 38"/>
                <a:gd name="T9" fmla="*/ 8 h 24"/>
                <a:gd name="T10" fmla="*/ 36 w 38"/>
                <a:gd name="T11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4">
                  <a:moveTo>
                    <a:pt x="36" y="4"/>
                  </a:moveTo>
                  <a:lnTo>
                    <a:pt x="34" y="0"/>
                  </a:lnTo>
                  <a:lnTo>
                    <a:pt x="0" y="16"/>
                  </a:lnTo>
                  <a:lnTo>
                    <a:pt x="3" y="24"/>
                  </a:lnTo>
                  <a:lnTo>
                    <a:pt x="38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cxnSp>
          <p:nvCxnSpPr>
            <p:cNvPr id="45063" name="Straight Connector 45062"/>
            <p:cNvCxnSpPr/>
            <p:nvPr/>
          </p:nvCxnSpPr>
          <p:spPr>
            <a:xfrm>
              <a:off x="3649069" y="2503977"/>
              <a:ext cx="1669055" cy="7160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69" name="Straight Connector 45068"/>
            <p:cNvCxnSpPr/>
            <p:nvPr/>
          </p:nvCxnSpPr>
          <p:spPr>
            <a:xfrm flipV="1">
              <a:off x="3442741" y="3235377"/>
              <a:ext cx="1873770" cy="79198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73" name="Straight Connector 45072"/>
            <p:cNvCxnSpPr>
              <a:stCxn id="45058" idx="4"/>
            </p:cNvCxnSpPr>
            <p:nvPr/>
          </p:nvCxnSpPr>
          <p:spPr>
            <a:xfrm flipH="1">
              <a:off x="3430250" y="2513014"/>
              <a:ext cx="201334" cy="1506848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58" name="Freeform 49"/>
            <p:cNvSpPr>
              <a:spLocks/>
            </p:cNvSpPr>
            <p:nvPr/>
          </p:nvSpPr>
          <p:spPr bwMode="auto">
            <a:xfrm>
              <a:off x="3613150" y="2476501"/>
              <a:ext cx="36513" cy="36513"/>
            </a:xfrm>
            <a:custGeom>
              <a:avLst/>
              <a:gdLst>
                <a:gd name="T0" fmla="*/ 52 w 103"/>
                <a:gd name="T1" fmla="*/ 0 h 102"/>
                <a:gd name="T2" fmla="*/ 52 w 103"/>
                <a:gd name="T3" fmla="*/ 0 h 102"/>
                <a:gd name="T4" fmla="*/ 0 w 103"/>
                <a:gd name="T5" fmla="*/ 52 h 102"/>
                <a:gd name="T6" fmla="*/ 0 w 103"/>
                <a:gd name="T7" fmla="*/ 52 h 102"/>
                <a:gd name="T8" fmla="*/ 52 w 103"/>
                <a:gd name="T9" fmla="*/ 102 h 102"/>
                <a:gd name="T10" fmla="*/ 52 w 103"/>
                <a:gd name="T11" fmla="*/ 102 h 102"/>
                <a:gd name="T12" fmla="*/ 103 w 103"/>
                <a:gd name="T13" fmla="*/ 52 h 102"/>
                <a:gd name="T14" fmla="*/ 103 w 103"/>
                <a:gd name="T15" fmla="*/ 52 h 102"/>
                <a:gd name="T16" fmla="*/ 52 w 103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2">
                  <a:moveTo>
                    <a:pt x="52" y="0"/>
                  </a:moveTo>
                  <a:lnTo>
                    <a:pt x="52" y="0"/>
                  </a:lnTo>
                  <a:cubicBezTo>
                    <a:pt x="24" y="0"/>
                    <a:pt x="0" y="23"/>
                    <a:pt x="0" y="52"/>
                  </a:cubicBezTo>
                  <a:lnTo>
                    <a:pt x="0" y="52"/>
                  </a:lnTo>
                  <a:cubicBezTo>
                    <a:pt x="0" y="80"/>
                    <a:pt x="24" y="102"/>
                    <a:pt x="52" y="102"/>
                  </a:cubicBezTo>
                  <a:lnTo>
                    <a:pt x="52" y="102"/>
                  </a:lnTo>
                  <a:cubicBezTo>
                    <a:pt x="80" y="102"/>
                    <a:pt x="103" y="80"/>
                    <a:pt x="103" y="52"/>
                  </a:cubicBezTo>
                  <a:lnTo>
                    <a:pt x="103" y="52"/>
                  </a:lnTo>
                  <a:cubicBezTo>
                    <a:pt x="103" y="23"/>
                    <a:pt x="80" y="0"/>
                    <a:pt x="52" y="0"/>
                  </a:cubicBez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059" name="Freeform 50"/>
            <p:cNvSpPr>
              <a:spLocks/>
            </p:cNvSpPr>
            <p:nvPr/>
          </p:nvSpPr>
          <p:spPr bwMode="auto">
            <a:xfrm>
              <a:off x="3415651" y="4014528"/>
              <a:ext cx="34925" cy="36513"/>
            </a:xfrm>
            <a:custGeom>
              <a:avLst/>
              <a:gdLst>
                <a:gd name="T0" fmla="*/ 52 w 102"/>
                <a:gd name="T1" fmla="*/ 0 h 101"/>
                <a:gd name="T2" fmla="*/ 52 w 102"/>
                <a:gd name="T3" fmla="*/ 0 h 101"/>
                <a:gd name="T4" fmla="*/ 0 w 102"/>
                <a:gd name="T5" fmla="*/ 51 h 101"/>
                <a:gd name="T6" fmla="*/ 0 w 102"/>
                <a:gd name="T7" fmla="*/ 51 h 101"/>
                <a:gd name="T8" fmla="*/ 52 w 102"/>
                <a:gd name="T9" fmla="*/ 101 h 101"/>
                <a:gd name="T10" fmla="*/ 52 w 102"/>
                <a:gd name="T11" fmla="*/ 101 h 101"/>
                <a:gd name="T12" fmla="*/ 102 w 102"/>
                <a:gd name="T13" fmla="*/ 51 h 101"/>
                <a:gd name="T14" fmla="*/ 102 w 102"/>
                <a:gd name="T15" fmla="*/ 51 h 101"/>
                <a:gd name="T16" fmla="*/ 52 w 102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1">
                  <a:moveTo>
                    <a:pt x="52" y="0"/>
                  </a:moveTo>
                  <a:lnTo>
                    <a:pt x="52" y="0"/>
                  </a:lnTo>
                  <a:cubicBezTo>
                    <a:pt x="23" y="0"/>
                    <a:pt x="0" y="23"/>
                    <a:pt x="0" y="51"/>
                  </a:cubicBezTo>
                  <a:lnTo>
                    <a:pt x="0" y="51"/>
                  </a:lnTo>
                  <a:cubicBezTo>
                    <a:pt x="0" y="79"/>
                    <a:pt x="23" y="101"/>
                    <a:pt x="52" y="101"/>
                  </a:cubicBezTo>
                  <a:lnTo>
                    <a:pt x="52" y="101"/>
                  </a:lnTo>
                  <a:cubicBezTo>
                    <a:pt x="80" y="101"/>
                    <a:pt x="102" y="79"/>
                    <a:pt x="102" y="51"/>
                  </a:cubicBezTo>
                  <a:lnTo>
                    <a:pt x="102" y="51"/>
                  </a:lnTo>
                  <a:cubicBezTo>
                    <a:pt x="102" y="23"/>
                    <a:pt x="80" y="0"/>
                    <a:pt x="52" y="0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060" name="Freeform 51"/>
            <p:cNvSpPr>
              <a:spLocks/>
            </p:cNvSpPr>
            <p:nvPr/>
          </p:nvSpPr>
          <p:spPr bwMode="auto">
            <a:xfrm>
              <a:off x="5313128" y="3206985"/>
              <a:ext cx="36513" cy="36513"/>
            </a:xfrm>
            <a:custGeom>
              <a:avLst/>
              <a:gdLst>
                <a:gd name="T0" fmla="*/ 51 w 102"/>
                <a:gd name="T1" fmla="*/ 0 h 103"/>
                <a:gd name="T2" fmla="*/ 51 w 102"/>
                <a:gd name="T3" fmla="*/ 0 h 103"/>
                <a:gd name="T4" fmla="*/ 0 w 102"/>
                <a:gd name="T5" fmla="*/ 51 h 103"/>
                <a:gd name="T6" fmla="*/ 0 w 102"/>
                <a:gd name="T7" fmla="*/ 51 h 103"/>
                <a:gd name="T8" fmla="*/ 51 w 102"/>
                <a:gd name="T9" fmla="*/ 103 h 103"/>
                <a:gd name="T10" fmla="*/ 51 w 102"/>
                <a:gd name="T11" fmla="*/ 103 h 103"/>
                <a:gd name="T12" fmla="*/ 102 w 102"/>
                <a:gd name="T13" fmla="*/ 51 h 103"/>
                <a:gd name="T14" fmla="*/ 102 w 102"/>
                <a:gd name="T15" fmla="*/ 51 h 103"/>
                <a:gd name="T16" fmla="*/ 51 w 102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3">
                  <a:moveTo>
                    <a:pt x="51" y="0"/>
                  </a:moveTo>
                  <a:lnTo>
                    <a:pt x="51" y="0"/>
                  </a:lnTo>
                  <a:cubicBezTo>
                    <a:pt x="23" y="0"/>
                    <a:pt x="0" y="23"/>
                    <a:pt x="0" y="51"/>
                  </a:cubicBezTo>
                  <a:lnTo>
                    <a:pt x="0" y="51"/>
                  </a:lnTo>
                  <a:cubicBezTo>
                    <a:pt x="0" y="79"/>
                    <a:pt x="23" y="103"/>
                    <a:pt x="51" y="103"/>
                  </a:cubicBezTo>
                  <a:lnTo>
                    <a:pt x="51" y="103"/>
                  </a:lnTo>
                  <a:cubicBezTo>
                    <a:pt x="79" y="103"/>
                    <a:pt x="102" y="79"/>
                    <a:pt x="102" y="51"/>
                  </a:cubicBezTo>
                  <a:lnTo>
                    <a:pt x="102" y="51"/>
                  </a:lnTo>
                  <a:cubicBezTo>
                    <a:pt x="102" y="23"/>
                    <a:pt x="79" y="0"/>
                    <a:pt x="51" y="0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5216" y="1645920"/>
            <a:ext cx="264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b. Compute angle 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1200" y="3706368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</a:rPr>
              <a:t>426.383</a:t>
            </a:r>
          </a:p>
          <a:p>
            <a:r>
              <a:rPr lang="en-US" sz="1400" b="0" dirty="0" err="1">
                <a:solidFill>
                  <a:srgbClr val="0000FF"/>
                </a:solidFill>
              </a:rPr>
              <a:t>Az</a:t>
            </a:r>
            <a:r>
              <a:rPr lang="en-US" sz="1400" b="0" dirty="0">
                <a:solidFill>
                  <a:srgbClr val="0000FF"/>
                </a:solidFill>
              </a:rPr>
              <a:t> 246°18’44”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914400" y="2057400"/>
          <a:ext cx="3635100" cy="134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908080" imgH="1079280" progId="Equation.3">
                  <p:embed/>
                </p:oleObj>
              </mc:Choice>
              <mc:Fallback>
                <p:oleObj name="Equation" r:id="rId5" imgW="2908080" imgH="1079280" progId="Equation.3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2057400"/>
                        <a:ext cx="3635100" cy="134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rc 2"/>
          <p:cNvSpPr/>
          <p:nvPr/>
        </p:nvSpPr>
        <p:spPr>
          <a:xfrm>
            <a:off x="4608576" y="1548384"/>
            <a:ext cx="914400" cy="914400"/>
          </a:xfrm>
          <a:prstGeom prst="arc">
            <a:avLst>
              <a:gd name="adj1" fmla="val 1372420"/>
              <a:gd name="adj2" fmla="val 6033109"/>
            </a:avLst>
          </a:prstGeom>
          <a:ln>
            <a:solidFill>
              <a:srgbClr val="0000FF"/>
            </a:solidFill>
            <a:headEnd type="arrow" w="med" len="med"/>
            <a:tailEnd type="arrow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2133454">
            <a:off x="2292096" y="3572257"/>
            <a:ext cx="536448" cy="402336"/>
          </a:xfrm>
          <a:custGeom>
            <a:avLst/>
            <a:gdLst>
              <a:gd name="connsiteX0" fmla="*/ 0 w 780288"/>
              <a:gd name="connsiteY0" fmla="*/ 0 h 853440"/>
              <a:gd name="connsiteX1" fmla="*/ 755904 w 780288"/>
              <a:gd name="connsiteY1" fmla="*/ 219456 h 853440"/>
              <a:gd name="connsiteX2" fmla="*/ 146304 w 780288"/>
              <a:gd name="connsiteY2" fmla="*/ 451104 h 853440"/>
              <a:gd name="connsiteX3" fmla="*/ 780288 w 780288"/>
              <a:gd name="connsiteY3" fmla="*/ 85344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288" h="853440">
                <a:moveTo>
                  <a:pt x="0" y="0"/>
                </a:moveTo>
                <a:cubicBezTo>
                  <a:pt x="365760" y="72136"/>
                  <a:pt x="731520" y="144272"/>
                  <a:pt x="755904" y="219456"/>
                </a:cubicBezTo>
                <a:cubicBezTo>
                  <a:pt x="780288" y="294640"/>
                  <a:pt x="142240" y="345440"/>
                  <a:pt x="146304" y="451104"/>
                </a:cubicBezTo>
                <a:cubicBezTo>
                  <a:pt x="150368" y="556768"/>
                  <a:pt x="465328" y="705104"/>
                  <a:pt x="780288" y="853440"/>
                </a:cubicBezTo>
              </a:path>
            </a:pathLst>
          </a:custGeom>
          <a:noFill/>
          <a:ln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206752" y="4096512"/>
            <a:ext cx="18966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Makes sense.</a:t>
            </a:r>
          </a:p>
          <a:p>
            <a:r>
              <a:rPr lang="en-US" sz="1400" b="0" dirty="0"/>
              <a:t>Remember it could </a:t>
            </a:r>
          </a:p>
          <a:p>
            <a:r>
              <a:rPr lang="en-US" sz="1400" b="0" dirty="0"/>
              <a:t>be either G or 180°-G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45024" y="2450592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</a:rPr>
              <a:t>75°24’23”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105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7572375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2. Intersection Types</a:t>
            </a:r>
          </a:p>
          <a:p>
            <a:pPr lvl="1">
              <a:spcBef>
                <a:spcPct val="50000"/>
              </a:spcBef>
            </a:pPr>
            <a:endParaRPr lang="en-US" b="0" dirty="0"/>
          </a:p>
          <a:p>
            <a:pPr lvl="1">
              <a:spcBef>
                <a:spcPct val="50000"/>
              </a:spcBef>
            </a:pPr>
            <a:endParaRPr lang="en-US" b="0" dirty="0"/>
          </a:p>
          <a:p>
            <a:pPr lvl="1">
              <a:spcBef>
                <a:spcPct val="50000"/>
              </a:spcBef>
            </a:pPr>
            <a:endParaRPr lang="en-US" b="0" dirty="0"/>
          </a:p>
          <a:p>
            <a:pPr lvl="1">
              <a:spcBef>
                <a:spcPct val="50000"/>
              </a:spcBef>
            </a:pPr>
            <a:endParaRPr lang="en-US" b="0" dirty="0"/>
          </a:p>
          <a:p>
            <a:pPr lvl="1">
              <a:spcBef>
                <a:spcPct val="50000"/>
              </a:spcBef>
            </a:pPr>
            <a:endParaRPr lang="en-US" b="0" dirty="0"/>
          </a:p>
          <a:p>
            <a:pPr lvl="1">
              <a:spcBef>
                <a:spcPct val="50000"/>
              </a:spcBef>
            </a:pPr>
            <a:r>
              <a:rPr lang="en-US" b="0" dirty="0"/>
              <a:t>The three primary intersection methods are:</a:t>
            </a:r>
          </a:p>
          <a:p>
            <a:pPr>
              <a:spcBef>
                <a:spcPct val="50000"/>
              </a:spcBef>
            </a:pPr>
            <a:r>
              <a:rPr lang="en-US" b="0" dirty="0"/>
              <a:t>	- Distance-Distance</a:t>
            </a:r>
          </a:p>
          <a:p>
            <a:pPr>
              <a:spcBef>
                <a:spcPct val="50000"/>
              </a:spcBef>
            </a:pPr>
            <a:r>
              <a:rPr lang="en-US" b="0" dirty="0"/>
              <a:t>	- Direction-Distance (angle-distance)</a:t>
            </a:r>
          </a:p>
          <a:p>
            <a:pPr>
              <a:spcBef>
                <a:spcPct val="50000"/>
              </a:spcBef>
            </a:pPr>
            <a:r>
              <a:rPr lang="en-US" b="0" dirty="0"/>
              <a:t>	- Direction-Direction (angle-angle)</a:t>
            </a:r>
          </a:p>
          <a:p>
            <a:pPr lvl="1">
              <a:spcBef>
                <a:spcPct val="50000"/>
              </a:spcBef>
            </a:pPr>
            <a:r>
              <a:rPr lang="en-US" b="0" dirty="0"/>
              <a:t>In the following explanations, points A and B have known coordinates and serve as a base line.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658205" y="1736309"/>
            <a:ext cx="3698918" cy="1699922"/>
            <a:chOff x="2271155" y="3826366"/>
            <a:chExt cx="3698918" cy="1699922"/>
          </a:xfrm>
        </p:grpSpPr>
        <p:sp>
          <p:nvSpPr>
            <p:cNvPr id="18" name="Line 8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2479117" y="4957031"/>
              <a:ext cx="2876550" cy="1492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9" name="Freeform 51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448955" y="4926868"/>
              <a:ext cx="60325" cy="58738"/>
            </a:xfrm>
            <a:custGeom>
              <a:avLst/>
              <a:gdLst>
                <a:gd name="T0" fmla="*/ 12211762 w 298"/>
                <a:gd name="T1" fmla="*/ 5788846 h 298"/>
                <a:gd name="T2" fmla="*/ 12129777 w 298"/>
                <a:gd name="T3" fmla="*/ 5050679 h 298"/>
                <a:gd name="T4" fmla="*/ 12006900 w 298"/>
                <a:gd name="T5" fmla="*/ 4273682 h 298"/>
                <a:gd name="T6" fmla="*/ 11760944 w 298"/>
                <a:gd name="T7" fmla="*/ 3574345 h 298"/>
                <a:gd name="T8" fmla="*/ 11392112 w 298"/>
                <a:gd name="T9" fmla="*/ 2913838 h 298"/>
                <a:gd name="T10" fmla="*/ 10941496 w 298"/>
                <a:gd name="T11" fmla="*/ 2253331 h 298"/>
                <a:gd name="T12" fmla="*/ 10408693 w 298"/>
                <a:gd name="T13" fmla="*/ 1709512 h 298"/>
                <a:gd name="T14" fmla="*/ 9834998 w 298"/>
                <a:gd name="T15" fmla="*/ 1204326 h 298"/>
                <a:gd name="T16" fmla="*/ 9179319 w 298"/>
                <a:gd name="T17" fmla="*/ 815828 h 298"/>
                <a:gd name="T18" fmla="*/ 8441653 w 298"/>
                <a:gd name="T19" fmla="*/ 466159 h 298"/>
                <a:gd name="T20" fmla="*/ 7703988 w 298"/>
                <a:gd name="T21" fmla="*/ 194348 h 298"/>
                <a:gd name="T22" fmla="*/ 6884540 w 298"/>
                <a:gd name="T23" fmla="*/ 77660 h 298"/>
                <a:gd name="T24" fmla="*/ 6105982 w 298"/>
                <a:gd name="T25" fmla="*/ 0 h 298"/>
                <a:gd name="T26" fmla="*/ 5286332 w 298"/>
                <a:gd name="T27" fmla="*/ 77660 h 298"/>
                <a:gd name="T28" fmla="*/ 4548667 w 298"/>
                <a:gd name="T29" fmla="*/ 194348 h 298"/>
                <a:gd name="T30" fmla="*/ 3811002 w 298"/>
                <a:gd name="T31" fmla="*/ 466159 h 298"/>
                <a:gd name="T32" fmla="*/ 3073336 w 298"/>
                <a:gd name="T33" fmla="*/ 815828 h 298"/>
                <a:gd name="T34" fmla="*/ 2417858 w 298"/>
                <a:gd name="T35" fmla="*/ 1204326 h 298"/>
                <a:gd name="T36" fmla="*/ 1803070 w 298"/>
                <a:gd name="T37" fmla="*/ 1709512 h 298"/>
                <a:gd name="T38" fmla="*/ 1311360 w 298"/>
                <a:gd name="T39" fmla="*/ 2253331 h 298"/>
                <a:gd name="T40" fmla="*/ 860542 w 298"/>
                <a:gd name="T41" fmla="*/ 2913838 h 298"/>
                <a:gd name="T42" fmla="*/ 491709 w 298"/>
                <a:gd name="T43" fmla="*/ 3574345 h 298"/>
                <a:gd name="T44" fmla="*/ 245956 w 298"/>
                <a:gd name="T45" fmla="*/ 4273682 h 298"/>
                <a:gd name="T46" fmla="*/ 40891 w 298"/>
                <a:gd name="T47" fmla="*/ 5050679 h 298"/>
                <a:gd name="T48" fmla="*/ 0 w 298"/>
                <a:gd name="T49" fmla="*/ 5788846 h 298"/>
                <a:gd name="T50" fmla="*/ 40891 w 298"/>
                <a:gd name="T51" fmla="*/ 6527014 h 298"/>
                <a:gd name="T52" fmla="*/ 245956 w 298"/>
                <a:gd name="T53" fmla="*/ 7265181 h 298"/>
                <a:gd name="T54" fmla="*/ 491709 w 298"/>
                <a:gd name="T55" fmla="*/ 8003348 h 298"/>
                <a:gd name="T56" fmla="*/ 860542 w 298"/>
                <a:gd name="T57" fmla="*/ 8663855 h 298"/>
                <a:gd name="T58" fmla="*/ 1311360 w 298"/>
                <a:gd name="T59" fmla="*/ 9285531 h 298"/>
                <a:gd name="T60" fmla="*/ 1803070 w 298"/>
                <a:gd name="T61" fmla="*/ 9829350 h 298"/>
                <a:gd name="T62" fmla="*/ 2417858 w 298"/>
                <a:gd name="T63" fmla="*/ 10334536 h 298"/>
                <a:gd name="T64" fmla="*/ 3073336 w 298"/>
                <a:gd name="T65" fmla="*/ 10761865 h 298"/>
                <a:gd name="T66" fmla="*/ 3811002 w 298"/>
                <a:gd name="T67" fmla="*/ 11111533 h 298"/>
                <a:gd name="T68" fmla="*/ 4548667 w 298"/>
                <a:gd name="T69" fmla="*/ 11344514 h 298"/>
                <a:gd name="T70" fmla="*/ 5286332 w 298"/>
                <a:gd name="T71" fmla="*/ 11500031 h 298"/>
                <a:gd name="T72" fmla="*/ 6105982 w 298"/>
                <a:gd name="T73" fmla="*/ 11577692 h 298"/>
                <a:gd name="T74" fmla="*/ 6884540 w 298"/>
                <a:gd name="T75" fmla="*/ 11500031 h 298"/>
                <a:gd name="T76" fmla="*/ 7703988 w 298"/>
                <a:gd name="T77" fmla="*/ 11344514 h 298"/>
                <a:gd name="T78" fmla="*/ 8441653 w 298"/>
                <a:gd name="T79" fmla="*/ 11111533 h 298"/>
                <a:gd name="T80" fmla="*/ 9179319 w 298"/>
                <a:gd name="T81" fmla="*/ 10761865 h 298"/>
                <a:gd name="T82" fmla="*/ 9834998 w 298"/>
                <a:gd name="T83" fmla="*/ 10334536 h 298"/>
                <a:gd name="T84" fmla="*/ 10408693 w 298"/>
                <a:gd name="T85" fmla="*/ 9829350 h 298"/>
                <a:gd name="T86" fmla="*/ 10941496 w 298"/>
                <a:gd name="T87" fmla="*/ 9285531 h 298"/>
                <a:gd name="T88" fmla="*/ 11392112 w 298"/>
                <a:gd name="T89" fmla="*/ 8663855 h 298"/>
                <a:gd name="T90" fmla="*/ 11760944 w 298"/>
                <a:gd name="T91" fmla="*/ 8003348 h 298"/>
                <a:gd name="T92" fmla="*/ 12006900 w 298"/>
                <a:gd name="T93" fmla="*/ 7265181 h 298"/>
                <a:gd name="T94" fmla="*/ 12129777 w 298"/>
                <a:gd name="T95" fmla="*/ 6527014 h 2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8"/>
                <a:gd name="T145" fmla="*/ 0 h 298"/>
                <a:gd name="T146" fmla="*/ 298 w 298"/>
                <a:gd name="T147" fmla="*/ 298 h 2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8" h="298">
                  <a:moveTo>
                    <a:pt x="298" y="158"/>
                  </a:moveTo>
                  <a:lnTo>
                    <a:pt x="298" y="149"/>
                  </a:lnTo>
                  <a:lnTo>
                    <a:pt x="298" y="140"/>
                  </a:lnTo>
                  <a:lnTo>
                    <a:pt x="296" y="130"/>
                  </a:lnTo>
                  <a:lnTo>
                    <a:pt x="295" y="120"/>
                  </a:lnTo>
                  <a:lnTo>
                    <a:pt x="293" y="110"/>
                  </a:lnTo>
                  <a:lnTo>
                    <a:pt x="290" y="101"/>
                  </a:lnTo>
                  <a:lnTo>
                    <a:pt x="287" y="92"/>
                  </a:lnTo>
                  <a:lnTo>
                    <a:pt x="282" y="83"/>
                  </a:lnTo>
                  <a:lnTo>
                    <a:pt x="278" y="75"/>
                  </a:lnTo>
                  <a:lnTo>
                    <a:pt x="273" y="66"/>
                  </a:lnTo>
                  <a:lnTo>
                    <a:pt x="267" y="58"/>
                  </a:lnTo>
                  <a:lnTo>
                    <a:pt x="261" y="51"/>
                  </a:lnTo>
                  <a:lnTo>
                    <a:pt x="254" y="44"/>
                  </a:lnTo>
                  <a:lnTo>
                    <a:pt x="248" y="37"/>
                  </a:lnTo>
                  <a:lnTo>
                    <a:pt x="240" y="31"/>
                  </a:lnTo>
                  <a:lnTo>
                    <a:pt x="232" y="26"/>
                  </a:lnTo>
                  <a:lnTo>
                    <a:pt x="224" y="21"/>
                  </a:lnTo>
                  <a:lnTo>
                    <a:pt x="215" y="16"/>
                  </a:lnTo>
                  <a:lnTo>
                    <a:pt x="206" y="12"/>
                  </a:lnTo>
                  <a:lnTo>
                    <a:pt x="197" y="9"/>
                  </a:lnTo>
                  <a:lnTo>
                    <a:pt x="188" y="5"/>
                  </a:lnTo>
                  <a:lnTo>
                    <a:pt x="178" y="3"/>
                  </a:lnTo>
                  <a:lnTo>
                    <a:pt x="168" y="2"/>
                  </a:lnTo>
                  <a:lnTo>
                    <a:pt x="159" y="1"/>
                  </a:lnTo>
                  <a:lnTo>
                    <a:pt x="149" y="0"/>
                  </a:lnTo>
                  <a:lnTo>
                    <a:pt x="139" y="1"/>
                  </a:lnTo>
                  <a:lnTo>
                    <a:pt x="129" y="2"/>
                  </a:lnTo>
                  <a:lnTo>
                    <a:pt x="121" y="3"/>
                  </a:lnTo>
                  <a:lnTo>
                    <a:pt x="111" y="5"/>
                  </a:lnTo>
                  <a:lnTo>
                    <a:pt x="101" y="9"/>
                  </a:lnTo>
                  <a:lnTo>
                    <a:pt x="93" y="12"/>
                  </a:lnTo>
                  <a:lnTo>
                    <a:pt x="84" y="16"/>
                  </a:lnTo>
                  <a:lnTo>
                    <a:pt x="75" y="21"/>
                  </a:lnTo>
                  <a:lnTo>
                    <a:pt x="67" y="26"/>
                  </a:lnTo>
                  <a:lnTo>
                    <a:pt x="59" y="31"/>
                  </a:lnTo>
                  <a:lnTo>
                    <a:pt x="51" y="37"/>
                  </a:lnTo>
                  <a:lnTo>
                    <a:pt x="44" y="44"/>
                  </a:lnTo>
                  <a:lnTo>
                    <a:pt x="37" y="51"/>
                  </a:lnTo>
                  <a:lnTo>
                    <a:pt x="32" y="58"/>
                  </a:lnTo>
                  <a:lnTo>
                    <a:pt x="25" y="66"/>
                  </a:lnTo>
                  <a:lnTo>
                    <a:pt x="21" y="75"/>
                  </a:lnTo>
                  <a:lnTo>
                    <a:pt x="16" y="83"/>
                  </a:lnTo>
                  <a:lnTo>
                    <a:pt x="12" y="92"/>
                  </a:lnTo>
                  <a:lnTo>
                    <a:pt x="9" y="101"/>
                  </a:lnTo>
                  <a:lnTo>
                    <a:pt x="6" y="110"/>
                  </a:lnTo>
                  <a:lnTo>
                    <a:pt x="4" y="120"/>
                  </a:lnTo>
                  <a:lnTo>
                    <a:pt x="1" y="130"/>
                  </a:lnTo>
                  <a:lnTo>
                    <a:pt x="1" y="140"/>
                  </a:lnTo>
                  <a:lnTo>
                    <a:pt x="0" y="149"/>
                  </a:lnTo>
                  <a:lnTo>
                    <a:pt x="1" y="158"/>
                  </a:lnTo>
                  <a:lnTo>
                    <a:pt x="1" y="168"/>
                  </a:lnTo>
                  <a:lnTo>
                    <a:pt x="4" y="178"/>
                  </a:lnTo>
                  <a:lnTo>
                    <a:pt x="6" y="187"/>
                  </a:lnTo>
                  <a:lnTo>
                    <a:pt x="9" y="197"/>
                  </a:lnTo>
                  <a:lnTo>
                    <a:pt x="12" y="206"/>
                  </a:lnTo>
                  <a:lnTo>
                    <a:pt x="16" y="214"/>
                  </a:lnTo>
                  <a:lnTo>
                    <a:pt x="21" y="223"/>
                  </a:lnTo>
                  <a:lnTo>
                    <a:pt x="25" y="232"/>
                  </a:lnTo>
                  <a:lnTo>
                    <a:pt x="32" y="239"/>
                  </a:lnTo>
                  <a:lnTo>
                    <a:pt x="37" y="247"/>
                  </a:lnTo>
                  <a:lnTo>
                    <a:pt x="44" y="253"/>
                  </a:lnTo>
                  <a:lnTo>
                    <a:pt x="51" y="261"/>
                  </a:lnTo>
                  <a:lnTo>
                    <a:pt x="59" y="266"/>
                  </a:lnTo>
                  <a:lnTo>
                    <a:pt x="67" y="273"/>
                  </a:lnTo>
                  <a:lnTo>
                    <a:pt x="75" y="277"/>
                  </a:lnTo>
                  <a:lnTo>
                    <a:pt x="84" y="282"/>
                  </a:lnTo>
                  <a:lnTo>
                    <a:pt x="93" y="286"/>
                  </a:lnTo>
                  <a:lnTo>
                    <a:pt x="101" y="289"/>
                  </a:lnTo>
                  <a:lnTo>
                    <a:pt x="111" y="292"/>
                  </a:lnTo>
                  <a:lnTo>
                    <a:pt x="121" y="295"/>
                  </a:lnTo>
                  <a:lnTo>
                    <a:pt x="129" y="296"/>
                  </a:lnTo>
                  <a:lnTo>
                    <a:pt x="139" y="297"/>
                  </a:lnTo>
                  <a:lnTo>
                    <a:pt x="149" y="298"/>
                  </a:lnTo>
                  <a:lnTo>
                    <a:pt x="159" y="297"/>
                  </a:lnTo>
                  <a:lnTo>
                    <a:pt x="168" y="296"/>
                  </a:lnTo>
                  <a:lnTo>
                    <a:pt x="178" y="295"/>
                  </a:lnTo>
                  <a:lnTo>
                    <a:pt x="188" y="292"/>
                  </a:lnTo>
                  <a:lnTo>
                    <a:pt x="197" y="289"/>
                  </a:lnTo>
                  <a:lnTo>
                    <a:pt x="206" y="286"/>
                  </a:lnTo>
                  <a:lnTo>
                    <a:pt x="215" y="282"/>
                  </a:lnTo>
                  <a:lnTo>
                    <a:pt x="224" y="277"/>
                  </a:lnTo>
                  <a:lnTo>
                    <a:pt x="232" y="273"/>
                  </a:lnTo>
                  <a:lnTo>
                    <a:pt x="240" y="266"/>
                  </a:lnTo>
                  <a:lnTo>
                    <a:pt x="248" y="261"/>
                  </a:lnTo>
                  <a:lnTo>
                    <a:pt x="254" y="253"/>
                  </a:lnTo>
                  <a:lnTo>
                    <a:pt x="261" y="247"/>
                  </a:lnTo>
                  <a:lnTo>
                    <a:pt x="267" y="239"/>
                  </a:lnTo>
                  <a:lnTo>
                    <a:pt x="273" y="232"/>
                  </a:lnTo>
                  <a:lnTo>
                    <a:pt x="278" y="223"/>
                  </a:lnTo>
                  <a:lnTo>
                    <a:pt x="282" y="214"/>
                  </a:lnTo>
                  <a:lnTo>
                    <a:pt x="287" y="206"/>
                  </a:lnTo>
                  <a:lnTo>
                    <a:pt x="290" y="197"/>
                  </a:lnTo>
                  <a:lnTo>
                    <a:pt x="293" y="187"/>
                  </a:lnTo>
                  <a:lnTo>
                    <a:pt x="295" y="178"/>
                  </a:lnTo>
                  <a:lnTo>
                    <a:pt x="296" y="168"/>
                  </a:lnTo>
                  <a:lnTo>
                    <a:pt x="298" y="1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" name="Freeform 52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448955" y="4926868"/>
              <a:ext cx="60325" cy="58738"/>
            </a:xfrm>
            <a:custGeom>
              <a:avLst/>
              <a:gdLst>
                <a:gd name="T0" fmla="*/ 13281405 w 274"/>
                <a:gd name="T1" fmla="*/ 5885119 h 275"/>
                <a:gd name="T2" fmla="*/ 13184533 w 274"/>
                <a:gd name="T3" fmla="*/ 5064069 h 275"/>
                <a:gd name="T4" fmla="*/ 12942132 w 274"/>
                <a:gd name="T5" fmla="*/ 4242806 h 275"/>
                <a:gd name="T6" fmla="*/ 12602859 w 274"/>
                <a:gd name="T7" fmla="*/ 3512960 h 275"/>
                <a:gd name="T8" fmla="*/ 12166494 w 274"/>
                <a:gd name="T9" fmla="*/ 2782899 h 275"/>
                <a:gd name="T10" fmla="*/ 11633256 w 274"/>
                <a:gd name="T11" fmla="*/ 2144257 h 275"/>
                <a:gd name="T12" fmla="*/ 11051583 w 274"/>
                <a:gd name="T13" fmla="*/ 1551110 h 275"/>
                <a:gd name="T14" fmla="*/ 10373037 w 274"/>
                <a:gd name="T15" fmla="*/ 1094876 h 275"/>
                <a:gd name="T16" fmla="*/ 9597619 w 274"/>
                <a:gd name="T17" fmla="*/ 684351 h 275"/>
                <a:gd name="T18" fmla="*/ 8773544 w 274"/>
                <a:gd name="T19" fmla="*/ 365030 h 275"/>
                <a:gd name="T20" fmla="*/ 7949470 w 274"/>
                <a:gd name="T21" fmla="*/ 136913 h 275"/>
                <a:gd name="T22" fmla="*/ 7076958 w 274"/>
                <a:gd name="T23" fmla="*/ 45709 h 275"/>
                <a:gd name="T24" fmla="*/ 6204447 w 274"/>
                <a:gd name="T25" fmla="*/ 45709 h 275"/>
                <a:gd name="T26" fmla="*/ 5380373 w 274"/>
                <a:gd name="T27" fmla="*/ 136913 h 275"/>
                <a:gd name="T28" fmla="*/ 4507862 w 274"/>
                <a:gd name="T29" fmla="*/ 365030 h 275"/>
                <a:gd name="T30" fmla="*/ 3732444 w 274"/>
                <a:gd name="T31" fmla="*/ 684351 h 275"/>
                <a:gd name="T32" fmla="*/ 2956805 w 274"/>
                <a:gd name="T33" fmla="*/ 1094876 h 275"/>
                <a:gd name="T34" fmla="*/ 2278259 w 274"/>
                <a:gd name="T35" fmla="*/ 1551110 h 275"/>
                <a:gd name="T36" fmla="*/ 1648149 w 274"/>
                <a:gd name="T37" fmla="*/ 2144257 h 275"/>
                <a:gd name="T38" fmla="*/ 1114912 w 274"/>
                <a:gd name="T39" fmla="*/ 2782899 h 275"/>
                <a:gd name="T40" fmla="*/ 678546 w 274"/>
                <a:gd name="T41" fmla="*/ 3512960 h 275"/>
                <a:gd name="T42" fmla="*/ 387709 w 274"/>
                <a:gd name="T43" fmla="*/ 4242806 h 275"/>
                <a:gd name="T44" fmla="*/ 145308 w 274"/>
                <a:gd name="T45" fmla="*/ 5064069 h 275"/>
                <a:gd name="T46" fmla="*/ 48436 w 274"/>
                <a:gd name="T47" fmla="*/ 5885119 h 275"/>
                <a:gd name="T48" fmla="*/ 48436 w 274"/>
                <a:gd name="T49" fmla="*/ 6660888 h 275"/>
                <a:gd name="T50" fmla="*/ 145308 w 274"/>
                <a:gd name="T51" fmla="*/ 7481940 h 275"/>
                <a:gd name="T52" fmla="*/ 387709 w 274"/>
                <a:gd name="T53" fmla="*/ 8303203 h 275"/>
                <a:gd name="T54" fmla="*/ 678546 w 274"/>
                <a:gd name="T55" fmla="*/ 9033049 h 275"/>
                <a:gd name="T56" fmla="*/ 1114912 w 274"/>
                <a:gd name="T57" fmla="*/ 9763109 h 275"/>
                <a:gd name="T58" fmla="*/ 1648149 w 274"/>
                <a:gd name="T59" fmla="*/ 10401751 h 275"/>
                <a:gd name="T60" fmla="*/ 2278259 w 274"/>
                <a:gd name="T61" fmla="*/ 10994898 h 275"/>
                <a:gd name="T62" fmla="*/ 2956805 w 274"/>
                <a:gd name="T63" fmla="*/ 11496627 h 275"/>
                <a:gd name="T64" fmla="*/ 3732444 w 274"/>
                <a:gd name="T65" fmla="*/ 11861657 h 275"/>
                <a:gd name="T66" fmla="*/ 4507862 w 274"/>
                <a:gd name="T67" fmla="*/ 12180978 h 275"/>
                <a:gd name="T68" fmla="*/ 5380373 w 274"/>
                <a:gd name="T69" fmla="*/ 12409095 h 275"/>
                <a:gd name="T70" fmla="*/ 6204447 w 274"/>
                <a:gd name="T71" fmla="*/ 12500299 h 275"/>
                <a:gd name="T72" fmla="*/ 7076958 w 274"/>
                <a:gd name="T73" fmla="*/ 12500299 h 275"/>
                <a:gd name="T74" fmla="*/ 7949470 w 274"/>
                <a:gd name="T75" fmla="*/ 12409095 h 275"/>
                <a:gd name="T76" fmla="*/ 8773544 w 274"/>
                <a:gd name="T77" fmla="*/ 12180978 h 275"/>
                <a:gd name="T78" fmla="*/ 9597619 w 274"/>
                <a:gd name="T79" fmla="*/ 11861657 h 275"/>
                <a:gd name="T80" fmla="*/ 10373037 w 274"/>
                <a:gd name="T81" fmla="*/ 11496627 h 275"/>
                <a:gd name="T82" fmla="*/ 11051583 w 274"/>
                <a:gd name="T83" fmla="*/ 10994898 h 275"/>
                <a:gd name="T84" fmla="*/ 11633256 w 274"/>
                <a:gd name="T85" fmla="*/ 10401751 h 275"/>
                <a:gd name="T86" fmla="*/ 12166494 w 274"/>
                <a:gd name="T87" fmla="*/ 9763109 h 275"/>
                <a:gd name="T88" fmla="*/ 12602859 w 274"/>
                <a:gd name="T89" fmla="*/ 9033049 h 275"/>
                <a:gd name="T90" fmla="*/ 12942132 w 274"/>
                <a:gd name="T91" fmla="*/ 8303203 h 275"/>
                <a:gd name="T92" fmla="*/ 13184533 w 274"/>
                <a:gd name="T93" fmla="*/ 7481940 h 275"/>
                <a:gd name="T94" fmla="*/ 13281405 w 274"/>
                <a:gd name="T95" fmla="*/ 6660888 h 27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4"/>
                <a:gd name="T145" fmla="*/ 0 h 275"/>
                <a:gd name="T146" fmla="*/ 274 w 274"/>
                <a:gd name="T147" fmla="*/ 275 h 27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4" h="275">
                  <a:moveTo>
                    <a:pt x="274" y="138"/>
                  </a:moveTo>
                  <a:lnTo>
                    <a:pt x="274" y="129"/>
                  </a:lnTo>
                  <a:lnTo>
                    <a:pt x="273" y="120"/>
                  </a:lnTo>
                  <a:lnTo>
                    <a:pt x="272" y="111"/>
                  </a:lnTo>
                  <a:lnTo>
                    <a:pt x="270" y="102"/>
                  </a:lnTo>
                  <a:lnTo>
                    <a:pt x="267" y="93"/>
                  </a:lnTo>
                  <a:lnTo>
                    <a:pt x="264" y="85"/>
                  </a:lnTo>
                  <a:lnTo>
                    <a:pt x="260" y="77"/>
                  </a:lnTo>
                  <a:lnTo>
                    <a:pt x="256" y="69"/>
                  </a:lnTo>
                  <a:lnTo>
                    <a:pt x="251" y="61"/>
                  </a:lnTo>
                  <a:lnTo>
                    <a:pt x="246" y="54"/>
                  </a:lnTo>
                  <a:lnTo>
                    <a:pt x="240" y="47"/>
                  </a:lnTo>
                  <a:lnTo>
                    <a:pt x="234" y="41"/>
                  </a:lnTo>
                  <a:lnTo>
                    <a:pt x="228" y="34"/>
                  </a:lnTo>
                  <a:lnTo>
                    <a:pt x="221" y="29"/>
                  </a:lnTo>
                  <a:lnTo>
                    <a:pt x="214" y="24"/>
                  </a:lnTo>
                  <a:lnTo>
                    <a:pt x="206" y="19"/>
                  </a:lnTo>
                  <a:lnTo>
                    <a:pt x="198" y="15"/>
                  </a:lnTo>
                  <a:lnTo>
                    <a:pt x="190" y="11"/>
                  </a:lnTo>
                  <a:lnTo>
                    <a:pt x="181" y="8"/>
                  </a:lnTo>
                  <a:lnTo>
                    <a:pt x="173" y="5"/>
                  </a:lnTo>
                  <a:lnTo>
                    <a:pt x="164" y="3"/>
                  </a:lnTo>
                  <a:lnTo>
                    <a:pt x="155" y="2"/>
                  </a:lnTo>
                  <a:lnTo>
                    <a:pt x="146" y="1"/>
                  </a:lnTo>
                  <a:lnTo>
                    <a:pt x="137" y="0"/>
                  </a:lnTo>
                  <a:lnTo>
                    <a:pt x="128" y="1"/>
                  </a:lnTo>
                  <a:lnTo>
                    <a:pt x="119" y="2"/>
                  </a:lnTo>
                  <a:lnTo>
                    <a:pt x="111" y="3"/>
                  </a:lnTo>
                  <a:lnTo>
                    <a:pt x="102" y="5"/>
                  </a:lnTo>
                  <a:lnTo>
                    <a:pt x="93" y="8"/>
                  </a:lnTo>
                  <a:lnTo>
                    <a:pt x="85" y="11"/>
                  </a:lnTo>
                  <a:lnTo>
                    <a:pt x="77" y="15"/>
                  </a:lnTo>
                  <a:lnTo>
                    <a:pt x="69" y="19"/>
                  </a:lnTo>
                  <a:lnTo>
                    <a:pt x="61" y="24"/>
                  </a:lnTo>
                  <a:lnTo>
                    <a:pt x="54" y="29"/>
                  </a:lnTo>
                  <a:lnTo>
                    <a:pt x="47" y="34"/>
                  </a:lnTo>
                  <a:lnTo>
                    <a:pt x="40" y="41"/>
                  </a:lnTo>
                  <a:lnTo>
                    <a:pt x="34" y="47"/>
                  </a:lnTo>
                  <a:lnTo>
                    <a:pt x="29" y="54"/>
                  </a:lnTo>
                  <a:lnTo>
                    <a:pt x="23" y="61"/>
                  </a:lnTo>
                  <a:lnTo>
                    <a:pt x="19" y="69"/>
                  </a:lnTo>
                  <a:lnTo>
                    <a:pt x="14" y="77"/>
                  </a:lnTo>
                  <a:lnTo>
                    <a:pt x="11" y="85"/>
                  </a:lnTo>
                  <a:lnTo>
                    <a:pt x="8" y="93"/>
                  </a:lnTo>
                  <a:lnTo>
                    <a:pt x="5" y="102"/>
                  </a:lnTo>
                  <a:lnTo>
                    <a:pt x="3" y="111"/>
                  </a:lnTo>
                  <a:lnTo>
                    <a:pt x="1" y="120"/>
                  </a:lnTo>
                  <a:lnTo>
                    <a:pt x="1" y="129"/>
                  </a:lnTo>
                  <a:lnTo>
                    <a:pt x="0" y="138"/>
                  </a:lnTo>
                  <a:lnTo>
                    <a:pt x="1" y="146"/>
                  </a:lnTo>
                  <a:lnTo>
                    <a:pt x="1" y="155"/>
                  </a:lnTo>
                  <a:lnTo>
                    <a:pt x="3" y="164"/>
                  </a:lnTo>
                  <a:lnTo>
                    <a:pt x="5" y="173"/>
                  </a:lnTo>
                  <a:lnTo>
                    <a:pt x="8" y="182"/>
                  </a:lnTo>
                  <a:lnTo>
                    <a:pt x="11" y="190"/>
                  </a:lnTo>
                  <a:lnTo>
                    <a:pt x="14" y="198"/>
                  </a:lnTo>
                  <a:lnTo>
                    <a:pt x="19" y="206"/>
                  </a:lnTo>
                  <a:lnTo>
                    <a:pt x="23" y="214"/>
                  </a:lnTo>
                  <a:lnTo>
                    <a:pt x="29" y="221"/>
                  </a:lnTo>
                  <a:lnTo>
                    <a:pt x="34" y="228"/>
                  </a:lnTo>
                  <a:lnTo>
                    <a:pt x="40" y="234"/>
                  </a:lnTo>
                  <a:lnTo>
                    <a:pt x="47" y="241"/>
                  </a:lnTo>
                  <a:lnTo>
                    <a:pt x="54" y="246"/>
                  </a:lnTo>
                  <a:lnTo>
                    <a:pt x="61" y="252"/>
                  </a:lnTo>
                  <a:lnTo>
                    <a:pt x="69" y="256"/>
                  </a:lnTo>
                  <a:lnTo>
                    <a:pt x="77" y="260"/>
                  </a:lnTo>
                  <a:lnTo>
                    <a:pt x="85" y="264"/>
                  </a:lnTo>
                  <a:lnTo>
                    <a:pt x="93" y="267"/>
                  </a:lnTo>
                  <a:lnTo>
                    <a:pt x="102" y="270"/>
                  </a:lnTo>
                  <a:lnTo>
                    <a:pt x="111" y="272"/>
                  </a:lnTo>
                  <a:lnTo>
                    <a:pt x="119" y="273"/>
                  </a:lnTo>
                  <a:lnTo>
                    <a:pt x="128" y="274"/>
                  </a:lnTo>
                  <a:lnTo>
                    <a:pt x="137" y="275"/>
                  </a:lnTo>
                  <a:lnTo>
                    <a:pt x="146" y="274"/>
                  </a:lnTo>
                  <a:lnTo>
                    <a:pt x="155" y="273"/>
                  </a:lnTo>
                  <a:lnTo>
                    <a:pt x="164" y="272"/>
                  </a:lnTo>
                  <a:lnTo>
                    <a:pt x="173" y="270"/>
                  </a:lnTo>
                  <a:lnTo>
                    <a:pt x="181" y="267"/>
                  </a:lnTo>
                  <a:lnTo>
                    <a:pt x="190" y="264"/>
                  </a:lnTo>
                  <a:lnTo>
                    <a:pt x="198" y="260"/>
                  </a:lnTo>
                  <a:lnTo>
                    <a:pt x="206" y="256"/>
                  </a:lnTo>
                  <a:lnTo>
                    <a:pt x="214" y="252"/>
                  </a:lnTo>
                  <a:lnTo>
                    <a:pt x="221" y="246"/>
                  </a:lnTo>
                  <a:lnTo>
                    <a:pt x="228" y="241"/>
                  </a:lnTo>
                  <a:lnTo>
                    <a:pt x="234" y="234"/>
                  </a:lnTo>
                  <a:lnTo>
                    <a:pt x="240" y="228"/>
                  </a:lnTo>
                  <a:lnTo>
                    <a:pt x="246" y="221"/>
                  </a:lnTo>
                  <a:lnTo>
                    <a:pt x="251" y="214"/>
                  </a:lnTo>
                  <a:lnTo>
                    <a:pt x="256" y="206"/>
                  </a:lnTo>
                  <a:lnTo>
                    <a:pt x="260" y="198"/>
                  </a:lnTo>
                  <a:lnTo>
                    <a:pt x="264" y="190"/>
                  </a:lnTo>
                  <a:lnTo>
                    <a:pt x="267" y="182"/>
                  </a:lnTo>
                  <a:lnTo>
                    <a:pt x="270" y="173"/>
                  </a:lnTo>
                  <a:lnTo>
                    <a:pt x="272" y="164"/>
                  </a:lnTo>
                  <a:lnTo>
                    <a:pt x="273" y="155"/>
                  </a:lnTo>
                  <a:lnTo>
                    <a:pt x="274" y="146"/>
                  </a:lnTo>
                  <a:lnTo>
                    <a:pt x="274" y="13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1" name="Freeform 53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5327092" y="5077681"/>
              <a:ext cx="58738" cy="58737"/>
            </a:xfrm>
            <a:custGeom>
              <a:avLst/>
              <a:gdLst>
                <a:gd name="T0" fmla="*/ 11577692 w 298"/>
                <a:gd name="T1" fmla="*/ 5788659 h 297"/>
                <a:gd name="T2" fmla="*/ 11500031 w 298"/>
                <a:gd name="T3" fmla="*/ 5045448 h 297"/>
                <a:gd name="T4" fmla="*/ 11344514 w 298"/>
                <a:gd name="T5" fmla="*/ 4341396 h 297"/>
                <a:gd name="T6" fmla="*/ 11150363 w 298"/>
                <a:gd name="T7" fmla="*/ 3598383 h 297"/>
                <a:gd name="T8" fmla="*/ 10800695 w 298"/>
                <a:gd name="T9" fmla="*/ 2933488 h 297"/>
                <a:gd name="T10" fmla="*/ 10373366 w 298"/>
                <a:gd name="T11" fmla="*/ 2307553 h 297"/>
                <a:gd name="T12" fmla="*/ 9868180 w 298"/>
                <a:gd name="T13" fmla="*/ 1681816 h 297"/>
                <a:gd name="T14" fmla="*/ 9324361 w 298"/>
                <a:gd name="T15" fmla="*/ 1173356 h 297"/>
                <a:gd name="T16" fmla="*/ 8702685 w 298"/>
                <a:gd name="T17" fmla="*/ 782171 h 297"/>
                <a:gd name="T18" fmla="*/ 8003348 w 298"/>
                <a:gd name="T19" fmla="*/ 469303 h 297"/>
                <a:gd name="T20" fmla="*/ 7304011 w 298"/>
                <a:gd name="T21" fmla="*/ 195592 h 297"/>
                <a:gd name="T22" fmla="*/ 6527014 w 298"/>
                <a:gd name="T23" fmla="*/ 39158 h 297"/>
                <a:gd name="T24" fmla="*/ 5788846 w 298"/>
                <a:gd name="T25" fmla="*/ 0 h 297"/>
                <a:gd name="T26" fmla="*/ 5011849 w 298"/>
                <a:gd name="T27" fmla="*/ 39158 h 297"/>
                <a:gd name="T28" fmla="*/ 4312512 w 298"/>
                <a:gd name="T29" fmla="*/ 195592 h 297"/>
                <a:gd name="T30" fmla="*/ 3613175 w 298"/>
                <a:gd name="T31" fmla="*/ 469303 h 297"/>
                <a:gd name="T32" fmla="*/ 2913838 w 298"/>
                <a:gd name="T33" fmla="*/ 782171 h 297"/>
                <a:gd name="T34" fmla="*/ 2292162 w 298"/>
                <a:gd name="T35" fmla="*/ 1173356 h 297"/>
                <a:gd name="T36" fmla="*/ 1709512 w 298"/>
                <a:gd name="T37" fmla="*/ 1681816 h 297"/>
                <a:gd name="T38" fmla="*/ 1204326 w 298"/>
                <a:gd name="T39" fmla="*/ 2307553 h 297"/>
                <a:gd name="T40" fmla="*/ 776997 w 298"/>
                <a:gd name="T41" fmla="*/ 2933488 h 297"/>
                <a:gd name="T42" fmla="*/ 427329 w 298"/>
                <a:gd name="T43" fmla="*/ 3598383 h 297"/>
                <a:gd name="T44" fmla="*/ 233178 w 298"/>
                <a:gd name="T45" fmla="*/ 4341396 h 297"/>
                <a:gd name="T46" fmla="*/ 38830 w 298"/>
                <a:gd name="T47" fmla="*/ 5045448 h 297"/>
                <a:gd name="T48" fmla="*/ 0 w 298"/>
                <a:gd name="T49" fmla="*/ 5788659 h 297"/>
                <a:gd name="T50" fmla="*/ 38830 w 298"/>
                <a:gd name="T51" fmla="*/ 6570831 h 297"/>
                <a:gd name="T52" fmla="*/ 233178 w 298"/>
                <a:gd name="T53" fmla="*/ 7314042 h 297"/>
                <a:gd name="T54" fmla="*/ 427329 w 298"/>
                <a:gd name="T55" fmla="*/ 8057055 h 297"/>
                <a:gd name="T56" fmla="*/ 776997 w 298"/>
                <a:gd name="T57" fmla="*/ 8721950 h 297"/>
                <a:gd name="T58" fmla="*/ 1204326 w 298"/>
                <a:gd name="T59" fmla="*/ 9347686 h 297"/>
                <a:gd name="T60" fmla="*/ 1709512 w 298"/>
                <a:gd name="T61" fmla="*/ 9895305 h 297"/>
                <a:gd name="T62" fmla="*/ 2292162 w 298"/>
                <a:gd name="T63" fmla="*/ 10403765 h 297"/>
                <a:gd name="T64" fmla="*/ 2913838 w 298"/>
                <a:gd name="T65" fmla="*/ 10834108 h 297"/>
                <a:gd name="T66" fmla="*/ 3613175 w 298"/>
                <a:gd name="T67" fmla="*/ 11186134 h 297"/>
                <a:gd name="T68" fmla="*/ 4312512 w 298"/>
                <a:gd name="T69" fmla="*/ 11420686 h 297"/>
                <a:gd name="T70" fmla="*/ 5011849 w 298"/>
                <a:gd name="T71" fmla="*/ 11577120 h 297"/>
                <a:gd name="T72" fmla="*/ 5788846 w 298"/>
                <a:gd name="T73" fmla="*/ 11616278 h 297"/>
                <a:gd name="T74" fmla="*/ 6527014 w 298"/>
                <a:gd name="T75" fmla="*/ 11577120 h 297"/>
                <a:gd name="T76" fmla="*/ 7304011 w 298"/>
                <a:gd name="T77" fmla="*/ 11420686 h 297"/>
                <a:gd name="T78" fmla="*/ 8003348 w 298"/>
                <a:gd name="T79" fmla="*/ 11186134 h 297"/>
                <a:gd name="T80" fmla="*/ 8702685 w 298"/>
                <a:gd name="T81" fmla="*/ 10834108 h 297"/>
                <a:gd name="T82" fmla="*/ 9324361 w 298"/>
                <a:gd name="T83" fmla="*/ 10403765 h 297"/>
                <a:gd name="T84" fmla="*/ 9868180 w 298"/>
                <a:gd name="T85" fmla="*/ 9895305 h 297"/>
                <a:gd name="T86" fmla="*/ 10373366 w 298"/>
                <a:gd name="T87" fmla="*/ 9347686 h 297"/>
                <a:gd name="T88" fmla="*/ 10800695 w 298"/>
                <a:gd name="T89" fmla="*/ 8721950 h 297"/>
                <a:gd name="T90" fmla="*/ 11150363 w 298"/>
                <a:gd name="T91" fmla="*/ 8057055 h 297"/>
                <a:gd name="T92" fmla="*/ 11344514 w 298"/>
                <a:gd name="T93" fmla="*/ 7314042 h 297"/>
                <a:gd name="T94" fmla="*/ 11500031 w 298"/>
                <a:gd name="T95" fmla="*/ 6570831 h 2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8"/>
                <a:gd name="T145" fmla="*/ 0 h 297"/>
                <a:gd name="T146" fmla="*/ 298 w 298"/>
                <a:gd name="T147" fmla="*/ 297 h 2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8" h="297">
                  <a:moveTo>
                    <a:pt x="298" y="158"/>
                  </a:moveTo>
                  <a:lnTo>
                    <a:pt x="298" y="148"/>
                  </a:lnTo>
                  <a:lnTo>
                    <a:pt x="298" y="139"/>
                  </a:lnTo>
                  <a:lnTo>
                    <a:pt x="296" y="129"/>
                  </a:lnTo>
                  <a:lnTo>
                    <a:pt x="295" y="119"/>
                  </a:lnTo>
                  <a:lnTo>
                    <a:pt x="292" y="111"/>
                  </a:lnTo>
                  <a:lnTo>
                    <a:pt x="290" y="101"/>
                  </a:lnTo>
                  <a:lnTo>
                    <a:pt x="287" y="92"/>
                  </a:lnTo>
                  <a:lnTo>
                    <a:pt x="282" y="83"/>
                  </a:lnTo>
                  <a:lnTo>
                    <a:pt x="278" y="75"/>
                  </a:lnTo>
                  <a:lnTo>
                    <a:pt x="273" y="66"/>
                  </a:lnTo>
                  <a:lnTo>
                    <a:pt x="267" y="59"/>
                  </a:lnTo>
                  <a:lnTo>
                    <a:pt x="261" y="51"/>
                  </a:lnTo>
                  <a:lnTo>
                    <a:pt x="254" y="43"/>
                  </a:lnTo>
                  <a:lnTo>
                    <a:pt x="247" y="37"/>
                  </a:lnTo>
                  <a:lnTo>
                    <a:pt x="240" y="30"/>
                  </a:lnTo>
                  <a:lnTo>
                    <a:pt x="231" y="25"/>
                  </a:lnTo>
                  <a:lnTo>
                    <a:pt x="224" y="20"/>
                  </a:lnTo>
                  <a:lnTo>
                    <a:pt x="215" y="15"/>
                  </a:lnTo>
                  <a:lnTo>
                    <a:pt x="206" y="12"/>
                  </a:lnTo>
                  <a:lnTo>
                    <a:pt x="197" y="8"/>
                  </a:lnTo>
                  <a:lnTo>
                    <a:pt x="188" y="5"/>
                  </a:lnTo>
                  <a:lnTo>
                    <a:pt x="178" y="3"/>
                  </a:lnTo>
                  <a:lnTo>
                    <a:pt x="168" y="1"/>
                  </a:lnTo>
                  <a:lnTo>
                    <a:pt x="159" y="0"/>
                  </a:lnTo>
                  <a:lnTo>
                    <a:pt x="149" y="0"/>
                  </a:lnTo>
                  <a:lnTo>
                    <a:pt x="139" y="0"/>
                  </a:lnTo>
                  <a:lnTo>
                    <a:pt x="129" y="1"/>
                  </a:lnTo>
                  <a:lnTo>
                    <a:pt x="120" y="3"/>
                  </a:lnTo>
                  <a:lnTo>
                    <a:pt x="111" y="5"/>
                  </a:lnTo>
                  <a:lnTo>
                    <a:pt x="101" y="8"/>
                  </a:lnTo>
                  <a:lnTo>
                    <a:pt x="93" y="12"/>
                  </a:lnTo>
                  <a:lnTo>
                    <a:pt x="83" y="15"/>
                  </a:lnTo>
                  <a:lnTo>
                    <a:pt x="75" y="20"/>
                  </a:lnTo>
                  <a:lnTo>
                    <a:pt x="67" y="25"/>
                  </a:lnTo>
                  <a:lnTo>
                    <a:pt x="59" y="30"/>
                  </a:lnTo>
                  <a:lnTo>
                    <a:pt x="51" y="37"/>
                  </a:lnTo>
                  <a:lnTo>
                    <a:pt x="44" y="43"/>
                  </a:lnTo>
                  <a:lnTo>
                    <a:pt x="37" y="51"/>
                  </a:lnTo>
                  <a:lnTo>
                    <a:pt x="31" y="59"/>
                  </a:lnTo>
                  <a:lnTo>
                    <a:pt x="25" y="66"/>
                  </a:lnTo>
                  <a:lnTo>
                    <a:pt x="20" y="75"/>
                  </a:lnTo>
                  <a:lnTo>
                    <a:pt x="16" y="83"/>
                  </a:lnTo>
                  <a:lnTo>
                    <a:pt x="11" y="92"/>
                  </a:lnTo>
                  <a:lnTo>
                    <a:pt x="8" y="101"/>
                  </a:lnTo>
                  <a:lnTo>
                    <a:pt x="6" y="111"/>
                  </a:lnTo>
                  <a:lnTo>
                    <a:pt x="4" y="119"/>
                  </a:lnTo>
                  <a:lnTo>
                    <a:pt x="1" y="129"/>
                  </a:lnTo>
                  <a:lnTo>
                    <a:pt x="0" y="139"/>
                  </a:lnTo>
                  <a:lnTo>
                    <a:pt x="0" y="148"/>
                  </a:lnTo>
                  <a:lnTo>
                    <a:pt x="0" y="158"/>
                  </a:lnTo>
                  <a:lnTo>
                    <a:pt x="1" y="168"/>
                  </a:lnTo>
                  <a:lnTo>
                    <a:pt x="4" y="178"/>
                  </a:lnTo>
                  <a:lnTo>
                    <a:pt x="6" y="187"/>
                  </a:lnTo>
                  <a:lnTo>
                    <a:pt x="8" y="196"/>
                  </a:lnTo>
                  <a:lnTo>
                    <a:pt x="11" y="206"/>
                  </a:lnTo>
                  <a:lnTo>
                    <a:pt x="16" y="214"/>
                  </a:lnTo>
                  <a:lnTo>
                    <a:pt x="20" y="223"/>
                  </a:lnTo>
                  <a:lnTo>
                    <a:pt x="25" y="231"/>
                  </a:lnTo>
                  <a:lnTo>
                    <a:pt x="31" y="239"/>
                  </a:lnTo>
                  <a:lnTo>
                    <a:pt x="37" y="247"/>
                  </a:lnTo>
                  <a:lnTo>
                    <a:pt x="44" y="253"/>
                  </a:lnTo>
                  <a:lnTo>
                    <a:pt x="51" y="260"/>
                  </a:lnTo>
                  <a:lnTo>
                    <a:pt x="59" y="266"/>
                  </a:lnTo>
                  <a:lnTo>
                    <a:pt x="67" y="272"/>
                  </a:lnTo>
                  <a:lnTo>
                    <a:pt x="75" y="277"/>
                  </a:lnTo>
                  <a:lnTo>
                    <a:pt x="83" y="282"/>
                  </a:lnTo>
                  <a:lnTo>
                    <a:pt x="93" y="286"/>
                  </a:lnTo>
                  <a:lnTo>
                    <a:pt x="101" y="289"/>
                  </a:lnTo>
                  <a:lnTo>
                    <a:pt x="111" y="292"/>
                  </a:lnTo>
                  <a:lnTo>
                    <a:pt x="120" y="295"/>
                  </a:lnTo>
                  <a:lnTo>
                    <a:pt x="129" y="296"/>
                  </a:lnTo>
                  <a:lnTo>
                    <a:pt x="139" y="297"/>
                  </a:lnTo>
                  <a:lnTo>
                    <a:pt x="149" y="297"/>
                  </a:lnTo>
                  <a:lnTo>
                    <a:pt x="159" y="297"/>
                  </a:lnTo>
                  <a:lnTo>
                    <a:pt x="168" y="296"/>
                  </a:lnTo>
                  <a:lnTo>
                    <a:pt x="178" y="295"/>
                  </a:lnTo>
                  <a:lnTo>
                    <a:pt x="188" y="292"/>
                  </a:lnTo>
                  <a:lnTo>
                    <a:pt x="197" y="289"/>
                  </a:lnTo>
                  <a:lnTo>
                    <a:pt x="206" y="286"/>
                  </a:lnTo>
                  <a:lnTo>
                    <a:pt x="215" y="282"/>
                  </a:lnTo>
                  <a:lnTo>
                    <a:pt x="224" y="277"/>
                  </a:lnTo>
                  <a:lnTo>
                    <a:pt x="231" y="272"/>
                  </a:lnTo>
                  <a:lnTo>
                    <a:pt x="240" y="266"/>
                  </a:lnTo>
                  <a:lnTo>
                    <a:pt x="247" y="260"/>
                  </a:lnTo>
                  <a:lnTo>
                    <a:pt x="254" y="253"/>
                  </a:lnTo>
                  <a:lnTo>
                    <a:pt x="261" y="247"/>
                  </a:lnTo>
                  <a:lnTo>
                    <a:pt x="267" y="239"/>
                  </a:lnTo>
                  <a:lnTo>
                    <a:pt x="273" y="231"/>
                  </a:lnTo>
                  <a:lnTo>
                    <a:pt x="278" y="223"/>
                  </a:lnTo>
                  <a:lnTo>
                    <a:pt x="282" y="214"/>
                  </a:lnTo>
                  <a:lnTo>
                    <a:pt x="287" y="206"/>
                  </a:lnTo>
                  <a:lnTo>
                    <a:pt x="290" y="196"/>
                  </a:lnTo>
                  <a:lnTo>
                    <a:pt x="292" y="187"/>
                  </a:lnTo>
                  <a:lnTo>
                    <a:pt x="295" y="178"/>
                  </a:lnTo>
                  <a:lnTo>
                    <a:pt x="296" y="168"/>
                  </a:lnTo>
                  <a:lnTo>
                    <a:pt x="298" y="1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2" name="Freeform 54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5327092" y="5077681"/>
              <a:ext cx="58738" cy="58737"/>
            </a:xfrm>
            <a:custGeom>
              <a:avLst/>
              <a:gdLst>
                <a:gd name="T0" fmla="*/ 12591796 w 274"/>
                <a:gd name="T1" fmla="*/ 5882059 h 274"/>
                <a:gd name="T2" fmla="*/ 12499830 w 274"/>
                <a:gd name="T3" fmla="*/ 5055026 h 274"/>
                <a:gd name="T4" fmla="*/ 12270023 w 274"/>
                <a:gd name="T5" fmla="*/ 4273652 h 274"/>
                <a:gd name="T6" fmla="*/ 11948465 w 274"/>
                <a:gd name="T7" fmla="*/ 3538368 h 274"/>
                <a:gd name="T8" fmla="*/ 11534727 w 274"/>
                <a:gd name="T9" fmla="*/ 2803084 h 274"/>
                <a:gd name="T10" fmla="*/ 11029237 w 274"/>
                <a:gd name="T11" fmla="*/ 2159764 h 274"/>
                <a:gd name="T12" fmla="*/ 10431782 w 274"/>
                <a:gd name="T13" fmla="*/ 1562533 h 274"/>
                <a:gd name="T14" fmla="*/ 9788451 w 274"/>
                <a:gd name="T15" fmla="*/ 1056837 h 274"/>
                <a:gd name="T16" fmla="*/ 9099244 w 274"/>
                <a:gd name="T17" fmla="*/ 643320 h 274"/>
                <a:gd name="T18" fmla="*/ 8317858 w 274"/>
                <a:gd name="T19" fmla="*/ 321767 h 274"/>
                <a:gd name="T20" fmla="*/ 7536686 w 274"/>
                <a:gd name="T21" fmla="*/ 137839 h 274"/>
                <a:gd name="T22" fmla="*/ 6709422 w 274"/>
                <a:gd name="T23" fmla="*/ 0 h 274"/>
                <a:gd name="T24" fmla="*/ 5882374 w 274"/>
                <a:gd name="T25" fmla="*/ 0 h 274"/>
                <a:gd name="T26" fmla="*/ 5055112 w 274"/>
                <a:gd name="T27" fmla="*/ 137839 h 274"/>
                <a:gd name="T28" fmla="*/ 4273940 w 274"/>
                <a:gd name="T29" fmla="*/ 321767 h 274"/>
                <a:gd name="T30" fmla="*/ 3492552 w 274"/>
                <a:gd name="T31" fmla="*/ 643320 h 274"/>
                <a:gd name="T32" fmla="*/ 2803346 w 274"/>
                <a:gd name="T33" fmla="*/ 1056837 h 274"/>
                <a:gd name="T34" fmla="*/ 2159800 w 274"/>
                <a:gd name="T35" fmla="*/ 1562533 h 274"/>
                <a:gd name="T36" fmla="*/ 1562559 w 274"/>
                <a:gd name="T37" fmla="*/ 2159764 h 274"/>
                <a:gd name="T38" fmla="*/ 1057070 w 274"/>
                <a:gd name="T39" fmla="*/ 2803084 h 274"/>
                <a:gd name="T40" fmla="*/ 643331 w 274"/>
                <a:gd name="T41" fmla="*/ 3538368 h 274"/>
                <a:gd name="T42" fmla="*/ 321773 w 274"/>
                <a:gd name="T43" fmla="*/ 4273652 h 274"/>
                <a:gd name="T44" fmla="*/ 137841 w 274"/>
                <a:gd name="T45" fmla="*/ 5055026 h 274"/>
                <a:gd name="T46" fmla="*/ 0 w 274"/>
                <a:gd name="T47" fmla="*/ 5882059 h 274"/>
                <a:gd name="T48" fmla="*/ 0 w 274"/>
                <a:gd name="T49" fmla="*/ 6709308 h 274"/>
                <a:gd name="T50" fmla="*/ 137841 w 274"/>
                <a:gd name="T51" fmla="*/ 7536343 h 274"/>
                <a:gd name="T52" fmla="*/ 321773 w 274"/>
                <a:gd name="T53" fmla="*/ 8317716 h 274"/>
                <a:gd name="T54" fmla="*/ 643331 w 274"/>
                <a:gd name="T55" fmla="*/ 9098875 h 274"/>
                <a:gd name="T56" fmla="*/ 1057070 w 274"/>
                <a:gd name="T57" fmla="*/ 9788284 h 274"/>
                <a:gd name="T58" fmla="*/ 1562559 w 274"/>
                <a:gd name="T59" fmla="*/ 10477479 h 274"/>
                <a:gd name="T60" fmla="*/ 2159800 w 274"/>
                <a:gd name="T61" fmla="*/ 11028835 h 274"/>
                <a:gd name="T62" fmla="*/ 2803346 w 274"/>
                <a:gd name="T63" fmla="*/ 11534530 h 274"/>
                <a:gd name="T64" fmla="*/ 3492552 w 274"/>
                <a:gd name="T65" fmla="*/ 11948047 h 274"/>
                <a:gd name="T66" fmla="*/ 4273940 w 274"/>
                <a:gd name="T67" fmla="*/ 12269600 h 274"/>
                <a:gd name="T68" fmla="*/ 5055112 w 274"/>
                <a:gd name="T69" fmla="*/ 12499403 h 274"/>
                <a:gd name="T70" fmla="*/ 5882374 w 274"/>
                <a:gd name="T71" fmla="*/ 12591367 h 274"/>
                <a:gd name="T72" fmla="*/ 6709422 w 274"/>
                <a:gd name="T73" fmla="*/ 12591367 h 274"/>
                <a:gd name="T74" fmla="*/ 7536686 w 274"/>
                <a:gd name="T75" fmla="*/ 12499403 h 274"/>
                <a:gd name="T76" fmla="*/ 8317858 w 274"/>
                <a:gd name="T77" fmla="*/ 12269600 h 274"/>
                <a:gd name="T78" fmla="*/ 9099244 w 274"/>
                <a:gd name="T79" fmla="*/ 11948047 h 274"/>
                <a:gd name="T80" fmla="*/ 9788451 w 274"/>
                <a:gd name="T81" fmla="*/ 11534530 h 274"/>
                <a:gd name="T82" fmla="*/ 10431782 w 274"/>
                <a:gd name="T83" fmla="*/ 11028835 h 274"/>
                <a:gd name="T84" fmla="*/ 11029237 w 274"/>
                <a:gd name="T85" fmla="*/ 10477479 h 274"/>
                <a:gd name="T86" fmla="*/ 11534727 w 274"/>
                <a:gd name="T87" fmla="*/ 9788284 h 274"/>
                <a:gd name="T88" fmla="*/ 11948465 w 274"/>
                <a:gd name="T89" fmla="*/ 9098875 h 274"/>
                <a:gd name="T90" fmla="*/ 12270023 w 274"/>
                <a:gd name="T91" fmla="*/ 8317716 h 274"/>
                <a:gd name="T92" fmla="*/ 12499830 w 274"/>
                <a:gd name="T93" fmla="*/ 7536343 h 274"/>
                <a:gd name="T94" fmla="*/ 12591796 w 274"/>
                <a:gd name="T95" fmla="*/ 6709308 h 27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4"/>
                <a:gd name="T145" fmla="*/ 0 h 274"/>
                <a:gd name="T146" fmla="*/ 274 w 274"/>
                <a:gd name="T147" fmla="*/ 274 h 27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4" h="274">
                  <a:moveTo>
                    <a:pt x="274" y="137"/>
                  </a:moveTo>
                  <a:lnTo>
                    <a:pt x="274" y="128"/>
                  </a:lnTo>
                  <a:lnTo>
                    <a:pt x="273" y="119"/>
                  </a:lnTo>
                  <a:lnTo>
                    <a:pt x="272" y="110"/>
                  </a:lnTo>
                  <a:lnTo>
                    <a:pt x="269" y="102"/>
                  </a:lnTo>
                  <a:lnTo>
                    <a:pt x="267" y="93"/>
                  </a:lnTo>
                  <a:lnTo>
                    <a:pt x="264" y="85"/>
                  </a:lnTo>
                  <a:lnTo>
                    <a:pt x="260" y="77"/>
                  </a:lnTo>
                  <a:lnTo>
                    <a:pt x="256" y="69"/>
                  </a:lnTo>
                  <a:lnTo>
                    <a:pt x="251" y="61"/>
                  </a:lnTo>
                  <a:lnTo>
                    <a:pt x="246" y="54"/>
                  </a:lnTo>
                  <a:lnTo>
                    <a:pt x="240" y="47"/>
                  </a:lnTo>
                  <a:lnTo>
                    <a:pt x="234" y="40"/>
                  </a:lnTo>
                  <a:lnTo>
                    <a:pt x="227" y="34"/>
                  </a:lnTo>
                  <a:lnTo>
                    <a:pt x="221" y="28"/>
                  </a:lnTo>
                  <a:lnTo>
                    <a:pt x="213" y="23"/>
                  </a:lnTo>
                  <a:lnTo>
                    <a:pt x="206" y="18"/>
                  </a:lnTo>
                  <a:lnTo>
                    <a:pt x="198" y="14"/>
                  </a:lnTo>
                  <a:lnTo>
                    <a:pt x="190" y="11"/>
                  </a:lnTo>
                  <a:lnTo>
                    <a:pt x="181" y="7"/>
                  </a:lnTo>
                  <a:lnTo>
                    <a:pt x="173" y="5"/>
                  </a:lnTo>
                  <a:lnTo>
                    <a:pt x="164" y="3"/>
                  </a:lnTo>
                  <a:lnTo>
                    <a:pt x="155" y="1"/>
                  </a:lnTo>
                  <a:lnTo>
                    <a:pt x="146" y="0"/>
                  </a:lnTo>
                  <a:lnTo>
                    <a:pt x="137" y="0"/>
                  </a:lnTo>
                  <a:lnTo>
                    <a:pt x="128" y="0"/>
                  </a:lnTo>
                  <a:lnTo>
                    <a:pt x="119" y="1"/>
                  </a:lnTo>
                  <a:lnTo>
                    <a:pt x="110" y="3"/>
                  </a:lnTo>
                  <a:lnTo>
                    <a:pt x="102" y="5"/>
                  </a:lnTo>
                  <a:lnTo>
                    <a:pt x="93" y="7"/>
                  </a:lnTo>
                  <a:lnTo>
                    <a:pt x="85" y="11"/>
                  </a:lnTo>
                  <a:lnTo>
                    <a:pt x="76" y="14"/>
                  </a:lnTo>
                  <a:lnTo>
                    <a:pt x="69" y="18"/>
                  </a:lnTo>
                  <a:lnTo>
                    <a:pt x="61" y="23"/>
                  </a:lnTo>
                  <a:lnTo>
                    <a:pt x="54" y="28"/>
                  </a:lnTo>
                  <a:lnTo>
                    <a:pt x="47" y="34"/>
                  </a:lnTo>
                  <a:lnTo>
                    <a:pt x="40" y="40"/>
                  </a:lnTo>
                  <a:lnTo>
                    <a:pt x="34" y="47"/>
                  </a:lnTo>
                  <a:lnTo>
                    <a:pt x="28" y="54"/>
                  </a:lnTo>
                  <a:lnTo>
                    <a:pt x="23" y="61"/>
                  </a:lnTo>
                  <a:lnTo>
                    <a:pt x="18" y="69"/>
                  </a:lnTo>
                  <a:lnTo>
                    <a:pt x="14" y="77"/>
                  </a:lnTo>
                  <a:lnTo>
                    <a:pt x="10" y="85"/>
                  </a:lnTo>
                  <a:lnTo>
                    <a:pt x="7" y="93"/>
                  </a:lnTo>
                  <a:lnTo>
                    <a:pt x="5" y="102"/>
                  </a:lnTo>
                  <a:lnTo>
                    <a:pt x="3" y="110"/>
                  </a:lnTo>
                  <a:lnTo>
                    <a:pt x="1" y="119"/>
                  </a:lnTo>
                  <a:lnTo>
                    <a:pt x="0" y="128"/>
                  </a:lnTo>
                  <a:lnTo>
                    <a:pt x="0" y="137"/>
                  </a:lnTo>
                  <a:lnTo>
                    <a:pt x="0" y="146"/>
                  </a:lnTo>
                  <a:lnTo>
                    <a:pt x="1" y="155"/>
                  </a:lnTo>
                  <a:lnTo>
                    <a:pt x="3" y="164"/>
                  </a:lnTo>
                  <a:lnTo>
                    <a:pt x="5" y="173"/>
                  </a:lnTo>
                  <a:lnTo>
                    <a:pt x="7" y="181"/>
                  </a:lnTo>
                  <a:lnTo>
                    <a:pt x="10" y="190"/>
                  </a:lnTo>
                  <a:lnTo>
                    <a:pt x="14" y="198"/>
                  </a:lnTo>
                  <a:lnTo>
                    <a:pt x="18" y="206"/>
                  </a:lnTo>
                  <a:lnTo>
                    <a:pt x="23" y="213"/>
                  </a:lnTo>
                  <a:lnTo>
                    <a:pt x="28" y="221"/>
                  </a:lnTo>
                  <a:lnTo>
                    <a:pt x="34" y="228"/>
                  </a:lnTo>
                  <a:lnTo>
                    <a:pt x="40" y="234"/>
                  </a:lnTo>
                  <a:lnTo>
                    <a:pt x="47" y="240"/>
                  </a:lnTo>
                  <a:lnTo>
                    <a:pt x="54" y="246"/>
                  </a:lnTo>
                  <a:lnTo>
                    <a:pt x="61" y="251"/>
                  </a:lnTo>
                  <a:lnTo>
                    <a:pt x="69" y="256"/>
                  </a:lnTo>
                  <a:lnTo>
                    <a:pt x="76" y="260"/>
                  </a:lnTo>
                  <a:lnTo>
                    <a:pt x="85" y="264"/>
                  </a:lnTo>
                  <a:lnTo>
                    <a:pt x="93" y="267"/>
                  </a:lnTo>
                  <a:lnTo>
                    <a:pt x="102" y="270"/>
                  </a:lnTo>
                  <a:lnTo>
                    <a:pt x="110" y="272"/>
                  </a:lnTo>
                  <a:lnTo>
                    <a:pt x="119" y="273"/>
                  </a:lnTo>
                  <a:lnTo>
                    <a:pt x="128" y="274"/>
                  </a:lnTo>
                  <a:lnTo>
                    <a:pt x="137" y="274"/>
                  </a:lnTo>
                  <a:lnTo>
                    <a:pt x="146" y="274"/>
                  </a:lnTo>
                  <a:lnTo>
                    <a:pt x="155" y="273"/>
                  </a:lnTo>
                  <a:lnTo>
                    <a:pt x="164" y="272"/>
                  </a:lnTo>
                  <a:lnTo>
                    <a:pt x="173" y="270"/>
                  </a:lnTo>
                  <a:lnTo>
                    <a:pt x="181" y="267"/>
                  </a:lnTo>
                  <a:lnTo>
                    <a:pt x="190" y="264"/>
                  </a:lnTo>
                  <a:lnTo>
                    <a:pt x="198" y="260"/>
                  </a:lnTo>
                  <a:lnTo>
                    <a:pt x="206" y="256"/>
                  </a:lnTo>
                  <a:lnTo>
                    <a:pt x="213" y="251"/>
                  </a:lnTo>
                  <a:lnTo>
                    <a:pt x="221" y="246"/>
                  </a:lnTo>
                  <a:lnTo>
                    <a:pt x="227" y="240"/>
                  </a:lnTo>
                  <a:lnTo>
                    <a:pt x="234" y="234"/>
                  </a:lnTo>
                  <a:lnTo>
                    <a:pt x="240" y="228"/>
                  </a:lnTo>
                  <a:lnTo>
                    <a:pt x="246" y="221"/>
                  </a:lnTo>
                  <a:lnTo>
                    <a:pt x="251" y="213"/>
                  </a:lnTo>
                  <a:lnTo>
                    <a:pt x="256" y="206"/>
                  </a:lnTo>
                  <a:lnTo>
                    <a:pt x="260" y="198"/>
                  </a:lnTo>
                  <a:lnTo>
                    <a:pt x="264" y="190"/>
                  </a:lnTo>
                  <a:lnTo>
                    <a:pt x="267" y="181"/>
                  </a:lnTo>
                  <a:lnTo>
                    <a:pt x="269" y="173"/>
                  </a:lnTo>
                  <a:lnTo>
                    <a:pt x="272" y="164"/>
                  </a:lnTo>
                  <a:lnTo>
                    <a:pt x="273" y="155"/>
                  </a:lnTo>
                  <a:lnTo>
                    <a:pt x="274" y="146"/>
                  </a:lnTo>
                  <a:lnTo>
                    <a:pt x="274" y="13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3" name="Freeform 55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703080" y="4096606"/>
              <a:ext cx="58737" cy="57150"/>
            </a:xfrm>
            <a:custGeom>
              <a:avLst/>
              <a:gdLst>
                <a:gd name="T0" fmla="*/ 12591367 w 274"/>
                <a:gd name="T1" fmla="*/ 6233071 h 261"/>
                <a:gd name="T2" fmla="*/ 11396477 w 274"/>
                <a:gd name="T3" fmla="*/ 2397234 h 261"/>
                <a:gd name="T4" fmla="*/ 8225752 w 274"/>
                <a:gd name="T5" fmla="*/ 0 h 261"/>
                <a:gd name="T6" fmla="*/ 4365617 w 274"/>
                <a:gd name="T7" fmla="*/ 0 h 261"/>
                <a:gd name="T8" fmla="*/ 1194891 w 274"/>
                <a:gd name="T9" fmla="*/ 2397234 h 261"/>
                <a:gd name="T10" fmla="*/ 0 w 274"/>
                <a:gd name="T11" fmla="*/ 6233071 h 261"/>
                <a:gd name="T12" fmla="*/ 1194891 w 274"/>
                <a:gd name="T13" fmla="*/ 10116644 h 261"/>
                <a:gd name="T14" fmla="*/ 4365617 w 274"/>
                <a:gd name="T15" fmla="*/ 12513877 h 261"/>
                <a:gd name="T16" fmla="*/ 8225752 w 274"/>
                <a:gd name="T17" fmla="*/ 12513877 h 261"/>
                <a:gd name="T18" fmla="*/ 11396477 w 274"/>
                <a:gd name="T19" fmla="*/ 10116644 h 261"/>
                <a:gd name="T20" fmla="*/ 12591367 w 274"/>
                <a:gd name="T21" fmla="*/ 6233071 h 2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4"/>
                <a:gd name="T34" fmla="*/ 0 h 261"/>
                <a:gd name="T35" fmla="*/ 274 w 274"/>
                <a:gd name="T36" fmla="*/ 261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4" h="261">
                  <a:moveTo>
                    <a:pt x="274" y="130"/>
                  </a:moveTo>
                  <a:lnTo>
                    <a:pt x="248" y="50"/>
                  </a:lnTo>
                  <a:lnTo>
                    <a:pt x="179" y="0"/>
                  </a:lnTo>
                  <a:lnTo>
                    <a:pt x="95" y="0"/>
                  </a:lnTo>
                  <a:lnTo>
                    <a:pt x="26" y="50"/>
                  </a:lnTo>
                  <a:lnTo>
                    <a:pt x="0" y="130"/>
                  </a:lnTo>
                  <a:lnTo>
                    <a:pt x="26" y="211"/>
                  </a:lnTo>
                  <a:lnTo>
                    <a:pt x="95" y="261"/>
                  </a:lnTo>
                  <a:lnTo>
                    <a:pt x="179" y="261"/>
                  </a:lnTo>
                  <a:lnTo>
                    <a:pt x="248" y="211"/>
                  </a:lnTo>
                  <a:lnTo>
                    <a:pt x="274" y="130"/>
                  </a:lnTo>
                </a:path>
              </a:pathLst>
            </a:custGeom>
            <a:noFill/>
            <a:ln w="31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4" name="Rectangle 5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271155" y="4869718"/>
              <a:ext cx="4969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 dirty="0">
                  <a:solidFill>
                    <a:srgbClr val="000000"/>
                  </a:solidFill>
                  <a:latin typeface="+mn-lt"/>
                </a:rPr>
                <a:t>A</a:t>
              </a:r>
            </a:p>
            <a:p>
              <a:r>
                <a:rPr lang="en-US" sz="1700" b="0" dirty="0">
                  <a:solidFill>
                    <a:srgbClr val="000000"/>
                  </a:solidFill>
                  <a:latin typeface="+mn-lt"/>
                </a:rPr>
                <a:t>(N,E)</a:t>
              </a:r>
              <a:endParaRPr lang="en-US" b="0" dirty="0">
                <a:latin typeface="+mn-lt"/>
              </a:endParaRPr>
            </a:p>
          </p:txBody>
        </p:sp>
        <p:sp>
          <p:nvSpPr>
            <p:cNvPr id="25" name="Rectangle 5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473142" y="5003068"/>
              <a:ext cx="4969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 dirty="0">
                  <a:solidFill>
                    <a:srgbClr val="000000"/>
                  </a:solidFill>
                  <a:latin typeface="+mn-lt"/>
                </a:rPr>
                <a:t>B</a:t>
              </a:r>
            </a:p>
            <a:p>
              <a:r>
                <a:rPr lang="en-US" sz="1700" b="0" dirty="0">
                  <a:solidFill>
                    <a:srgbClr val="000000"/>
                  </a:solidFill>
                  <a:latin typeface="+mn-lt"/>
                </a:rPr>
                <a:t>(N,E)</a:t>
              </a:r>
              <a:endParaRPr lang="en-US" b="0" dirty="0">
                <a:latin typeface="+mn-lt"/>
              </a:endParaRPr>
            </a:p>
          </p:txBody>
        </p:sp>
        <p:sp>
          <p:nvSpPr>
            <p:cNvPr id="26" name="Rectangle 5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645930" y="3826366"/>
              <a:ext cx="12984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 dirty="0">
                  <a:solidFill>
                    <a:srgbClr val="FF0000"/>
                  </a:solidFill>
                  <a:latin typeface="+mn-lt"/>
                </a:rPr>
                <a:t>C</a:t>
              </a:r>
              <a:endParaRPr lang="en-US" b="0" dirty="0">
                <a:latin typeface="+mn-lt"/>
              </a:endParaRPr>
            </a:p>
          </p:txBody>
        </p:sp>
        <p:sp>
          <p:nvSpPr>
            <p:cNvPr id="27" name="Text Box 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180000">
              <a:off x="3412567" y="4764943"/>
              <a:ext cx="10175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0" dirty="0">
                  <a:latin typeface="+mn-lt"/>
                </a:rPr>
                <a:t>Base line</a:t>
              </a:r>
            </a:p>
          </p:txBody>
        </p:sp>
        <p:grpSp>
          <p:nvGrpSpPr>
            <p:cNvPr id="28" name="Group 61"/>
            <p:cNvGrpSpPr>
              <a:grpSpLocks/>
            </p:cNvGrpSpPr>
            <p:nvPr/>
          </p:nvGrpSpPr>
          <p:grpSpPr bwMode="auto">
            <a:xfrm>
              <a:off x="2482292" y="4122006"/>
              <a:ext cx="2889250" cy="992187"/>
              <a:chOff x="1532" y="1223"/>
              <a:chExt cx="1820" cy="625"/>
            </a:xfrm>
          </p:grpSpPr>
          <p:sp>
            <p:nvSpPr>
              <p:cNvPr id="29" name="Line 59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 flipV="1">
                <a:off x="1532" y="1223"/>
                <a:ext cx="789" cy="525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0" name="Line 60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H="1" flipV="1">
                <a:off x="2321" y="1224"/>
                <a:ext cx="1031" cy="624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315541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3915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3. Example 1 - Complete Solution</a:t>
            </a:r>
            <a:endParaRPr lang="en-US" b="0" i="1" dirty="0"/>
          </a:p>
        </p:txBody>
      </p:sp>
      <p:sp>
        <p:nvSpPr>
          <p:cNvPr id="45082" name="Text Box 5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6575" y="1141413"/>
            <a:ext cx="36750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What are the coordinates of G?</a:t>
            </a:r>
          </a:p>
        </p:txBody>
      </p:sp>
      <p:grpSp>
        <p:nvGrpSpPr>
          <p:cNvPr id="45080" name="Group 45079"/>
          <p:cNvGrpSpPr>
            <a:grpSpLocks noChangeAspect="1"/>
          </p:cNvGrpSpPr>
          <p:nvPr/>
        </p:nvGrpSpPr>
        <p:grpSpPr>
          <a:xfrm>
            <a:off x="4374641" y="1863854"/>
            <a:ext cx="3969068" cy="2826544"/>
            <a:chOff x="3143250" y="2400301"/>
            <a:chExt cx="2940050" cy="209373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168650" y="4044951"/>
              <a:ext cx="100930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155950" y="4171951"/>
              <a:ext cx="669925" cy="1889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518.68' N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143250" y="4311651"/>
              <a:ext cx="636452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221.12' E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413375" y="3171826"/>
              <a:ext cx="92618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5413375" y="3324226"/>
              <a:ext cx="669925" cy="1889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689.98' N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400675" y="3475038"/>
              <a:ext cx="625147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611.58' E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673475" y="3462338"/>
              <a:ext cx="648326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58°20'00"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403725" y="2640013"/>
              <a:ext cx="492775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ED1B23"/>
                  </a:solidFill>
                  <a:effectLst/>
                  <a:latin typeface="Arial" panose="020B0604020202020204" pitchFamily="34" charset="0"/>
                </a:rPr>
                <a:t>375.00'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421063" y="2400301"/>
              <a:ext cx="118741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G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3816841" y="3798608"/>
              <a:ext cx="60325" cy="42863"/>
            </a:xfrm>
            <a:custGeom>
              <a:avLst/>
              <a:gdLst>
                <a:gd name="T0" fmla="*/ 38 w 38"/>
                <a:gd name="T1" fmla="*/ 24 h 27"/>
                <a:gd name="T2" fmla="*/ 32 w 38"/>
                <a:gd name="T3" fmla="*/ 27 h 27"/>
                <a:gd name="T4" fmla="*/ 0 w 38"/>
                <a:gd name="T5" fmla="*/ 6 h 27"/>
                <a:gd name="T6" fmla="*/ 5 w 38"/>
                <a:gd name="T7" fmla="*/ 0 h 27"/>
                <a:gd name="T8" fmla="*/ 36 w 38"/>
                <a:gd name="T9" fmla="*/ 20 h 27"/>
                <a:gd name="T10" fmla="*/ 30 w 38"/>
                <a:gd name="T11" fmla="*/ 23 h 27"/>
                <a:gd name="T12" fmla="*/ 38 w 38"/>
                <a:gd name="T1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7">
                  <a:moveTo>
                    <a:pt x="38" y="24"/>
                  </a:moveTo>
                  <a:lnTo>
                    <a:pt x="32" y="27"/>
                  </a:lnTo>
                  <a:lnTo>
                    <a:pt x="0" y="6"/>
                  </a:lnTo>
                  <a:lnTo>
                    <a:pt x="5" y="0"/>
                  </a:lnTo>
                  <a:lnTo>
                    <a:pt x="36" y="20"/>
                  </a:lnTo>
                  <a:lnTo>
                    <a:pt x="30" y="23"/>
                  </a:lnTo>
                  <a:lnTo>
                    <a:pt x="38" y="24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867641" y="3836708"/>
              <a:ext cx="9525" cy="11113"/>
            </a:xfrm>
            <a:custGeom>
              <a:avLst/>
              <a:gdLst>
                <a:gd name="T0" fmla="*/ 6 w 6"/>
                <a:gd name="T1" fmla="*/ 0 h 7"/>
                <a:gd name="T2" fmla="*/ 5 w 6"/>
                <a:gd name="T3" fmla="*/ 7 h 7"/>
                <a:gd name="T4" fmla="*/ 0 w 6"/>
                <a:gd name="T5" fmla="*/ 3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5" y="7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864466" y="3774795"/>
              <a:ext cx="22225" cy="61913"/>
            </a:xfrm>
            <a:custGeom>
              <a:avLst/>
              <a:gdLst>
                <a:gd name="T0" fmla="*/ 10 w 14"/>
                <a:gd name="T1" fmla="*/ 1 h 39"/>
                <a:gd name="T2" fmla="*/ 14 w 14"/>
                <a:gd name="T3" fmla="*/ 2 h 39"/>
                <a:gd name="T4" fmla="*/ 8 w 14"/>
                <a:gd name="T5" fmla="*/ 39 h 39"/>
                <a:gd name="T6" fmla="*/ 0 w 14"/>
                <a:gd name="T7" fmla="*/ 38 h 39"/>
                <a:gd name="T8" fmla="*/ 6 w 14"/>
                <a:gd name="T9" fmla="*/ 0 h 39"/>
                <a:gd name="T10" fmla="*/ 10 w 14"/>
                <a:gd name="T11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9">
                  <a:moveTo>
                    <a:pt x="10" y="1"/>
                  </a:moveTo>
                  <a:lnTo>
                    <a:pt x="14" y="2"/>
                  </a:lnTo>
                  <a:lnTo>
                    <a:pt x="8" y="39"/>
                  </a:lnTo>
                  <a:lnTo>
                    <a:pt x="0" y="38"/>
                  </a:lnTo>
                  <a:lnTo>
                    <a:pt x="6" y="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507278" y="3550958"/>
              <a:ext cx="360363" cy="276225"/>
            </a:xfrm>
            <a:custGeom>
              <a:avLst/>
              <a:gdLst>
                <a:gd name="T0" fmla="*/ 7 w 227"/>
                <a:gd name="T1" fmla="*/ 3 h 174"/>
                <a:gd name="T2" fmla="*/ 16 w 227"/>
                <a:gd name="T3" fmla="*/ 4 h 174"/>
                <a:gd name="T4" fmla="*/ 25 w 227"/>
                <a:gd name="T5" fmla="*/ 6 h 174"/>
                <a:gd name="T6" fmla="*/ 35 w 227"/>
                <a:gd name="T7" fmla="*/ 8 h 174"/>
                <a:gd name="T8" fmla="*/ 43 w 227"/>
                <a:gd name="T9" fmla="*/ 11 h 174"/>
                <a:gd name="T10" fmla="*/ 52 w 227"/>
                <a:gd name="T11" fmla="*/ 14 h 174"/>
                <a:gd name="T12" fmla="*/ 61 w 227"/>
                <a:gd name="T13" fmla="*/ 17 h 174"/>
                <a:gd name="T14" fmla="*/ 70 w 227"/>
                <a:gd name="T15" fmla="*/ 21 h 174"/>
                <a:gd name="T16" fmla="*/ 78 w 227"/>
                <a:gd name="T17" fmla="*/ 24 h 174"/>
                <a:gd name="T18" fmla="*/ 86 w 227"/>
                <a:gd name="T19" fmla="*/ 28 h 174"/>
                <a:gd name="T20" fmla="*/ 95 w 227"/>
                <a:gd name="T21" fmla="*/ 32 h 174"/>
                <a:gd name="T22" fmla="*/ 109 w 227"/>
                <a:gd name="T23" fmla="*/ 40 h 174"/>
                <a:gd name="T24" fmla="*/ 124 w 227"/>
                <a:gd name="T25" fmla="*/ 50 h 174"/>
                <a:gd name="T26" fmla="*/ 139 w 227"/>
                <a:gd name="T27" fmla="*/ 61 h 174"/>
                <a:gd name="T28" fmla="*/ 153 w 227"/>
                <a:gd name="T29" fmla="*/ 73 h 174"/>
                <a:gd name="T30" fmla="*/ 166 w 227"/>
                <a:gd name="T31" fmla="*/ 86 h 174"/>
                <a:gd name="T32" fmla="*/ 174 w 227"/>
                <a:gd name="T33" fmla="*/ 94 h 174"/>
                <a:gd name="T34" fmla="*/ 180 w 227"/>
                <a:gd name="T35" fmla="*/ 101 h 174"/>
                <a:gd name="T36" fmla="*/ 186 w 227"/>
                <a:gd name="T37" fmla="*/ 108 h 174"/>
                <a:gd name="T38" fmla="*/ 192 w 227"/>
                <a:gd name="T39" fmla="*/ 116 h 174"/>
                <a:gd name="T40" fmla="*/ 198 w 227"/>
                <a:gd name="T41" fmla="*/ 123 h 174"/>
                <a:gd name="T42" fmla="*/ 203 w 227"/>
                <a:gd name="T43" fmla="*/ 131 h 174"/>
                <a:gd name="T44" fmla="*/ 208 w 227"/>
                <a:gd name="T45" fmla="*/ 139 h 174"/>
                <a:gd name="T46" fmla="*/ 213 w 227"/>
                <a:gd name="T47" fmla="*/ 147 h 174"/>
                <a:gd name="T48" fmla="*/ 217 w 227"/>
                <a:gd name="T49" fmla="*/ 155 h 174"/>
                <a:gd name="T50" fmla="*/ 221 w 227"/>
                <a:gd name="T51" fmla="*/ 163 h 174"/>
                <a:gd name="T52" fmla="*/ 225 w 227"/>
                <a:gd name="T53" fmla="*/ 172 h 174"/>
                <a:gd name="T54" fmla="*/ 225 w 227"/>
                <a:gd name="T55" fmla="*/ 169 h 174"/>
                <a:gd name="T56" fmla="*/ 221 w 227"/>
                <a:gd name="T57" fmla="*/ 161 h 174"/>
                <a:gd name="T58" fmla="*/ 217 w 227"/>
                <a:gd name="T59" fmla="*/ 152 h 174"/>
                <a:gd name="T60" fmla="*/ 212 w 227"/>
                <a:gd name="T61" fmla="*/ 144 h 174"/>
                <a:gd name="T62" fmla="*/ 207 w 227"/>
                <a:gd name="T63" fmla="*/ 136 h 174"/>
                <a:gd name="T64" fmla="*/ 202 w 227"/>
                <a:gd name="T65" fmla="*/ 128 h 174"/>
                <a:gd name="T66" fmla="*/ 197 w 227"/>
                <a:gd name="T67" fmla="*/ 121 h 174"/>
                <a:gd name="T68" fmla="*/ 191 w 227"/>
                <a:gd name="T69" fmla="*/ 113 h 174"/>
                <a:gd name="T70" fmla="*/ 186 w 227"/>
                <a:gd name="T71" fmla="*/ 106 h 174"/>
                <a:gd name="T72" fmla="*/ 180 w 227"/>
                <a:gd name="T73" fmla="*/ 98 h 174"/>
                <a:gd name="T74" fmla="*/ 174 w 227"/>
                <a:gd name="T75" fmla="*/ 92 h 174"/>
                <a:gd name="T76" fmla="*/ 164 w 227"/>
                <a:gd name="T77" fmla="*/ 82 h 174"/>
                <a:gd name="T78" fmla="*/ 150 w 227"/>
                <a:gd name="T79" fmla="*/ 69 h 174"/>
                <a:gd name="T80" fmla="*/ 136 w 227"/>
                <a:gd name="T81" fmla="*/ 58 h 174"/>
                <a:gd name="T82" fmla="*/ 121 w 227"/>
                <a:gd name="T83" fmla="*/ 47 h 174"/>
                <a:gd name="T84" fmla="*/ 105 w 227"/>
                <a:gd name="T85" fmla="*/ 37 h 174"/>
                <a:gd name="T86" fmla="*/ 93 w 227"/>
                <a:gd name="T87" fmla="*/ 30 h 174"/>
                <a:gd name="T88" fmla="*/ 85 w 227"/>
                <a:gd name="T89" fmla="*/ 26 h 174"/>
                <a:gd name="T90" fmla="*/ 76 w 227"/>
                <a:gd name="T91" fmla="*/ 22 h 174"/>
                <a:gd name="T92" fmla="*/ 68 w 227"/>
                <a:gd name="T93" fmla="*/ 19 h 174"/>
                <a:gd name="T94" fmla="*/ 59 w 227"/>
                <a:gd name="T95" fmla="*/ 15 h 174"/>
                <a:gd name="T96" fmla="*/ 50 w 227"/>
                <a:gd name="T97" fmla="*/ 12 h 174"/>
                <a:gd name="T98" fmla="*/ 42 w 227"/>
                <a:gd name="T99" fmla="*/ 9 h 174"/>
                <a:gd name="T100" fmla="*/ 32 w 227"/>
                <a:gd name="T101" fmla="*/ 7 h 174"/>
                <a:gd name="T102" fmla="*/ 23 w 227"/>
                <a:gd name="T103" fmla="*/ 5 h 174"/>
                <a:gd name="T104" fmla="*/ 14 w 227"/>
                <a:gd name="T105" fmla="*/ 3 h 174"/>
                <a:gd name="T106" fmla="*/ 5 w 227"/>
                <a:gd name="T107" fmla="*/ 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" h="174">
                  <a:moveTo>
                    <a:pt x="0" y="1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7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5" y="8"/>
                  </a:lnTo>
                  <a:lnTo>
                    <a:pt x="37" y="9"/>
                  </a:lnTo>
                  <a:lnTo>
                    <a:pt x="39" y="10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6" y="12"/>
                  </a:lnTo>
                  <a:lnTo>
                    <a:pt x="48" y="13"/>
                  </a:lnTo>
                  <a:lnTo>
                    <a:pt x="50" y="13"/>
                  </a:lnTo>
                  <a:lnTo>
                    <a:pt x="52" y="14"/>
                  </a:lnTo>
                  <a:lnTo>
                    <a:pt x="54" y="15"/>
                  </a:lnTo>
                  <a:lnTo>
                    <a:pt x="57" y="16"/>
                  </a:lnTo>
                  <a:lnTo>
                    <a:pt x="59" y="16"/>
                  </a:lnTo>
                  <a:lnTo>
                    <a:pt x="61" y="17"/>
                  </a:lnTo>
                  <a:lnTo>
                    <a:pt x="63" y="18"/>
                  </a:lnTo>
                  <a:lnTo>
                    <a:pt x="65" y="19"/>
                  </a:lnTo>
                  <a:lnTo>
                    <a:pt x="67" y="20"/>
                  </a:lnTo>
                  <a:lnTo>
                    <a:pt x="70" y="21"/>
                  </a:lnTo>
                  <a:lnTo>
                    <a:pt x="72" y="22"/>
                  </a:lnTo>
                  <a:lnTo>
                    <a:pt x="74" y="22"/>
                  </a:lnTo>
                  <a:lnTo>
                    <a:pt x="76" y="23"/>
                  </a:lnTo>
                  <a:lnTo>
                    <a:pt x="78" y="24"/>
                  </a:lnTo>
                  <a:lnTo>
                    <a:pt x="80" y="25"/>
                  </a:lnTo>
                  <a:lnTo>
                    <a:pt x="82" y="26"/>
                  </a:lnTo>
                  <a:lnTo>
                    <a:pt x="84" y="27"/>
                  </a:lnTo>
                  <a:lnTo>
                    <a:pt x="86" y="28"/>
                  </a:lnTo>
                  <a:lnTo>
                    <a:pt x="89" y="29"/>
                  </a:lnTo>
                  <a:lnTo>
                    <a:pt x="91" y="30"/>
                  </a:lnTo>
                  <a:lnTo>
                    <a:pt x="93" y="31"/>
                  </a:lnTo>
                  <a:lnTo>
                    <a:pt x="95" y="32"/>
                  </a:lnTo>
                  <a:lnTo>
                    <a:pt x="97" y="33"/>
                  </a:lnTo>
                  <a:lnTo>
                    <a:pt x="101" y="36"/>
                  </a:lnTo>
                  <a:lnTo>
                    <a:pt x="105" y="38"/>
                  </a:lnTo>
                  <a:lnTo>
                    <a:pt x="109" y="40"/>
                  </a:lnTo>
                  <a:lnTo>
                    <a:pt x="113" y="43"/>
                  </a:lnTo>
                  <a:lnTo>
                    <a:pt x="117" y="45"/>
                  </a:lnTo>
                  <a:lnTo>
                    <a:pt x="121" y="48"/>
                  </a:lnTo>
                  <a:lnTo>
                    <a:pt x="124" y="50"/>
                  </a:lnTo>
                  <a:lnTo>
                    <a:pt x="128" y="53"/>
                  </a:lnTo>
                  <a:lnTo>
                    <a:pt x="132" y="56"/>
                  </a:lnTo>
                  <a:lnTo>
                    <a:pt x="135" y="58"/>
                  </a:lnTo>
                  <a:lnTo>
                    <a:pt x="139" y="61"/>
                  </a:lnTo>
                  <a:lnTo>
                    <a:pt x="143" y="64"/>
                  </a:lnTo>
                  <a:lnTo>
                    <a:pt x="146" y="67"/>
                  </a:lnTo>
                  <a:lnTo>
                    <a:pt x="150" y="70"/>
                  </a:lnTo>
                  <a:lnTo>
                    <a:pt x="153" y="73"/>
                  </a:lnTo>
                  <a:lnTo>
                    <a:pt x="157" y="76"/>
                  </a:lnTo>
                  <a:lnTo>
                    <a:pt x="160" y="79"/>
                  </a:lnTo>
                  <a:lnTo>
                    <a:pt x="163" y="83"/>
                  </a:lnTo>
                  <a:lnTo>
                    <a:pt x="166" y="86"/>
                  </a:lnTo>
                  <a:lnTo>
                    <a:pt x="170" y="89"/>
                  </a:lnTo>
                  <a:lnTo>
                    <a:pt x="171" y="91"/>
                  </a:lnTo>
                  <a:lnTo>
                    <a:pt x="173" y="92"/>
                  </a:lnTo>
                  <a:lnTo>
                    <a:pt x="174" y="94"/>
                  </a:lnTo>
                  <a:lnTo>
                    <a:pt x="176" y="96"/>
                  </a:lnTo>
                  <a:lnTo>
                    <a:pt x="177" y="98"/>
                  </a:lnTo>
                  <a:lnTo>
                    <a:pt x="179" y="99"/>
                  </a:lnTo>
                  <a:lnTo>
                    <a:pt x="180" y="101"/>
                  </a:lnTo>
                  <a:lnTo>
                    <a:pt x="182" y="103"/>
                  </a:lnTo>
                  <a:lnTo>
                    <a:pt x="184" y="105"/>
                  </a:lnTo>
                  <a:lnTo>
                    <a:pt x="185" y="106"/>
                  </a:lnTo>
                  <a:lnTo>
                    <a:pt x="186" y="108"/>
                  </a:lnTo>
                  <a:lnTo>
                    <a:pt x="188" y="110"/>
                  </a:lnTo>
                  <a:lnTo>
                    <a:pt x="189" y="112"/>
                  </a:lnTo>
                  <a:lnTo>
                    <a:pt x="190" y="114"/>
                  </a:lnTo>
                  <a:lnTo>
                    <a:pt x="192" y="116"/>
                  </a:lnTo>
                  <a:lnTo>
                    <a:pt x="193" y="118"/>
                  </a:lnTo>
                  <a:lnTo>
                    <a:pt x="195" y="119"/>
                  </a:lnTo>
                  <a:lnTo>
                    <a:pt x="196" y="121"/>
                  </a:lnTo>
                  <a:lnTo>
                    <a:pt x="198" y="123"/>
                  </a:lnTo>
                  <a:lnTo>
                    <a:pt x="199" y="125"/>
                  </a:lnTo>
                  <a:lnTo>
                    <a:pt x="200" y="127"/>
                  </a:lnTo>
                  <a:lnTo>
                    <a:pt x="202" y="129"/>
                  </a:lnTo>
                  <a:lnTo>
                    <a:pt x="203" y="131"/>
                  </a:lnTo>
                  <a:lnTo>
                    <a:pt x="204" y="133"/>
                  </a:lnTo>
                  <a:lnTo>
                    <a:pt x="205" y="135"/>
                  </a:lnTo>
                  <a:lnTo>
                    <a:pt x="206" y="137"/>
                  </a:lnTo>
                  <a:lnTo>
                    <a:pt x="208" y="139"/>
                  </a:lnTo>
                  <a:lnTo>
                    <a:pt x="209" y="141"/>
                  </a:lnTo>
                  <a:lnTo>
                    <a:pt x="210" y="143"/>
                  </a:lnTo>
                  <a:lnTo>
                    <a:pt x="211" y="145"/>
                  </a:lnTo>
                  <a:lnTo>
                    <a:pt x="213" y="147"/>
                  </a:lnTo>
                  <a:lnTo>
                    <a:pt x="214" y="149"/>
                  </a:lnTo>
                  <a:lnTo>
                    <a:pt x="215" y="151"/>
                  </a:lnTo>
                  <a:lnTo>
                    <a:pt x="216" y="153"/>
                  </a:lnTo>
                  <a:lnTo>
                    <a:pt x="217" y="155"/>
                  </a:lnTo>
                  <a:lnTo>
                    <a:pt x="218" y="157"/>
                  </a:lnTo>
                  <a:lnTo>
                    <a:pt x="219" y="159"/>
                  </a:lnTo>
                  <a:lnTo>
                    <a:pt x="220" y="161"/>
                  </a:lnTo>
                  <a:lnTo>
                    <a:pt x="221" y="163"/>
                  </a:lnTo>
                  <a:lnTo>
                    <a:pt x="222" y="165"/>
                  </a:lnTo>
                  <a:lnTo>
                    <a:pt x="223" y="168"/>
                  </a:lnTo>
                  <a:lnTo>
                    <a:pt x="224" y="170"/>
                  </a:lnTo>
                  <a:lnTo>
                    <a:pt x="225" y="172"/>
                  </a:lnTo>
                  <a:lnTo>
                    <a:pt x="226" y="174"/>
                  </a:lnTo>
                  <a:lnTo>
                    <a:pt x="227" y="174"/>
                  </a:lnTo>
                  <a:lnTo>
                    <a:pt x="226" y="172"/>
                  </a:lnTo>
                  <a:lnTo>
                    <a:pt x="225" y="169"/>
                  </a:lnTo>
                  <a:lnTo>
                    <a:pt x="224" y="167"/>
                  </a:lnTo>
                  <a:lnTo>
                    <a:pt x="223" y="165"/>
                  </a:lnTo>
                  <a:lnTo>
                    <a:pt x="222" y="163"/>
                  </a:lnTo>
                  <a:lnTo>
                    <a:pt x="221" y="161"/>
                  </a:lnTo>
                  <a:lnTo>
                    <a:pt x="220" y="159"/>
                  </a:lnTo>
                  <a:lnTo>
                    <a:pt x="219" y="157"/>
                  </a:lnTo>
                  <a:lnTo>
                    <a:pt x="218" y="155"/>
                  </a:lnTo>
                  <a:lnTo>
                    <a:pt x="217" y="152"/>
                  </a:lnTo>
                  <a:lnTo>
                    <a:pt x="216" y="150"/>
                  </a:lnTo>
                  <a:lnTo>
                    <a:pt x="215" y="148"/>
                  </a:lnTo>
                  <a:lnTo>
                    <a:pt x="213" y="146"/>
                  </a:lnTo>
                  <a:lnTo>
                    <a:pt x="212" y="144"/>
                  </a:lnTo>
                  <a:lnTo>
                    <a:pt x="211" y="142"/>
                  </a:lnTo>
                  <a:lnTo>
                    <a:pt x="210" y="140"/>
                  </a:lnTo>
                  <a:lnTo>
                    <a:pt x="209" y="138"/>
                  </a:lnTo>
                  <a:lnTo>
                    <a:pt x="207" y="136"/>
                  </a:lnTo>
                  <a:lnTo>
                    <a:pt x="206" y="134"/>
                  </a:lnTo>
                  <a:lnTo>
                    <a:pt x="205" y="132"/>
                  </a:lnTo>
                  <a:lnTo>
                    <a:pt x="204" y="130"/>
                  </a:lnTo>
                  <a:lnTo>
                    <a:pt x="202" y="128"/>
                  </a:lnTo>
                  <a:lnTo>
                    <a:pt x="201" y="126"/>
                  </a:lnTo>
                  <a:lnTo>
                    <a:pt x="200" y="124"/>
                  </a:lnTo>
                  <a:lnTo>
                    <a:pt x="198" y="122"/>
                  </a:lnTo>
                  <a:lnTo>
                    <a:pt x="197" y="121"/>
                  </a:lnTo>
                  <a:lnTo>
                    <a:pt x="196" y="119"/>
                  </a:lnTo>
                  <a:lnTo>
                    <a:pt x="194" y="117"/>
                  </a:lnTo>
                  <a:lnTo>
                    <a:pt x="193" y="115"/>
                  </a:lnTo>
                  <a:lnTo>
                    <a:pt x="191" y="113"/>
                  </a:lnTo>
                  <a:lnTo>
                    <a:pt x="190" y="111"/>
                  </a:lnTo>
                  <a:lnTo>
                    <a:pt x="189" y="109"/>
                  </a:lnTo>
                  <a:lnTo>
                    <a:pt x="187" y="107"/>
                  </a:lnTo>
                  <a:lnTo>
                    <a:pt x="186" y="106"/>
                  </a:lnTo>
                  <a:lnTo>
                    <a:pt x="184" y="104"/>
                  </a:lnTo>
                  <a:lnTo>
                    <a:pt x="183" y="102"/>
                  </a:lnTo>
                  <a:lnTo>
                    <a:pt x="181" y="100"/>
                  </a:lnTo>
                  <a:lnTo>
                    <a:pt x="180" y="98"/>
                  </a:lnTo>
                  <a:lnTo>
                    <a:pt x="178" y="97"/>
                  </a:lnTo>
                  <a:lnTo>
                    <a:pt x="177" y="95"/>
                  </a:lnTo>
                  <a:lnTo>
                    <a:pt x="175" y="93"/>
                  </a:lnTo>
                  <a:lnTo>
                    <a:pt x="174" y="92"/>
                  </a:lnTo>
                  <a:lnTo>
                    <a:pt x="172" y="90"/>
                  </a:lnTo>
                  <a:lnTo>
                    <a:pt x="170" y="88"/>
                  </a:lnTo>
                  <a:lnTo>
                    <a:pt x="167" y="85"/>
                  </a:lnTo>
                  <a:lnTo>
                    <a:pt x="164" y="82"/>
                  </a:lnTo>
                  <a:lnTo>
                    <a:pt x="161" y="79"/>
                  </a:lnTo>
                  <a:lnTo>
                    <a:pt x="157" y="75"/>
                  </a:lnTo>
                  <a:lnTo>
                    <a:pt x="154" y="72"/>
                  </a:lnTo>
                  <a:lnTo>
                    <a:pt x="150" y="69"/>
                  </a:lnTo>
                  <a:lnTo>
                    <a:pt x="147" y="66"/>
                  </a:lnTo>
                  <a:lnTo>
                    <a:pt x="143" y="63"/>
                  </a:lnTo>
                  <a:lnTo>
                    <a:pt x="140" y="60"/>
                  </a:lnTo>
                  <a:lnTo>
                    <a:pt x="136" y="58"/>
                  </a:lnTo>
                  <a:lnTo>
                    <a:pt x="132" y="55"/>
                  </a:lnTo>
                  <a:lnTo>
                    <a:pt x="129" y="52"/>
                  </a:lnTo>
                  <a:lnTo>
                    <a:pt x="125" y="49"/>
                  </a:lnTo>
                  <a:lnTo>
                    <a:pt x="121" y="47"/>
                  </a:lnTo>
                  <a:lnTo>
                    <a:pt x="117" y="44"/>
                  </a:lnTo>
                  <a:lnTo>
                    <a:pt x="113" y="42"/>
                  </a:lnTo>
                  <a:lnTo>
                    <a:pt x="109" y="39"/>
                  </a:lnTo>
                  <a:lnTo>
                    <a:pt x="105" y="37"/>
                  </a:lnTo>
                  <a:lnTo>
                    <a:pt x="101" y="35"/>
                  </a:lnTo>
                  <a:lnTo>
                    <a:pt x="97" y="32"/>
                  </a:lnTo>
                  <a:lnTo>
                    <a:pt x="95" y="31"/>
                  </a:lnTo>
                  <a:lnTo>
                    <a:pt x="93" y="30"/>
                  </a:lnTo>
                  <a:lnTo>
                    <a:pt x="91" y="29"/>
                  </a:lnTo>
                  <a:lnTo>
                    <a:pt x="89" y="28"/>
                  </a:lnTo>
                  <a:lnTo>
                    <a:pt x="87" y="27"/>
                  </a:lnTo>
                  <a:lnTo>
                    <a:pt x="85" y="26"/>
                  </a:lnTo>
                  <a:lnTo>
                    <a:pt x="83" y="25"/>
                  </a:lnTo>
                  <a:lnTo>
                    <a:pt x="81" y="24"/>
                  </a:lnTo>
                  <a:lnTo>
                    <a:pt x="78" y="23"/>
                  </a:lnTo>
                  <a:lnTo>
                    <a:pt x="76" y="22"/>
                  </a:lnTo>
                  <a:lnTo>
                    <a:pt x="74" y="21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68" y="19"/>
                  </a:lnTo>
                  <a:lnTo>
                    <a:pt x="66" y="18"/>
                  </a:lnTo>
                  <a:lnTo>
                    <a:pt x="64" y="17"/>
                  </a:lnTo>
                  <a:lnTo>
                    <a:pt x="62" y="16"/>
                  </a:lnTo>
                  <a:lnTo>
                    <a:pt x="59" y="15"/>
                  </a:lnTo>
                  <a:lnTo>
                    <a:pt x="57" y="15"/>
                  </a:lnTo>
                  <a:lnTo>
                    <a:pt x="55" y="14"/>
                  </a:lnTo>
                  <a:lnTo>
                    <a:pt x="53" y="13"/>
                  </a:lnTo>
                  <a:lnTo>
                    <a:pt x="50" y="12"/>
                  </a:lnTo>
                  <a:lnTo>
                    <a:pt x="48" y="12"/>
                  </a:lnTo>
                  <a:lnTo>
                    <a:pt x="46" y="11"/>
                  </a:lnTo>
                  <a:lnTo>
                    <a:pt x="44" y="10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2" y="7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1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492991" y="3544608"/>
              <a:ext cx="53975" cy="50800"/>
            </a:xfrm>
            <a:custGeom>
              <a:avLst/>
              <a:gdLst>
                <a:gd name="T0" fmla="*/ 1 w 34"/>
                <a:gd name="T1" fmla="*/ 0 h 32"/>
                <a:gd name="T2" fmla="*/ 0 w 34"/>
                <a:gd name="T3" fmla="*/ 7 h 32"/>
                <a:gd name="T4" fmla="*/ 29 w 34"/>
                <a:gd name="T5" fmla="*/ 32 h 32"/>
                <a:gd name="T6" fmla="*/ 34 w 34"/>
                <a:gd name="T7" fmla="*/ 26 h 32"/>
                <a:gd name="T8" fmla="*/ 5 w 34"/>
                <a:gd name="T9" fmla="*/ 1 h 32"/>
                <a:gd name="T10" fmla="*/ 4 w 34"/>
                <a:gd name="T11" fmla="*/ 8 h 32"/>
                <a:gd name="T12" fmla="*/ 1 w 3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2">
                  <a:moveTo>
                    <a:pt x="1" y="0"/>
                  </a:moveTo>
                  <a:lnTo>
                    <a:pt x="0" y="7"/>
                  </a:lnTo>
                  <a:lnTo>
                    <a:pt x="29" y="32"/>
                  </a:lnTo>
                  <a:lnTo>
                    <a:pt x="34" y="26"/>
                  </a:lnTo>
                  <a:lnTo>
                    <a:pt x="5" y="1"/>
                  </a:lnTo>
                  <a:lnTo>
                    <a:pt x="4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494578" y="3529200"/>
              <a:ext cx="60325" cy="38100"/>
            </a:xfrm>
            <a:custGeom>
              <a:avLst/>
              <a:gdLst>
                <a:gd name="T0" fmla="*/ 36 w 38"/>
                <a:gd name="T1" fmla="*/ 4 h 24"/>
                <a:gd name="T2" fmla="*/ 34 w 38"/>
                <a:gd name="T3" fmla="*/ 0 h 24"/>
                <a:gd name="T4" fmla="*/ 0 w 38"/>
                <a:gd name="T5" fmla="*/ 16 h 24"/>
                <a:gd name="T6" fmla="*/ 3 w 38"/>
                <a:gd name="T7" fmla="*/ 24 h 24"/>
                <a:gd name="T8" fmla="*/ 38 w 38"/>
                <a:gd name="T9" fmla="*/ 8 h 24"/>
                <a:gd name="T10" fmla="*/ 36 w 38"/>
                <a:gd name="T11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4">
                  <a:moveTo>
                    <a:pt x="36" y="4"/>
                  </a:moveTo>
                  <a:lnTo>
                    <a:pt x="34" y="0"/>
                  </a:lnTo>
                  <a:lnTo>
                    <a:pt x="0" y="16"/>
                  </a:lnTo>
                  <a:lnTo>
                    <a:pt x="3" y="24"/>
                  </a:lnTo>
                  <a:lnTo>
                    <a:pt x="38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cxnSp>
          <p:nvCxnSpPr>
            <p:cNvPr id="45063" name="Straight Connector 45062"/>
            <p:cNvCxnSpPr/>
            <p:nvPr/>
          </p:nvCxnSpPr>
          <p:spPr>
            <a:xfrm>
              <a:off x="3649069" y="2503977"/>
              <a:ext cx="1669055" cy="7160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69" name="Straight Connector 45068"/>
            <p:cNvCxnSpPr/>
            <p:nvPr/>
          </p:nvCxnSpPr>
          <p:spPr>
            <a:xfrm flipV="1">
              <a:off x="3442741" y="3235377"/>
              <a:ext cx="1873770" cy="79198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73" name="Straight Connector 45072"/>
            <p:cNvCxnSpPr>
              <a:stCxn id="45058" idx="4"/>
            </p:cNvCxnSpPr>
            <p:nvPr/>
          </p:nvCxnSpPr>
          <p:spPr>
            <a:xfrm flipH="1">
              <a:off x="3430250" y="2513014"/>
              <a:ext cx="201334" cy="1506848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58" name="Freeform 49"/>
            <p:cNvSpPr>
              <a:spLocks/>
            </p:cNvSpPr>
            <p:nvPr/>
          </p:nvSpPr>
          <p:spPr bwMode="auto">
            <a:xfrm>
              <a:off x="3613150" y="2476501"/>
              <a:ext cx="36513" cy="36513"/>
            </a:xfrm>
            <a:custGeom>
              <a:avLst/>
              <a:gdLst>
                <a:gd name="T0" fmla="*/ 52 w 103"/>
                <a:gd name="T1" fmla="*/ 0 h 102"/>
                <a:gd name="T2" fmla="*/ 52 w 103"/>
                <a:gd name="T3" fmla="*/ 0 h 102"/>
                <a:gd name="T4" fmla="*/ 0 w 103"/>
                <a:gd name="T5" fmla="*/ 52 h 102"/>
                <a:gd name="T6" fmla="*/ 0 w 103"/>
                <a:gd name="T7" fmla="*/ 52 h 102"/>
                <a:gd name="T8" fmla="*/ 52 w 103"/>
                <a:gd name="T9" fmla="*/ 102 h 102"/>
                <a:gd name="T10" fmla="*/ 52 w 103"/>
                <a:gd name="T11" fmla="*/ 102 h 102"/>
                <a:gd name="T12" fmla="*/ 103 w 103"/>
                <a:gd name="T13" fmla="*/ 52 h 102"/>
                <a:gd name="T14" fmla="*/ 103 w 103"/>
                <a:gd name="T15" fmla="*/ 52 h 102"/>
                <a:gd name="T16" fmla="*/ 52 w 103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2">
                  <a:moveTo>
                    <a:pt x="52" y="0"/>
                  </a:moveTo>
                  <a:lnTo>
                    <a:pt x="52" y="0"/>
                  </a:lnTo>
                  <a:cubicBezTo>
                    <a:pt x="24" y="0"/>
                    <a:pt x="0" y="23"/>
                    <a:pt x="0" y="52"/>
                  </a:cubicBezTo>
                  <a:lnTo>
                    <a:pt x="0" y="52"/>
                  </a:lnTo>
                  <a:cubicBezTo>
                    <a:pt x="0" y="80"/>
                    <a:pt x="24" y="102"/>
                    <a:pt x="52" y="102"/>
                  </a:cubicBezTo>
                  <a:lnTo>
                    <a:pt x="52" y="102"/>
                  </a:lnTo>
                  <a:cubicBezTo>
                    <a:pt x="80" y="102"/>
                    <a:pt x="103" y="80"/>
                    <a:pt x="103" y="52"/>
                  </a:cubicBezTo>
                  <a:lnTo>
                    <a:pt x="103" y="52"/>
                  </a:lnTo>
                  <a:cubicBezTo>
                    <a:pt x="103" y="23"/>
                    <a:pt x="80" y="0"/>
                    <a:pt x="52" y="0"/>
                  </a:cubicBez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059" name="Freeform 50"/>
            <p:cNvSpPr>
              <a:spLocks/>
            </p:cNvSpPr>
            <p:nvPr/>
          </p:nvSpPr>
          <p:spPr bwMode="auto">
            <a:xfrm>
              <a:off x="3415651" y="4014528"/>
              <a:ext cx="34925" cy="36513"/>
            </a:xfrm>
            <a:custGeom>
              <a:avLst/>
              <a:gdLst>
                <a:gd name="T0" fmla="*/ 52 w 102"/>
                <a:gd name="T1" fmla="*/ 0 h 101"/>
                <a:gd name="T2" fmla="*/ 52 w 102"/>
                <a:gd name="T3" fmla="*/ 0 h 101"/>
                <a:gd name="T4" fmla="*/ 0 w 102"/>
                <a:gd name="T5" fmla="*/ 51 h 101"/>
                <a:gd name="T6" fmla="*/ 0 w 102"/>
                <a:gd name="T7" fmla="*/ 51 h 101"/>
                <a:gd name="T8" fmla="*/ 52 w 102"/>
                <a:gd name="T9" fmla="*/ 101 h 101"/>
                <a:gd name="T10" fmla="*/ 52 w 102"/>
                <a:gd name="T11" fmla="*/ 101 h 101"/>
                <a:gd name="T12" fmla="*/ 102 w 102"/>
                <a:gd name="T13" fmla="*/ 51 h 101"/>
                <a:gd name="T14" fmla="*/ 102 w 102"/>
                <a:gd name="T15" fmla="*/ 51 h 101"/>
                <a:gd name="T16" fmla="*/ 52 w 102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1">
                  <a:moveTo>
                    <a:pt x="52" y="0"/>
                  </a:moveTo>
                  <a:lnTo>
                    <a:pt x="52" y="0"/>
                  </a:lnTo>
                  <a:cubicBezTo>
                    <a:pt x="23" y="0"/>
                    <a:pt x="0" y="23"/>
                    <a:pt x="0" y="51"/>
                  </a:cubicBezTo>
                  <a:lnTo>
                    <a:pt x="0" y="51"/>
                  </a:lnTo>
                  <a:cubicBezTo>
                    <a:pt x="0" y="79"/>
                    <a:pt x="23" y="101"/>
                    <a:pt x="52" y="101"/>
                  </a:cubicBezTo>
                  <a:lnTo>
                    <a:pt x="52" y="101"/>
                  </a:lnTo>
                  <a:cubicBezTo>
                    <a:pt x="80" y="101"/>
                    <a:pt x="102" y="79"/>
                    <a:pt x="102" y="51"/>
                  </a:cubicBezTo>
                  <a:lnTo>
                    <a:pt x="102" y="51"/>
                  </a:lnTo>
                  <a:cubicBezTo>
                    <a:pt x="102" y="23"/>
                    <a:pt x="80" y="0"/>
                    <a:pt x="52" y="0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060" name="Freeform 51"/>
            <p:cNvSpPr>
              <a:spLocks/>
            </p:cNvSpPr>
            <p:nvPr/>
          </p:nvSpPr>
          <p:spPr bwMode="auto">
            <a:xfrm>
              <a:off x="5313128" y="3206985"/>
              <a:ext cx="36513" cy="36513"/>
            </a:xfrm>
            <a:custGeom>
              <a:avLst/>
              <a:gdLst>
                <a:gd name="T0" fmla="*/ 51 w 102"/>
                <a:gd name="T1" fmla="*/ 0 h 103"/>
                <a:gd name="T2" fmla="*/ 51 w 102"/>
                <a:gd name="T3" fmla="*/ 0 h 103"/>
                <a:gd name="T4" fmla="*/ 0 w 102"/>
                <a:gd name="T5" fmla="*/ 51 h 103"/>
                <a:gd name="T6" fmla="*/ 0 w 102"/>
                <a:gd name="T7" fmla="*/ 51 h 103"/>
                <a:gd name="T8" fmla="*/ 51 w 102"/>
                <a:gd name="T9" fmla="*/ 103 h 103"/>
                <a:gd name="T10" fmla="*/ 51 w 102"/>
                <a:gd name="T11" fmla="*/ 103 h 103"/>
                <a:gd name="T12" fmla="*/ 102 w 102"/>
                <a:gd name="T13" fmla="*/ 51 h 103"/>
                <a:gd name="T14" fmla="*/ 102 w 102"/>
                <a:gd name="T15" fmla="*/ 51 h 103"/>
                <a:gd name="T16" fmla="*/ 51 w 102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3">
                  <a:moveTo>
                    <a:pt x="51" y="0"/>
                  </a:moveTo>
                  <a:lnTo>
                    <a:pt x="51" y="0"/>
                  </a:lnTo>
                  <a:cubicBezTo>
                    <a:pt x="23" y="0"/>
                    <a:pt x="0" y="23"/>
                    <a:pt x="0" y="51"/>
                  </a:cubicBezTo>
                  <a:lnTo>
                    <a:pt x="0" y="51"/>
                  </a:lnTo>
                  <a:cubicBezTo>
                    <a:pt x="0" y="79"/>
                    <a:pt x="23" y="103"/>
                    <a:pt x="51" y="103"/>
                  </a:cubicBezTo>
                  <a:lnTo>
                    <a:pt x="51" y="103"/>
                  </a:lnTo>
                  <a:cubicBezTo>
                    <a:pt x="79" y="103"/>
                    <a:pt x="102" y="79"/>
                    <a:pt x="102" y="51"/>
                  </a:cubicBezTo>
                  <a:lnTo>
                    <a:pt x="102" y="51"/>
                  </a:lnTo>
                  <a:cubicBezTo>
                    <a:pt x="102" y="23"/>
                    <a:pt x="79" y="0"/>
                    <a:pt x="51" y="0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5216" y="1645920"/>
            <a:ext cx="264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c. Compute angle 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1200" y="3706368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</a:rPr>
              <a:t>426.383</a:t>
            </a:r>
          </a:p>
          <a:p>
            <a:r>
              <a:rPr lang="en-US" sz="1400" b="0" dirty="0" err="1">
                <a:solidFill>
                  <a:srgbClr val="0000FF"/>
                </a:solidFill>
              </a:rPr>
              <a:t>Az</a:t>
            </a:r>
            <a:r>
              <a:rPr lang="en-US" sz="1400" b="0" dirty="0">
                <a:solidFill>
                  <a:srgbClr val="0000FF"/>
                </a:solidFill>
              </a:rPr>
              <a:t> 246°18’44”</a:t>
            </a:r>
          </a:p>
        </p:txBody>
      </p:sp>
      <p:sp>
        <p:nvSpPr>
          <p:cNvPr id="3" name="Arc 2"/>
          <p:cNvSpPr/>
          <p:nvPr/>
        </p:nvSpPr>
        <p:spPr>
          <a:xfrm>
            <a:off x="4608576" y="1548384"/>
            <a:ext cx="914400" cy="914400"/>
          </a:xfrm>
          <a:prstGeom prst="arc">
            <a:avLst>
              <a:gd name="adj1" fmla="val 1372420"/>
              <a:gd name="adj2" fmla="val 6033109"/>
            </a:avLst>
          </a:prstGeom>
          <a:ln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145024" y="2450592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</a:rPr>
              <a:t>75°24’23”</a:t>
            </a:r>
          </a:p>
        </p:txBody>
      </p:sp>
      <p:sp>
        <p:nvSpPr>
          <p:cNvPr id="33" name="Arc 32"/>
          <p:cNvSpPr/>
          <p:nvPr/>
        </p:nvSpPr>
        <p:spPr>
          <a:xfrm>
            <a:off x="6821424" y="2542032"/>
            <a:ext cx="914400" cy="914400"/>
          </a:xfrm>
          <a:prstGeom prst="arc">
            <a:avLst>
              <a:gd name="adj1" fmla="val 9458329"/>
              <a:gd name="adj2" fmla="val 12658568"/>
            </a:avLst>
          </a:prstGeom>
          <a:ln>
            <a:solidFill>
              <a:srgbClr val="0000FF"/>
            </a:solidFill>
            <a:headEnd type="arrow" w="med" len="med"/>
            <a:tailEnd type="arrow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12626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3915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3. Example 1 - Complete Solution</a:t>
            </a:r>
            <a:endParaRPr lang="en-US" b="0" i="1" dirty="0"/>
          </a:p>
        </p:txBody>
      </p:sp>
      <p:sp>
        <p:nvSpPr>
          <p:cNvPr id="45082" name="Text Box 5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6575" y="1141413"/>
            <a:ext cx="36750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What are the coordinates of G?</a:t>
            </a:r>
          </a:p>
        </p:txBody>
      </p:sp>
      <p:grpSp>
        <p:nvGrpSpPr>
          <p:cNvPr id="45080" name="Group 45079"/>
          <p:cNvGrpSpPr>
            <a:grpSpLocks noChangeAspect="1"/>
          </p:cNvGrpSpPr>
          <p:nvPr/>
        </p:nvGrpSpPr>
        <p:grpSpPr>
          <a:xfrm>
            <a:off x="4374641" y="1863854"/>
            <a:ext cx="3969068" cy="2826544"/>
            <a:chOff x="3143250" y="2400301"/>
            <a:chExt cx="2940050" cy="209373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168650" y="4044951"/>
              <a:ext cx="100930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155950" y="4171951"/>
              <a:ext cx="669925" cy="1889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518.68' N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143250" y="4311651"/>
              <a:ext cx="636452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221.12' E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413375" y="3171826"/>
              <a:ext cx="92618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5413375" y="3324226"/>
              <a:ext cx="669925" cy="1889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689.98' N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400675" y="3475038"/>
              <a:ext cx="625147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611.58' E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673475" y="3462338"/>
              <a:ext cx="648326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58°20'00"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403725" y="2640013"/>
              <a:ext cx="492775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ED1B23"/>
                  </a:solidFill>
                  <a:effectLst/>
                  <a:latin typeface="Arial" panose="020B0604020202020204" pitchFamily="34" charset="0"/>
                </a:rPr>
                <a:t>375.00'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421063" y="2400301"/>
              <a:ext cx="118741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G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3816841" y="3798608"/>
              <a:ext cx="60325" cy="42863"/>
            </a:xfrm>
            <a:custGeom>
              <a:avLst/>
              <a:gdLst>
                <a:gd name="T0" fmla="*/ 38 w 38"/>
                <a:gd name="T1" fmla="*/ 24 h 27"/>
                <a:gd name="T2" fmla="*/ 32 w 38"/>
                <a:gd name="T3" fmla="*/ 27 h 27"/>
                <a:gd name="T4" fmla="*/ 0 w 38"/>
                <a:gd name="T5" fmla="*/ 6 h 27"/>
                <a:gd name="T6" fmla="*/ 5 w 38"/>
                <a:gd name="T7" fmla="*/ 0 h 27"/>
                <a:gd name="T8" fmla="*/ 36 w 38"/>
                <a:gd name="T9" fmla="*/ 20 h 27"/>
                <a:gd name="T10" fmla="*/ 30 w 38"/>
                <a:gd name="T11" fmla="*/ 23 h 27"/>
                <a:gd name="T12" fmla="*/ 38 w 38"/>
                <a:gd name="T1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7">
                  <a:moveTo>
                    <a:pt x="38" y="24"/>
                  </a:moveTo>
                  <a:lnTo>
                    <a:pt x="32" y="27"/>
                  </a:lnTo>
                  <a:lnTo>
                    <a:pt x="0" y="6"/>
                  </a:lnTo>
                  <a:lnTo>
                    <a:pt x="5" y="0"/>
                  </a:lnTo>
                  <a:lnTo>
                    <a:pt x="36" y="20"/>
                  </a:lnTo>
                  <a:lnTo>
                    <a:pt x="30" y="23"/>
                  </a:lnTo>
                  <a:lnTo>
                    <a:pt x="38" y="24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867641" y="3836708"/>
              <a:ext cx="9525" cy="11113"/>
            </a:xfrm>
            <a:custGeom>
              <a:avLst/>
              <a:gdLst>
                <a:gd name="T0" fmla="*/ 6 w 6"/>
                <a:gd name="T1" fmla="*/ 0 h 7"/>
                <a:gd name="T2" fmla="*/ 5 w 6"/>
                <a:gd name="T3" fmla="*/ 7 h 7"/>
                <a:gd name="T4" fmla="*/ 0 w 6"/>
                <a:gd name="T5" fmla="*/ 3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5" y="7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864466" y="3774795"/>
              <a:ext cx="22225" cy="61913"/>
            </a:xfrm>
            <a:custGeom>
              <a:avLst/>
              <a:gdLst>
                <a:gd name="T0" fmla="*/ 10 w 14"/>
                <a:gd name="T1" fmla="*/ 1 h 39"/>
                <a:gd name="T2" fmla="*/ 14 w 14"/>
                <a:gd name="T3" fmla="*/ 2 h 39"/>
                <a:gd name="T4" fmla="*/ 8 w 14"/>
                <a:gd name="T5" fmla="*/ 39 h 39"/>
                <a:gd name="T6" fmla="*/ 0 w 14"/>
                <a:gd name="T7" fmla="*/ 38 h 39"/>
                <a:gd name="T8" fmla="*/ 6 w 14"/>
                <a:gd name="T9" fmla="*/ 0 h 39"/>
                <a:gd name="T10" fmla="*/ 10 w 14"/>
                <a:gd name="T11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9">
                  <a:moveTo>
                    <a:pt x="10" y="1"/>
                  </a:moveTo>
                  <a:lnTo>
                    <a:pt x="14" y="2"/>
                  </a:lnTo>
                  <a:lnTo>
                    <a:pt x="8" y="39"/>
                  </a:lnTo>
                  <a:lnTo>
                    <a:pt x="0" y="38"/>
                  </a:lnTo>
                  <a:lnTo>
                    <a:pt x="6" y="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507278" y="3550958"/>
              <a:ext cx="360363" cy="276225"/>
            </a:xfrm>
            <a:custGeom>
              <a:avLst/>
              <a:gdLst>
                <a:gd name="T0" fmla="*/ 7 w 227"/>
                <a:gd name="T1" fmla="*/ 3 h 174"/>
                <a:gd name="T2" fmla="*/ 16 w 227"/>
                <a:gd name="T3" fmla="*/ 4 h 174"/>
                <a:gd name="T4" fmla="*/ 25 w 227"/>
                <a:gd name="T5" fmla="*/ 6 h 174"/>
                <a:gd name="T6" fmla="*/ 35 w 227"/>
                <a:gd name="T7" fmla="*/ 8 h 174"/>
                <a:gd name="T8" fmla="*/ 43 w 227"/>
                <a:gd name="T9" fmla="*/ 11 h 174"/>
                <a:gd name="T10" fmla="*/ 52 w 227"/>
                <a:gd name="T11" fmla="*/ 14 h 174"/>
                <a:gd name="T12" fmla="*/ 61 w 227"/>
                <a:gd name="T13" fmla="*/ 17 h 174"/>
                <a:gd name="T14" fmla="*/ 70 w 227"/>
                <a:gd name="T15" fmla="*/ 21 h 174"/>
                <a:gd name="T16" fmla="*/ 78 w 227"/>
                <a:gd name="T17" fmla="*/ 24 h 174"/>
                <a:gd name="T18" fmla="*/ 86 w 227"/>
                <a:gd name="T19" fmla="*/ 28 h 174"/>
                <a:gd name="T20" fmla="*/ 95 w 227"/>
                <a:gd name="T21" fmla="*/ 32 h 174"/>
                <a:gd name="T22" fmla="*/ 109 w 227"/>
                <a:gd name="T23" fmla="*/ 40 h 174"/>
                <a:gd name="T24" fmla="*/ 124 w 227"/>
                <a:gd name="T25" fmla="*/ 50 h 174"/>
                <a:gd name="T26" fmla="*/ 139 w 227"/>
                <a:gd name="T27" fmla="*/ 61 h 174"/>
                <a:gd name="T28" fmla="*/ 153 w 227"/>
                <a:gd name="T29" fmla="*/ 73 h 174"/>
                <a:gd name="T30" fmla="*/ 166 w 227"/>
                <a:gd name="T31" fmla="*/ 86 h 174"/>
                <a:gd name="T32" fmla="*/ 174 w 227"/>
                <a:gd name="T33" fmla="*/ 94 h 174"/>
                <a:gd name="T34" fmla="*/ 180 w 227"/>
                <a:gd name="T35" fmla="*/ 101 h 174"/>
                <a:gd name="T36" fmla="*/ 186 w 227"/>
                <a:gd name="T37" fmla="*/ 108 h 174"/>
                <a:gd name="T38" fmla="*/ 192 w 227"/>
                <a:gd name="T39" fmla="*/ 116 h 174"/>
                <a:gd name="T40" fmla="*/ 198 w 227"/>
                <a:gd name="T41" fmla="*/ 123 h 174"/>
                <a:gd name="T42" fmla="*/ 203 w 227"/>
                <a:gd name="T43" fmla="*/ 131 h 174"/>
                <a:gd name="T44" fmla="*/ 208 w 227"/>
                <a:gd name="T45" fmla="*/ 139 h 174"/>
                <a:gd name="T46" fmla="*/ 213 w 227"/>
                <a:gd name="T47" fmla="*/ 147 h 174"/>
                <a:gd name="T48" fmla="*/ 217 w 227"/>
                <a:gd name="T49" fmla="*/ 155 h 174"/>
                <a:gd name="T50" fmla="*/ 221 w 227"/>
                <a:gd name="T51" fmla="*/ 163 h 174"/>
                <a:gd name="T52" fmla="*/ 225 w 227"/>
                <a:gd name="T53" fmla="*/ 172 h 174"/>
                <a:gd name="T54" fmla="*/ 225 w 227"/>
                <a:gd name="T55" fmla="*/ 169 h 174"/>
                <a:gd name="T56" fmla="*/ 221 w 227"/>
                <a:gd name="T57" fmla="*/ 161 h 174"/>
                <a:gd name="T58" fmla="*/ 217 w 227"/>
                <a:gd name="T59" fmla="*/ 152 h 174"/>
                <a:gd name="T60" fmla="*/ 212 w 227"/>
                <a:gd name="T61" fmla="*/ 144 h 174"/>
                <a:gd name="T62" fmla="*/ 207 w 227"/>
                <a:gd name="T63" fmla="*/ 136 h 174"/>
                <a:gd name="T64" fmla="*/ 202 w 227"/>
                <a:gd name="T65" fmla="*/ 128 h 174"/>
                <a:gd name="T66" fmla="*/ 197 w 227"/>
                <a:gd name="T67" fmla="*/ 121 h 174"/>
                <a:gd name="T68" fmla="*/ 191 w 227"/>
                <a:gd name="T69" fmla="*/ 113 h 174"/>
                <a:gd name="T70" fmla="*/ 186 w 227"/>
                <a:gd name="T71" fmla="*/ 106 h 174"/>
                <a:gd name="T72" fmla="*/ 180 w 227"/>
                <a:gd name="T73" fmla="*/ 98 h 174"/>
                <a:gd name="T74" fmla="*/ 174 w 227"/>
                <a:gd name="T75" fmla="*/ 92 h 174"/>
                <a:gd name="T76" fmla="*/ 164 w 227"/>
                <a:gd name="T77" fmla="*/ 82 h 174"/>
                <a:gd name="T78" fmla="*/ 150 w 227"/>
                <a:gd name="T79" fmla="*/ 69 h 174"/>
                <a:gd name="T80" fmla="*/ 136 w 227"/>
                <a:gd name="T81" fmla="*/ 58 h 174"/>
                <a:gd name="T82" fmla="*/ 121 w 227"/>
                <a:gd name="T83" fmla="*/ 47 h 174"/>
                <a:gd name="T84" fmla="*/ 105 w 227"/>
                <a:gd name="T85" fmla="*/ 37 h 174"/>
                <a:gd name="T86" fmla="*/ 93 w 227"/>
                <a:gd name="T87" fmla="*/ 30 h 174"/>
                <a:gd name="T88" fmla="*/ 85 w 227"/>
                <a:gd name="T89" fmla="*/ 26 h 174"/>
                <a:gd name="T90" fmla="*/ 76 w 227"/>
                <a:gd name="T91" fmla="*/ 22 h 174"/>
                <a:gd name="T92" fmla="*/ 68 w 227"/>
                <a:gd name="T93" fmla="*/ 19 h 174"/>
                <a:gd name="T94" fmla="*/ 59 w 227"/>
                <a:gd name="T95" fmla="*/ 15 h 174"/>
                <a:gd name="T96" fmla="*/ 50 w 227"/>
                <a:gd name="T97" fmla="*/ 12 h 174"/>
                <a:gd name="T98" fmla="*/ 42 w 227"/>
                <a:gd name="T99" fmla="*/ 9 h 174"/>
                <a:gd name="T100" fmla="*/ 32 w 227"/>
                <a:gd name="T101" fmla="*/ 7 h 174"/>
                <a:gd name="T102" fmla="*/ 23 w 227"/>
                <a:gd name="T103" fmla="*/ 5 h 174"/>
                <a:gd name="T104" fmla="*/ 14 w 227"/>
                <a:gd name="T105" fmla="*/ 3 h 174"/>
                <a:gd name="T106" fmla="*/ 5 w 227"/>
                <a:gd name="T107" fmla="*/ 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" h="174">
                  <a:moveTo>
                    <a:pt x="0" y="1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7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5" y="8"/>
                  </a:lnTo>
                  <a:lnTo>
                    <a:pt x="37" y="9"/>
                  </a:lnTo>
                  <a:lnTo>
                    <a:pt x="39" y="10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6" y="12"/>
                  </a:lnTo>
                  <a:lnTo>
                    <a:pt x="48" y="13"/>
                  </a:lnTo>
                  <a:lnTo>
                    <a:pt x="50" y="13"/>
                  </a:lnTo>
                  <a:lnTo>
                    <a:pt x="52" y="14"/>
                  </a:lnTo>
                  <a:lnTo>
                    <a:pt x="54" y="15"/>
                  </a:lnTo>
                  <a:lnTo>
                    <a:pt x="57" y="16"/>
                  </a:lnTo>
                  <a:lnTo>
                    <a:pt x="59" y="16"/>
                  </a:lnTo>
                  <a:lnTo>
                    <a:pt x="61" y="17"/>
                  </a:lnTo>
                  <a:lnTo>
                    <a:pt x="63" y="18"/>
                  </a:lnTo>
                  <a:lnTo>
                    <a:pt x="65" y="19"/>
                  </a:lnTo>
                  <a:lnTo>
                    <a:pt x="67" y="20"/>
                  </a:lnTo>
                  <a:lnTo>
                    <a:pt x="70" y="21"/>
                  </a:lnTo>
                  <a:lnTo>
                    <a:pt x="72" y="22"/>
                  </a:lnTo>
                  <a:lnTo>
                    <a:pt x="74" y="22"/>
                  </a:lnTo>
                  <a:lnTo>
                    <a:pt x="76" y="23"/>
                  </a:lnTo>
                  <a:lnTo>
                    <a:pt x="78" y="24"/>
                  </a:lnTo>
                  <a:lnTo>
                    <a:pt x="80" y="25"/>
                  </a:lnTo>
                  <a:lnTo>
                    <a:pt x="82" y="26"/>
                  </a:lnTo>
                  <a:lnTo>
                    <a:pt x="84" y="27"/>
                  </a:lnTo>
                  <a:lnTo>
                    <a:pt x="86" y="28"/>
                  </a:lnTo>
                  <a:lnTo>
                    <a:pt x="89" y="29"/>
                  </a:lnTo>
                  <a:lnTo>
                    <a:pt x="91" y="30"/>
                  </a:lnTo>
                  <a:lnTo>
                    <a:pt x="93" y="31"/>
                  </a:lnTo>
                  <a:lnTo>
                    <a:pt x="95" y="32"/>
                  </a:lnTo>
                  <a:lnTo>
                    <a:pt x="97" y="33"/>
                  </a:lnTo>
                  <a:lnTo>
                    <a:pt x="101" y="36"/>
                  </a:lnTo>
                  <a:lnTo>
                    <a:pt x="105" y="38"/>
                  </a:lnTo>
                  <a:lnTo>
                    <a:pt x="109" y="40"/>
                  </a:lnTo>
                  <a:lnTo>
                    <a:pt x="113" y="43"/>
                  </a:lnTo>
                  <a:lnTo>
                    <a:pt x="117" y="45"/>
                  </a:lnTo>
                  <a:lnTo>
                    <a:pt x="121" y="48"/>
                  </a:lnTo>
                  <a:lnTo>
                    <a:pt x="124" y="50"/>
                  </a:lnTo>
                  <a:lnTo>
                    <a:pt x="128" y="53"/>
                  </a:lnTo>
                  <a:lnTo>
                    <a:pt x="132" y="56"/>
                  </a:lnTo>
                  <a:lnTo>
                    <a:pt x="135" y="58"/>
                  </a:lnTo>
                  <a:lnTo>
                    <a:pt x="139" y="61"/>
                  </a:lnTo>
                  <a:lnTo>
                    <a:pt x="143" y="64"/>
                  </a:lnTo>
                  <a:lnTo>
                    <a:pt x="146" y="67"/>
                  </a:lnTo>
                  <a:lnTo>
                    <a:pt x="150" y="70"/>
                  </a:lnTo>
                  <a:lnTo>
                    <a:pt x="153" y="73"/>
                  </a:lnTo>
                  <a:lnTo>
                    <a:pt x="157" y="76"/>
                  </a:lnTo>
                  <a:lnTo>
                    <a:pt x="160" y="79"/>
                  </a:lnTo>
                  <a:lnTo>
                    <a:pt x="163" y="83"/>
                  </a:lnTo>
                  <a:lnTo>
                    <a:pt x="166" y="86"/>
                  </a:lnTo>
                  <a:lnTo>
                    <a:pt x="170" y="89"/>
                  </a:lnTo>
                  <a:lnTo>
                    <a:pt x="171" y="91"/>
                  </a:lnTo>
                  <a:lnTo>
                    <a:pt x="173" y="92"/>
                  </a:lnTo>
                  <a:lnTo>
                    <a:pt x="174" y="94"/>
                  </a:lnTo>
                  <a:lnTo>
                    <a:pt x="176" y="96"/>
                  </a:lnTo>
                  <a:lnTo>
                    <a:pt x="177" y="98"/>
                  </a:lnTo>
                  <a:lnTo>
                    <a:pt x="179" y="99"/>
                  </a:lnTo>
                  <a:lnTo>
                    <a:pt x="180" y="101"/>
                  </a:lnTo>
                  <a:lnTo>
                    <a:pt x="182" y="103"/>
                  </a:lnTo>
                  <a:lnTo>
                    <a:pt x="184" y="105"/>
                  </a:lnTo>
                  <a:lnTo>
                    <a:pt x="185" y="106"/>
                  </a:lnTo>
                  <a:lnTo>
                    <a:pt x="186" y="108"/>
                  </a:lnTo>
                  <a:lnTo>
                    <a:pt x="188" y="110"/>
                  </a:lnTo>
                  <a:lnTo>
                    <a:pt x="189" y="112"/>
                  </a:lnTo>
                  <a:lnTo>
                    <a:pt x="190" y="114"/>
                  </a:lnTo>
                  <a:lnTo>
                    <a:pt x="192" y="116"/>
                  </a:lnTo>
                  <a:lnTo>
                    <a:pt x="193" y="118"/>
                  </a:lnTo>
                  <a:lnTo>
                    <a:pt x="195" y="119"/>
                  </a:lnTo>
                  <a:lnTo>
                    <a:pt x="196" y="121"/>
                  </a:lnTo>
                  <a:lnTo>
                    <a:pt x="198" y="123"/>
                  </a:lnTo>
                  <a:lnTo>
                    <a:pt x="199" y="125"/>
                  </a:lnTo>
                  <a:lnTo>
                    <a:pt x="200" y="127"/>
                  </a:lnTo>
                  <a:lnTo>
                    <a:pt x="202" y="129"/>
                  </a:lnTo>
                  <a:lnTo>
                    <a:pt x="203" y="131"/>
                  </a:lnTo>
                  <a:lnTo>
                    <a:pt x="204" y="133"/>
                  </a:lnTo>
                  <a:lnTo>
                    <a:pt x="205" y="135"/>
                  </a:lnTo>
                  <a:lnTo>
                    <a:pt x="206" y="137"/>
                  </a:lnTo>
                  <a:lnTo>
                    <a:pt x="208" y="139"/>
                  </a:lnTo>
                  <a:lnTo>
                    <a:pt x="209" y="141"/>
                  </a:lnTo>
                  <a:lnTo>
                    <a:pt x="210" y="143"/>
                  </a:lnTo>
                  <a:lnTo>
                    <a:pt x="211" y="145"/>
                  </a:lnTo>
                  <a:lnTo>
                    <a:pt x="213" y="147"/>
                  </a:lnTo>
                  <a:lnTo>
                    <a:pt x="214" y="149"/>
                  </a:lnTo>
                  <a:lnTo>
                    <a:pt x="215" y="151"/>
                  </a:lnTo>
                  <a:lnTo>
                    <a:pt x="216" y="153"/>
                  </a:lnTo>
                  <a:lnTo>
                    <a:pt x="217" y="155"/>
                  </a:lnTo>
                  <a:lnTo>
                    <a:pt x="218" y="157"/>
                  </a:lnTo>
                  <a:lnTo>
                    <a:pt x="219" y="159"/>
                  </a:lnTo>
                  <a:lnTo>
                    <a:pt x="220" y="161"/>
                  </a:lnTo>
                  <a:lnTo>
                    <a:pt x="221" y="163"/>
                  </a:lnTo>
                  <a:lnTo>
                    <a:pt x="222" y="165"/>
                  </a:lnTo>
                  <a:lnTo>
                    <a:pt x="223" y="168"/>
                  </a:lnTo>
                  <a:lnTo>
                    <a:pt x="224" y="170"/>
                  </a:lnTo>
                  <a:lnTo>
                    <a:pt x="225" y="172"/>
                  </a:lnTo>
                  <a:lnTo>
                    <a:pt x="226" y="174"/>
                  </a:lnTo>
                  <a:lnTo>
                    <a:pt x="227" y="174"/>
                  </a:lnTo>
                  <a:lnTo>
                    <a:pt x="226" y="172"/>
                  </a:lnTo>
                  <a:lnTo>
                    <a:pt x="225" y="169"/>
                  </a:lnTo>
                  <a:lnTo>
                    <a:pt x="224" y="167"/>
                  </a:lnTo>
                  <a:lnTo>
                    <a:pt x="223" y="165"/>
                  </a:lnTo>
                  <a:lnTo>
                    <a:pt x="222" y="163"/>
                  </a:lnTo>
                  <a:lnTo>
                    <a:pt x="221" y="161"/>
                  </a:lnTo>
                  <a:lnTo>
                    <a:pt x="220" y="159"/>
                  </a:lnTo>
                  <a:lnTo>
                    <a:pt x="219" y="157"/>
                  </a:lnTo>
                  <a:lnTo>
                    <a:pt x="218" y="155"/>
                  </a:lnTo>
                  <a:lnTo>
                    <a:pt x="217" y="152"/>
                  </a:lnTo>
                  <a:lnTo>
                    <a:pt x="216" y="150"/>
                  </a:lnTo>
                  <a:lnTo>
                    <a:pt x="215" y="148"/>
                  </a:lnTo>
                  <a:lnTo>
                    <a:pt x="213" y="146"/>
                  </a:lnTo>
                  <a:lnTo>
                    <a:pt x="212" y="144"/>
                  </a:lnTo>
                  <a:lnTo>
                    <a:pt x="211" y="142"/>
                  </a:lnTo>
                  <a:lnTo>
                    <a:pt x="210" y="140"/>
                  </a:lnTo>
                  <a:lnTo>
                    <a:pt x="209" y="138"/>
                  </a:lnTo>
                  <a:lnTo>
                    <a:pt x="207" y="136"/>
                  </a:lnTo>
                  <a:lnTo>
                    <a:pt x="206" y="134"/>
                  </a:lnTo>
                  <a:lnTo>
                    <a:pt x="205" y="132"/>
                  </a:lnTo>
                  <a:lnTo>
                    <a:pt x="204" y="130"/>
                  </a:lnTo>
                  <a:lnTo>
                    <a:pt x="202" y="128"/>
                  </a:lnTo>
                  <a:lnTo>
                    <a:pt x="201" y="126"/>
                  </a:lnTo>
                  <a:lnTo>
                    <a:pt x="200" y="124"/>
                  </a:lnTo>
                  <a:lnTo>
                    <a:pt x="198" y="122"/>
                  </a:lnTo>
                  <a:lnTo>
                    <a:pt x="197" y="121"/>
                  </a:lnTo>
                  <a:lnTo>
                    <a:pt x="196" y="119"/>
                  </a:lnTo>
                  <a:lnTo>
                    <a:pt x="194" y="117"/>
                  </a:lnTo>
                  <a:lnTo>
                    <a:pt x="193" y="115"/>
                  </a:lnTo>
                  <a:lnTo>
                    <a:pt x="191" y="113"/>
                  </a:lnTo>
                  <a:lnTo>
                    <a:pt x="190" y="111"/>
                  </a:lnTo>
                  <a:lnTo>
                    <a:pt x="189" y="109"/>
                  </a:lnTo>
                  <a:lnTo>
                    <a:pt x="187" y="107"/>
                  </a:lnTo>
                  <a:lnTo>
                    <a:pt x="186" y="106"/>
                  </a:lnTo>
                  <a:lnTo>
                    <a:pt x="184" y="104"/>
                  </a:lnTo>
                  <a:lnTo>
                    <a:pt x="183" y="102"/>
                  </a:lnTo>
                  <a:lnTo>
                    <a:pt x="181" y="100"/>
                  </a:lnTo>
                  <a:lnTo>
                    <a:pt x="180" y="98"/>
                  </a:lnTo>
                  <a:lnTo>
                    <a:pt x="178" y="97"/>
                  </a:lnTo>
                  <a:lnTo>
                    <a:pt x="177" y="95"/>
                  </a:lnTo>
                  <a:lnTo>
                    <a:pt x="175" y="93"/>
                  </a:lnTo>
                  <a:lnTo>
                    <a:pt x="174" y="92"/>
                  </a:lnTo>
                  <a:lnTo>
                    <a:pt x="172" y="90"/>
                  </a:lnTo>
                  <a:lnTo>
                    <a:pt x="170" y="88"/>
                  </a:lnTo>
                  <a:lnTo>
                    <a:pt x="167" y="85"/>
                  </a:lnTo>
                  <a:lnTo>
                    <a:pt x="164" y="82"/>
                  </a:lnTo>
                  <a:lnTo>
                    <a:pt x="161" y="79"/>
                  </a:lnTo>
                  <a:lnTo>
                    <a:pt x="157" y="75"/>
                  </a:lnTo>
                  <a:lnTo>
                    <a:pt x="154" y="72"/>
                  </a:lnTo>
                  <a:lnTo>
                    <a:pt x="150" y="69"/>
                  </a:lnTo>
                  <a:lnTo>
                    <a:pt x="147" y="66"/>
                  </a:lnTo>
                  <a:lnTo>
                    <a:pt x="143" y="63"/>
                  </a:lnTo>
                  <a:lnTo>
                    <a:pt x="140" y="60"/>
                  </a:lnTo>
                  <a:lnTo>
                    <a:pt x="136" y="58"/>
                  </a:lnTo>
                  <a:lnTo>
                    <a:pt x="132" y="55"/>
                  </a:lnTo>
                  <a:lnTo>
                    <a:pt x="129" y="52"/>
                  </a:lnTo>
                  <a:lnTo>
                    <a:pt x="125" y="49"/>
                  </a:lnTo>
                  <a:lnTo>
                    <a:pt x="121" y="47"/>
                  </a:lnTo>
                  <a:lnTo>
                    <a:pt x="117" y="44"/>
                  </a:lnTo>
                  <a:lnTo>
                    <a:pt x="113" y="42"/>
                  </a:lnTo>
                  <a:lnTo>
                    <a:pt x="109" y="39"/>
                  </a:lnTo>
                  <a:lnTo>
                    <a:pt x="105" y="37"/>
                  </a:lnTo>
                  <a:lnTo>
                    <a:pt x="101" y="35"/>
                  </a:lnTo>
                  <a:lnTo>
                    <a:pt x="97" y="32"/>
                  </a:lnTo>
                  <a:lnTo>
                    <a:pt x="95" y="31"/>
                  </a:lnTo>
                  <a:lnTo>
                    <a:pt x="93" y="30"/>
                  </a:lnTo>
                  <a:lnTo>
                    <a:pt x="91" y="29"/>
                  </a:lnTo>
                  <a:lnTo>
                    <a:pt x="89" y="28"/>
                  </a:lnTo>
                  <a:lnTo>
                    <a:pt x="87" y="27"/>
                  </a:lnTo>
                  <a:lnTo>
                    <a:pt x="85" y="26"/>
                  </a:lnTo>
                  <a:lnTo>
                    <a:pt x="83" y="25"/>
                  </a:lnTo>
                  <a:lnTo>
                    <a:pt x="81" y="24"/>
                  </a:lnTo>
                  <a:lnTo>
                    <a:pt x="78" y="23"/>
                  </a:lnTo>
                  <a:lnTo>
                    <a:pt x="76" y="22"/>
                  </a:lnTo>
                  <a:lnTo>
                    <a:pt x="74" y="21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68" y="19"/>
                  </a:lnTo>
                  <a:lnTo>
                    <a:pt x="66" y="18"/>
                  </a:lnTo>
                  <a:lnTo>
                    <a:pt x="64" y="17"/>
                  </a:lnTo>
                  <a:lnTo>
                    <a:pt x="62" y="16"/>
                  </a:lnTo>
                  <a:lnTo>
                    <a:pt x="59" y="15"/>
                  </a:lnTo>
                  <a:lnTo>
                    <a:pt x="57" y="15"/>
                  </a:lnTo>
                  <a:lnTo>
                    <a:pt x="55" y="14"/>
                  </a:lnTo>
                  <a:lnTo>
                    <a:pt x="53" y="13"/>
                  </a:lnTo>
                  <a:lnTo>
                    <a:pt x="50" y="12"/>
                  </a:lnTo>
                  <a:lnTo>
                    <a:pt x="48" y="12"/>
                  </a:lnTo>
                  <a:lnTo>
                    <a:pt x="46" y="11"/>
                  </a:lnTo>
                  <a:lnTo>
                    <a:pt x="44" y="10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2" y="7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1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492991" y="3544608"/>
              <a:ext cx="53975" cy="50800"/>
            </a:xfrm>
            <a:custGeom>
              <a:avLst/>
              <a:gdLst>
                <a:gd name="T0" fmla="*/ 1 w 34"/>
                <a:gd name="T1" fmla="*/ 0 h 32"/>
                <a:gd name="T2" fmla="*/ 0 w 34"/>
                <a:gd name="T3" fmla="*/ 7 h 32"/>
                <a:gd name="T4" fmla="*/ 29 w 34"/>
                <a:gd name="T5" fmla="*/ 32 h 32"/>
                <a:gd name="T6" fmla="*/ 34 w 34"/>
                <a:gd name="T7" fmla="*/ 26 h 32"/>
                <a:gd name="T8" fmla="*/ 5 w 34"/>
                <a:gd name="T9" fmla="*/ 1 h 32"/>
                <a:gd name="T10" fmla="*/ 4 w 34"/>
                <a:gd name="T11" fmla="*/ 8 h 32"/>
                <a:gd name="T12" fmla="*/ 1 w 3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2">
                  <a:moveTo>
                    <a:pt x="1" y="0"/>
                  </a:moveTo>
                  <a:lnTo>
                    <a:pt x="0" y="7"/>
                  </a:lnTo>
                  <a:lnTo>
                    <a:pt x="29" y="32"/>
                  </a:lnTo>
                  <a:lnTo>
                    <a:pt x="34" y="26"/>
                  </a:lnTo>
                  <a:lnTo>
                    <a:pt x="5" y="1"/>
                  </a:lnTo>
                  <a:lnTo>
                    <a:pt x="4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494578" y="3529200"/>
              <a:ext cx="60325" cy="38100"/>
            </a:xfrm>
            <a:custGeom>
              <a:avLst/>
              <a:gdLst>
                <a:gd name="T0" fmla="*/ 36 w 38"/>
                <a:gd name="T1" fmla="*/ 4 h 24"/>
                <a:gd name="T2" fmla="*/ 34 w 38"/>
                <a:gd name="T3" fmla="*/ 0 h 24"/>
                <a:gd name="T4" fmla="*/ 0 w 38"/>
                <a:gd name="T5" fmla="*/ 16 h 24"/>
                <a:gd name="T6" fmla="*/ 3 w 38"/>
                <a:gd name="T7" fmla="*/ 24 h 24"/>
                <a:gd name="T8" fmla="*/ 38 w 38"/>
                <a:gd name="T9" fmla="*/ 8 h 24"/>
                <a:gd name="T10" fmla="*/ 36 w 38"/>
                <a:gd name="T11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4">
                  <a:moveTo>
                    <a:pt x="36" y="4"/>
                  </a:moveTo>
                  <a:lnTo>
                    <a:pt x="34" y="0"/>
                  </a:lnTo>
                  <a:lnTo>
                    <a:pt x="0" y="16"/>
                  </a:lnTo>
                  <a:lnTo>
                    <a:pt x="3" y="24"/>
                  </a:lnTo>
                  <a:lnTo>
                    <a:pt x="38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cxnSp>
          <p:nvCxnSpPr>
            <p:cNvPr id="45063" name="Straight Connector 45062"/>
            <p:cNvCxnSpPr/>
            <p:nvPr/>
          </p:nvCxnSpPr>
          <p:spPr>
            <a:xfrm>
              <a:off x="3649069" y="2503977"/>
              <a:ext cx="1669055" cy="7160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69" name="Straight Connector 45068"/>
            <p:cNvCxnSpPr/>
            <p:nvPr/>
          </p:nvCxnSpPr>
          <p:spPr>
            <a:xfrm flipV="1">
              <a:off x="3442741" y="3235377"/>
              <a:ext cx="1873770" cy="79198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73" name="Straight Connector 45072"/>
            <p:cNvCxnSpPr>
              <a:stCxn id="45058" idx="4"/>
            </p:cNvCxnSpPr>
            <p:nvPr/>
          </p:nvCxnSpPr>
          <p:spPr>
            <a:xfrm flipH="1">
              <a:off x="3430250" y="2513014"/>
              <a:ext cx="201334" cy="1506848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58" name="Freeform 49"/>
            <p:cNvSpPr>
              <a:spLocks/>
            </p:cNvSpPr>
            <p:nvPr/>
          </p:nvSpPr>
          <p:spPr bwMode="auto">
            <a:xfrm>
              <a:off x="3613150" y="2476501"/>
              <a:ext cx="36513" cy="36513"/>
            </a:xfrm>
            <a:custGeom>
              <a:avLst/>
              <a:gdLst>
                <a:gd name="T0" fmla="*/ 52 w 103"/>
                <a:gd name="T1" fmla="*/ 0 h 102"/>
                <a:gd name="T2" fmla="*/ 52 w 103"/>
                <a:gd name="T3" fmla="*/ 0 h 102"/>
                <a:gd name="T4" fmla="*/ 0 w 103"/>
                <a:gd name="T5" fmla="*/ 52 h 102"/>
                <a:gd name="T6" fmla="*/ 0 w 103"/>
                <a:gd name="T7" fmla="*/ 52 h 102"/>
                <a:gd name="T8" fmla="*/ 52 w 103"/>
                <a:gd name="T9" fmla="*/ 102 h 102"/>
                <a:gd name="T10" fmla="*/ 52 w 103"/>
                <a:gd name="T11" fmla="*/ 102 h 102"/>
                <a:gd name="T12" fmla="*/ 103 w 103"/>
                <a:gd name="T13" fmla="*/ 52 h 102"/>
                <a:gd name="T14" fmla="*/ 103 w 103"/>
                <a:gd name="T15" fmla="*/ 52 h 102"/>
                <a:gd name="T16" fmla="*/ 52 w 103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2">
                  <a:moveTo>
                    <a:pt x="52" y="0"/>
                  </a:moveTo>
                  <a:lnTo>
                    <a:pt x="52" y="0"/>
                  </a:lnTo>
                  <a:cubicBezTo>
                    <a:pt x="24" y="0"/>
                    <a:pt x="0" y="23"/>
                    <a:pt x="0" y="52"/>
                  </a:cubicBezTo>
                  <a:lnTo>
                    <a:pt x="0" y="52"/>
                  </a:lnTo>
                  <a:cubicBezTo>
                    <a:pt x="0" y="80"/>
                    <a:pt x="24" y="102"/>
                    <a:pt x="52" y="102"/>
                  </a:cubicBezTo>
                  <a:lnTo>
                    <a:pt x="52" y="102"/>
                  </a:lnTo>
                  <a:cubicBezTo>
                    <a:pt x="80" y="102"/>
                    <a:pt x="103" y="80"/>
                    <a:pt x="103" y="52"/>
                  </a:cubicBezTo>
                  <a:lnTo>
                    <a:pt x="103" y="52"/>
                  </a:lnTo>
                  <a:cubicBezTo>
                    <a:pt x="103" y="23"/>
                    <a:pt x="80" y="0"/>
                    <a:pt x="52" y="0"/>
                  </a:cubicBez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059" name="Freeform 50"/>
            <p:cNvSpPr>
              <a:spLocks/>
            </p:cNvSpPr>
            <p:nvPr/>
          </p:nvSpPr>
          <p:spPr bwMode="auto">
            <a:xfrm>
              <a:off x="3415651" y="4014528"/>
              <a:ext cx="34925" cy="36513"/>
            </a:xfrm>
            <a:custGeom>
              <a:avLst/>
              <a:gdLst>
                <a:gd name="T0" fmla="*/ 52 w 102"/>
                <a:gd name="T1" fmla="*/ 0 h 101"/>
                <a:gd name="T2" fmla="*/ 52 w 102"/>
                <a:gd name="T3" fmla="*/ 0 h 101"/>
                <a:gd name="T4" fmla="*/ 0 w 102"/>
                <a:gd name="T5" fmla="*/ 51 h 101"/>
                <a:gd name="T6" fmla="*/ 0 w 102"/>
                <a:gd name="T7" fmla="*/ 51 h 101"/>
                <a:gd name="T8" fmla="*/ 52 w 102"/>
                <a:gd name="T9" fmla="*/ 101 h 101"/>
                <a:gd name="T10" fmla="*/ 52 w 102"/>
                <a:gd name="T11" fmla="*/ 101 h 101"/>
                <a:gd name="T12" fmla="*/ 102 w 102"/>
                <a:gd name="T13" fmla="*/ 51 h 101"/>
                <a:gd name="T14" fmla="*/ 102 w 102"/>
                <a:gd name="T15" fmla="*/ 51 h 101"/>
                <a:gd name="T16" fmla="*/ 52 w 102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1">
                  <a:moveTo>
                    <a:pt x="52" y="0"/>
                  </a:moveTo>
                  <a:lnTo>
                    <a:pt x="52" y="0"/>
                  </a:lnTo>
                  <a:cubicBezTo>
                    <a:pt x="23" y="0"/>
                    <a:pt x="0" y="23"/>
                    <a:pt x="0" y="51"/>
                  </a:cubicBezTo>
                  <a:lnTo>
                    <a:pt x="0" y="51"/>
                  </a:lnTo>
                  <a:cubicBezTo>
                    <a:pt x="0" y="79"/>
                    <a:pt x="23" y="101"/>
                    <a:pt x="52" y="101"/>
                  </a:cubicBezTo>
                  <a:lnTo>
                    <a:pt x="52" y="101"/>
                  </a:lnTo>
                  <a:cubicBezTo>
                    <a:pt x="80" y="101"/>
                    <a:pt x="102" y="79"/>
                    <a:pt x="102" y="51"/>
                  </a:cubicBezTo>
                  <a:lnTo>
                    <a:pt x="102" y="51"/>
                  </a:lnTo>
                  <a:cubicBezTo>
                    <a:pt x="102" y="23"/>
                    <a:pt x="80" y="0"/>
                    <a:pt x="52" y="0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060" name="Freeform 51"/>
            <p:cNvSpPr>
              <a:spLocks/>
            </p:cNvSpPr>
            <p:nvPr/>
          </p:nvSpPr>
          <p:spPr bwMode="auto">
            <a:xfrm>
              <a:off x="5313128" y="3206985"/>
              <a:ext cx="36513" cy="36513"/>
            </a:xfrm>
            <a:custGeom>
              <a:avLst/>
              <a:gdLst>
                <a:gd name="T0" fmla="*/ 51 w 102"/>
                <a:gd name="T1" fmla="*/ 0 h 103"/>
                <a:gd name="T2" fmla="*/ 51 w 102"/>
                <a:gd name="T3" fmla="*/ 0 h 103"/>
                <a:gd name="T4" fmla="*/ 0 w 102"/>
                <a:gd name="T5" fmla="*/ 51 h 103"/>
                <a:gd name="T6" fmla="*/ 0 w 102"/>
                <a:gd name="T7" fmla="*/ 51 h 103"/>
                <a:gd name="T8" fmla="*/ 51 w 102"/>
                <a:gd name="T9" fmla="*/ 103 h 103"/>
                <a:gd name="T10" fmla="*/ 51 w 102"/>
                <a:gd name="T11" fmla="*/ 103 h 103"/>
                <a:gd name="T12" fmla="*/ 102 w 102"/>
                <a:gd name="T13" fmla="*/ 51 h 103"/>
                <a:gd name="T14" fmla="*/ 102 w 102"/>
                <a:gd name="T15" fmla="*/ 51 h 103"/>
                <a:gd name="T16" fmla="*/ 51 w 102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3">
                  <a:moveTo>
                    <a:pt x="51" y="0"/>
                  </a:moveTo>
                  <a:lnTo>
                    <a:pt x="51" y="0"/>
                  </a:lnTo>
                  <a:cubicBezTo>
                    <a:pt x="23" y="0"/>
                    <a:pt x="0" y="23"/>
                    <a:pt x="0" y="51"/>
                  </a:cubicBezTo>
                  <a:lnTo>
                    <a:pt x="0" y="51"/>
                  </a:lnTo>
                  <a:cubicBezTo>
                    <a:pt x="0" y="79"/>
                    <a:pt x="23" y="103"/>
                    <a:pt x="51" y="103"/>
                  </a:cubicBezTo>
                  <a:lnTo>
                    <a:pt x="51" y="103"/>
                  </a:lnTo>
                  <a:cubicBezTo>
                    <a:pt x="79" y="103"/>
                    <a:pt x="102" y="79"/>
                    <a:pt x="102" y="51"/>
                  </a:cubicBezTo>
                  <a:lnTo>
                    <a:pt x="102" y="51"/>
                  </a:lnTo>
                  <a:cubicBezTo>
                    <a:pt x="102" y="23"/>
                    <a:pt x="79" y="0"/>
                    <a:pt x="51" y="0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5216" y="1645920"/>
            <a:ext cx="264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c. Compute angle 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1200" y="3706368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</a:rPr>
              <a:t>426.383</a:t>
            </a:r>
          </a:p>
          <a:p>
            <a:r>
              <a:rPr lang="en-US" sz="1400" b="0" dirty="0" err="1">
                <a:solidFill>
                  <a:srgbClr val="0000FF"/>
                </a:solidFill>
              </a:rPr>
              <a:t>Az</a:t>
            </a:r>
            <a:r>
              <a:rPr lang="en-US" sz="1400" b="0" dirty="0">
                <a:solidFill>
                  <a:srgbClr val="0000FF"/>
                </a:solidFill>
              </a:rPr>
              <a:t> 246°18’44”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914399" y="2057400"/>
          <a:ext cx="3548772" cy="548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28720" imgH="406080" progId="Equation.3">
                  <p:embed/>
                </p:oleObj>
              </mc:Choice>
              <mc:Fallback>
                <p:oleObj name="Equation" r:id="rId5" imgW="2628720" imgH="406080" progId="Equation.3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399" y="2057400"/>
                        <a:ext cx="3548772" cy="548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rc 2"/>
          <p:cNvSpPr/>
          <p:nvPr/>
        </p:nvSpPr>
        <p:spPr>
          <a:xfrm>
            <a:off x="4608576" y="1548384"/>
            <a:ext cx="914400" cy="914400"/>
          </a:xfrm>
          <a:prstGeom prst="arc">
            <a:avLst>
              <a:gd name="adj1" fmla="val 1372420"/>
              <a:gd name="adj2" fmla="val 6033109"/>
            </a:avLst>
          </a:prstGeom>
          <a:ln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145024" y="2450592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</a:rPr>
              <a:t>75°24’23”</a:t>
            </a:r>
          </a:p>
        </p:txBody>
      </p:sp>
      <p:sp>
        <p:nvSpPr>
          <p:cNvPr id="33" name="Arc 32"/>
          <p:cNvSpPr/>
          <p:nvPr/>
        </p:nvSpPr>
        <p:spPr>
          <a:xfrm>
            <a:off x="6821424" y="2542032"/>
            <a:ext cx="914400" cy="914400"/>
          </a:xfrm>
          <a:prstGeom prst="arc">
            <a:avLst>
              <a:gd name="adj1" fmla="val 9458329"/>
              <a:gd name="adj2" fmla="val 12658568"/>
            </a:avLst>
          </a:prstGeom>
          <a:ln>
            <a:solidFill>
              <a:srgbClr val="0000FF"/>
            </a:solidFill>
            <a:headEnd type="arrow" w="med" len="med"/>
            <a:tailEnd type="arrow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809488" y="2810256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</a:rPr>
              <a:t>46°15’37”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74258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3915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3. Example 1 - Complete Solution</a:t>
            </a:r>
            <a:endParaRPr lang="en-US" b="0" i="1" dirty="0"/>
          </a:p>
        </p:txBody>
      </p:sp>
      <p:sp>
        <p:nvSpPr>
          <p:cNvPr id="45082" name="Text Box 5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6575" y="1141413"/>
            <a:ext cx="36750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What are the coordinates of G?</a:t>
            </a:r>
          </a:p>
        </p:txBody>
      </p:sp>
      <p:grpSp>
        <p:nvGrpSpPr>
          <p:cNvPr id="45080" name="Group 45079"/>
          <p:cNvGrpSpPr>
            <a:grpSpLocks noChangeAspect="1"/>
          </p:cNvGrpSpPr>
          <p:nvPr/>
        </p:nvGrpSpPr>
        <p:grpSpPr>
          <a:xfrm>
            <a:off x="4374641" y="1863854"/>
            <a:ext cx="3969068" cy="2826544"/>
            <a:chOff x="3143250" y="2400301"/>
            <a:chExt cx="2940050" cy="209373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168650" y="4044951"/>
              <a:ext cx="100930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155950" y="4171951"/>
              <a:ext cx="669925" cy="1889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518.68' N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143250" y="4311651"/>
              <a:ext cx="636452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221.12' E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413375" y="3171826"/>
              <a:ext cx="92618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5413375" y="3324226"/>
              <a:ext cx="669925" cy="1889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689.98' N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400675" y="3475038"/>
              <a:ext cx="625147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611.58' E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673475" y="3462338"/>
              <a:ext cx="648326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58°20'00"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403725" y="2640013"/>
              <a:ext cx="492775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ED1B23"/>
                  </a:solidFill>
                  <a:effectLst/>
                  <a:latin typeface="Arial" panose="020B0604020202020204" pitchFamily="34" charset="0"/>
                </a:rPr>
                <a:t>375.00'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421063" y="2400301"/>
              <a:ext cx="118741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G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3816841" y="3798608"/>
              <a:ext cx="60325" cy="42863"/>
            </a:xfrm>
            <a:custGeom>
              <a:avLst/>
              <a:gdLst>
                <a:gd name="T0" fmla="*/ 38 w 38"/>
                <a:gd name="T1" fmla="*/ 24 h 27"/>
                <a:gd name="T2" fmla="*/ 32 w 38"/>
                <a:gd name="T3" fmla="*/ 27 h 27"/>
                <a:gd name="T4" fmla="*/ 0 w 38"/>
                <a:gd name="T5" fmla="*/ 6 h 27"/>
                <a:gd name="T6" fmla="*/ 5 w 38"/>
                <a:gd name="T7" fmla="*/ 0 h 27"/>
                <a:gd name="T8" fmla="*/ 36 w 38"/>
                <a:gd name="T9" fmla="*/ 20 h 27"/>
                <a:gd name="T10" fmla="*/ 30 w 38"/>
                <a:gd name="T11" fmla="*/ 23 h 27"/>
                <a:gd name="T12" fmla="*/ 38 w 38"/>
                <a:gd name="T1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7">
                  <a:moveTo>
                    <a:pt x="38" y="24"/>
                  </a:moveTo>
                  <a:lnTo>
                    <a:pt x="32" y="27"/>
                  </a:lnTo>
                  <a:lnTo>
                    <a:pt x="0" y="6"/>
                  </a:lnTo>
                  <a:lnTo>
                    <a:pt x="5" y="0"/>
                  </a:lnTo>
                  <a:lnTo>
                    <a:pt x="36" y="20"/>
                  </a:lnTo>
                  <a:lnTo>
                    <a:pt x="30" y="23"/>
                  </a:lnTo>
                  <a:lnTo>
                    <a:pt x="38" y="24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867641" y="3836708"/>
              <a:ext cx="9525" cy="11113"/>
            </a:xfrm>
            <a:custGeom>
              <a:avLst/>
              <a:gdLst>
                <a:gd name="T0" fmla="*/ 6 w 6"/>
                <a:gd name="T1" fmla="*/ 0 h 7"/>
                <a:gd name="T2" fmla="*/ 5 w 6"/>
                <a:gd name="T3" fmla="*/ 7 h 7"/>
                <a:gd name="T4" fmla="*/ 0 w 6"/>
                <a:gd name="T5" fmla="*/ 3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5" y="7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864466" y="3774795"/>
              <a:ext cx="22225" cy="61913"/>
            </a:xfrm>
            <a:custGeom>
              <a:avLst/>
              <a:gdLst>
                <a:gd name="T0" fmla="*/ 10 w 14"/>
                <a:gd name="T1" fmla="*/ 1 h 39"/>
                <a:gd name="T2" fmla="*/ 14 w 14"/>
                <a:gd name="T3" fmla="*/ 2 h 39"/>
                <a:gd name="T4" fmla="*/ 8 w 14"/>
                <a:gd name="T5" fmla="*/ 39 h 39"/>
                <a:gd name="T6" fmla="*/ 0 w 14"/>
                <a:gd name="T7" fmla="*/ 38 h 39"/>
                <a:gd name="T8" fmla="*/ 6 w 14"/>
                <a:gd name="T9" fmla="*/ 0 h 39"/>
                <a:gd name="T10" fmla="*/ 10 w 14"/>
                <a:gd name="T11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9">
                  <a:moveTo>
                    <a:pt x="10" y="1"/>
                  </a:moveTo>
                  <a:lnTo>
                    <a:pt x="14" y="2"/>
                  </a:lnTo>
                  <a:lnTo>
                    <a:pt x="8" y="39"/>
                  </a:lnTo>
                  <a:lnTo>
                    <a:pt x="0" y="38"/>
                  </a:lnTo>
                  <a:lnTo>
                    <a:pt x="6" y="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507278" y="3550958"/>
              <a:ext cx="360363" cy="276225"/>
            </a:xfrm>
            <a:custGeom>
              <a:avLst/>
              <a:gdLst>
                <a:gd name="T0" fmla="*/ 7 w 227"/>
                <a:gd name="T1" fmla="*/ 3 h 174"/>
                <a:gd name="T2" fmla="*/ 16 w 227"/>
                <a:gd name="T3" fmla="*/ 4 h 174"/>
                <a:gd name="T4" fmla="*/ 25 w 227"/>
                <a:gd name="T5" fmla="*/ 6 h 174"/>
                <a:gd name="T6" fmla="*/ 35 w 227"/>
                <a:gd name="T7" fmla="*/ 8 h 174"/>
                <a:gd name="T8" fmla="*/ 43 w 227"/>
                <a:gd name="T9" fmla="*/ 11 h 174"/>
                <a:gd name="T10" fmla="*/ 52 w 227"/>
                <a:gd name="T11" fmla="*/ 14 h 174"/>
                <a:gd name="T12" fmla="*/ 61 w 227"/>
                <a:gd name="T13" fmla="*/ 17 h 174"/>
                <a:gd name="T14" fmla="*/ 70 w 227"/>
                <a:gd name="T15" fmla="*/ 21 h 174"/>
                <a:gd name="T16" fmla="*/ 78 w 227"/>
                <a:gd name="T17" fmla="*/ 24 h 174"/>
                <a:gd name="T18" fmla="*/ 86 w 227"/>
                <a:gd name="T19" fmla="*/ 28 h 174"/>
                <a:gd name="T20" fmla="*/ 95 w 227"/>
                <a:gd name="T21" fmla="*/ 32 h 174"/>
                <a:gd name="T22" fmla="*/ 109 w 227"/>
                <a:gd name="T23" fmla="*/ 40 h 174"/>
                <a:gd name="T24" fmla="*/ 124 w 227"/>
                <a:gd name="T25" fmla="*/ 50 h 174"/>
                <a:gd name="T26" fmla="*/ 139 w 227"/>
                <a:gd name="T27" fmla="*/ 61 h 174"/>
                <a:gd name="T28" fmla="*/ 153 w 227"/>
                <a:gd name="T29" fmla="*/ 73 h 174"/>
                <a:gd name="T30" fmla="*/ 166 w 227"/>
                <a:gd name="T31" fmla="*/ 86 h 174"/>
                <a:gd name="T32" fmla="*/ 174 w 227"/>
                <a:gd name="T33" fmla="*/ 94 h 174"/>
                <a:gd name="T34" fmla="*/ 180 w 227"/>
                <a:gd name="T35" fmla="*/ 101 h 174"/>
                <a:gd name="T36" fmla="*/ 186 w 227"/>
                <a:gd name="T37" fmla="*/ 108 h 174"/>
                <a:gd name="T38" fmla="*/ 192 w 227"/>
                <a:gd name="T39" fmla="*/ 116 h 174"/>
                <a:gd name="T40" fmla="*/ 198 w 227"/>
                <a:gd name="T41" fmla="*/ 123 h 174"/>
                <a:gd name="T42" fmla="*/ 203 w 227"/>
                <a:gd name="T43" fmla="*/ 131 h 174"/>
                <a:gd name="T44" fmla="*/ 208 w 227"/>
                <a:gd name="T45" fmla="*/ 139 h 174"/>
                <a:gd name="T46" fmla="*/ 213 w 227"/>
                <a:gd name="T47" fmla="*/ 147 h 174"/>
                <a:gd name="T48" fmla="*/ 217 w 227"/>
                <a:gd name="T49" fmla="*/ 155 h 174"/>
                <a:gd name="T50" fmla="*/ 221 w 227"/>
                <a:gd name="T51" fmla="*/ 163 h 174"/>
                <a:gd name="T52" fmla="*/ 225 w 227"/>
                <a:gd name="T53" fmla="*/ 172 h 174"/>
                <a:gd name="T54" fmla="*/ 225 w 227"/>
                <a:gd name="T55" fmla="*/ 169 h 174"/>
                <a:gd name="T56" fmla="*/ 221 w 227"/>
                <a:gd name="T57" fmla="*/ 161 h 174"/>
                <a:gd name="T58" fmla="*/ 217 w 227"/>
                <a:gd name="T59" fmla="*/ 152 h 174"/>
                <a:gd name="T60" fmla="*/ 212 w 227"/>
                <a:gd name="T61" fmla="*/ 144 h 174"/>
                <a:gd name="T62" fmla="*/ 207 w 227"/>
                <a:gd name="T63" fmla="*/ 136 h 174"/>
                <a:gd name="T64" fmla="*/ 202 w 227"/>
                <a:gd name="T65" fmla="*/ 128 h 174"/>
                <a:gd name="T66" fmla="*/ 197 w 227"/>
                <a:gd name="T67" fmla="*/ 121 h 174"/>
                <a:gd name="T68" fmla="*/ 191 w 227"/>
                <a:gd name="T69" fmla="*/ 113 h 174"/>
                <a:gd name="T70" fmla="*/ 186 w 227"/>
                <a:gd name="T71" fmla="*/ 106 h 174"/>
                <a:gd name="T72" fmla="*/ 180 w 227"/>
                <a:gd name="T73" fmla="*/ 98 h 174"/>
                <a:gd name="T74" fmla="*/ 174 w 227"/>
                <a:gd name="T75" fmla="*/ 92 h 174"/>
                <a:gd name="T76" fmla="*/ 164 w 227"/>
                <a:gd name="T77" fmla="*/ 82 h 174"/>
                <a:gd name="T78" fmla="*/ 150 w 227"/>
                <a:gd name="T79" fmla="*/ 69 h 174"/>
                <a:gd name="T80" fmla="*/ 136 w 227"/>
                <a:gd name="T81" fmla="*/ 58 h 174"/>
                <a:gd name="T82" fmla="*/ 121 w 227"/>
                <a:gd name="T83" fmla="*/ 47 h 174"/>
                <a:gd name="T84" fmla="*/ 105 w 227"/>
                <a:gd name="T85" fmla="*/ 37 h 174"/>
                <a:gd name="T86" fmla="*/ 93 w 227"/>
                <a:gd name="T87" fmla="*/ 30 h 174"/>
                <a:gd name="T88" fmla="*/ 85 w 227"/>
                <a:gd name="T89" fmla="*/ 26 h 174"/>
                <a:gd name="T90" fmla="*/ 76 w 227"/>
                <a:gd name="T91" fmla="*/ 22 h 174"/>
                <a:gd name="T92" fmla="*/ 68 w 227"/>
                <a:gd name="T93" fmla="*/ 19 h 174"/>
                <a:gd name="T94" fmla="*/ 59 w 227"/>
                <a:gd name="T95" fmla="*/ 15 h 174"/>
                <a:gd name="T96" fmla="*/ 50 w 227"/>
                <a:gd name="T97" fmla="*/ 12 h 174"/>
                <a:gd name="T98" fmla="*/ 42 w 227"/>
                <a:gd name="T99" fmla="*/ 9 h 174"/>
                <a:gd name="T100" fmla="*/ 32 w 227"/>
                <a:gd name="T101" fmla="*/ 7 h 174"/>
                <a:gd name="T102" fmla="*/ 23 w 227"/>
                <a:gd name="T103" fmla="*/ 5 h 174"/>
                <a:gd name="T104" fmla="*/ 14 w 227"/>
                <a:gd name="T105" fmla="*/ 3 h 174"/>
                <a:gd name="T106" fmla="*/ 5 w 227"/>
                <a:gd name="T107" fmla="*/ 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" h="174">
                  <a:moveTo>
                    <a:pt x="0" y="1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7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5" y="8"/>
                  </a:lnTo>
                  <a:lnTo>
                    <a:pt x="37" y="9"/>
                  </a:lnTo>
                  <a:lnTo>
                    <a:pt x="39" y="10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6" y="12"/>
                  </a:lnTo>
                  <a:lnTo>
                    <a:pt x="48" y="13"/>
                  </a:lnTo>
                  <a:lnTo>
                    <a:pt x="50" y="13"/>
                  </a:lnTo>
                  <a:lnTo>
                    <a:pt x="52" y="14"/>
                  </a:lnTo>
                  <a:lnTo>
                    <a:pt x="54" y="15"/>
                  </a:lnTo>
                  <a:lnTo>
                    <a:pt x="57" y="16"/>
                  </a:lnTo>
                  <a:lnTo>
                    <a:pt x="59" y="16"/>
                  </a:lnTo>
                  <a:lnTo>
                    <a:pt x="61" y="17"/>
                  </a:lnTo>
                  <a:lnTo>
                    <a:pt x="63" y="18"/>
                  </a:lnTo>
                  <a:lnTo>
                    <a:pt x="65" y="19"/>
                  </a:lnTo>
                  <a:lnTo>
                    <a:pt x="67" y="20"/>
                  </a:lnTo>
                  <a:lnTo>
                    <a:pt x="70" y="21"/>
                  </a:lnTo>
                  <a:lnTo>
                    <a:pt x="72" y="22"/>
                  </a:lnTo>
                  <a:lnTo>
                    <a:pt x="74" y="22"/>
                  </a:lnTo>
                  <a:lnTo>
                    <a:pt x="76" y="23"/>
                  </a:lnTo>
                  <a:lnTo>
                    <a:pt x="78" y="24"/>
                  </a:lnTo>
                  <a:lnTo>
                    <a:pt x="80" y="25"/>
                  </a:lnTo>
                  <a:lnTo>
                    <a:pt x="82" y="26"/>
                  </a:lnTo>
                  <a:lnTo>
                    <a:pt x="84" y="27"/>
                  </a:lnTo>
                  <a:lnTo>
                    <a:pt x="86" y="28"/>
                  </a:lnTo>
                  <a:lnTo>
                    <a:pt x="89" y="29"/>
                  </a:lnTo>
                  <a:lnTo>
                    <a:pt x="91" y="30"/>
                  </a:lnTo>
                  <a:lnTo>
                    <a:pt x="93" y="31"/>
                  </a:lnTo>
                  <a:lnTo>
                    <a:pt x="95" y="32"/>
                  </a:lnTo>
                  <a:lnTo>
                    <a:pt x="97" y="33"/>
                  </a:lnTo>
                  <a:lnTo>
                    <a:pt x="101" y="36"/>
                  </a:lnTo>
                  <a:lnTo>
                    <a:pt x="105" y="38"/>
                  </a:lnTo>
                  <a:lnTo>
                    <a:pt x="109" y="40"/>
                  </a:lnTo>
                  <a:lnTo>
                    <a:pt x="113" y="43"/>
                  </a:lnTo>
                  <a:lnTo>
                    <a:pt x="117" y="45"/>
                  </a:lnTo>
                  <a:lnTo>
                    <a:pt x="121" y="48"/>
                  </a:lnTo>
                  <a:lnTo>
                    <a:pt x="124" y="50"/>
                  </a:lnTo>
                  <a:lnTo>
                    <a:pt x="128" y="53"/>
                  </a:lnTo>
                  <a:lnTo>
                    <a:pt x="132" y="56"/>
                  </a:lnTo>
                  <a:lnTo>
                    <a:pt x="135" y="58"/>
                  </a:lnTo>
                  <a:lnTo>
                    <a:pt x="139" y="61"/>
                  </a:lnTo>
                  <a:lnTo>
                    <a:pt x="143" y="64"/>
                  </a:lnTo>
                  <a:lnTo>
                    <a:pt x="146" y="67"/>
                  </a:lnTo>
                  <a:lnTo>
                    <a:pt x="150" y="70"/>
                  </a:lnTo>
                  <a:lnTo>
                    <a:pt x="153" y="73"/>
                  </a:lnTo>
                  <a:lnTo>
                    <a:pt x="157" y="76"/>
                  </a:lnTo>
                  <a:lnTo>
                    <a:pt x="160" y="79"/>
                  </a:lnTo>
                  <a:lnTo>
                    <a:pt x="163" y="83"/>
                  </a:lnTo>
                  <a:lnTo>
                    <a:pt x="166" y="86"/>
                  </a:lnTo>
                  <a:lnTo>
                    <a:pt x="170" y="89"/>
                  </a:lnTo>
                  <a:lnTo>
                    <a:pt x="171" y="91"/>
                  </a:lnTo>
                  <a:lnTo>
                    <a:pt x="173" y="92"/>
                  </a:lnTo>
                  <a:lnTo>
                    <a:pt x="174" y="94"/>
                  </a:lnTo>
                  <a:lnTo>
                    <a:pt x="176" y="96"/>
                  </a:lnTo>
                  <a:lnTo>
                    <a:pt x="177" y="98"/>
                  </a:lnTo>
                  <a:lnTo>
                    <a:pt x="179" y="99"/>
                  </a:lnTo>
                  <a:lnTo>
                    <a:pt x="180" y="101"/>
                  </a:lnTo>
                  <a:lnTo>
                    <a:pt x="182" y="103"/>
                  </a:lnTo>
                  <a:lnTo>
                    <a:pt x="184" y="105"/>
                  </a:lnTo>
                  <a:lnTo>
                    <a:pt x="185" y="106"/>
                  </a:lnTo>
                  <a:lnTo>
                    <a:pt x="186" y="108"/>
                  </a:lnTo>
                  <a:lnTo>
                    <a:pt x="188" y="110"/>
                  </a:lnTo>
                  <a:lnTo>
                    <a:pt x="189" y="112"/>
                  </a:lnTo>
                  <a:lnTo>
                    <a:pt x="190" y="114"/>
                  </a:lnTo>
                  <a:lnTo>
                    <a:pt x="192" y="116"/>
                  </a:lnTo>
                  <a:lnTo>
                    <a:pt x="193" y="118"/>
                  </a:lnTo>
                  <a:lnTo>
                    <a:pt x="195" y="119"/>
                  </a:lnTo>
                  <a:lnTo>
                    <a:pt x="196" y="121"/>
                  </a:lnTo>
                  <a:lnTo>
                    <a:pt x="198" y="123"/>
                  </a:lnTo>
                  <a:lnTo>
                    <a:pt x="199" y="125"/>
                  </a:lnTo>
                  <a:lnTo>
                    <a:pt x="200" y="127"/>
                  </a:lnTo>
                  <a:lnTo>
                    <a:pt x="202" y="129"/>
                  </a:lnTo>
                  <a:lnTo>
                    <a:pt x="203" y="131"/>
                  </a:lnTo>
                  <a:lnTo>
                    <a:pt x="204" y="133"/>
                  </a:lnTo>
                  <a:lnTo>
                    <a:pt x="205" y="135"/>
                  </a:lnTo>
                  <a:lnTo>
                    <a:pt x="206" y="137"/>
                  </a:lnTo>
                  <a:lnTo>
                    <a:pt x="208" y="139"/>
                  </a:lnTo>
                  <a:lnTo>
                    <a:pt x="209" y="141"/>
                  </a:lnTo>
                  <a:lnTo>
                    <a:pt x="210" y="143"/>
                  </a:lnTo>
                  <a:lnTo>
                    <a:pt x="211" y="145"/>
                  </a:lnTo>
                  <a:lnTo>
                    <a:pt x="213" y="147"/>
                  </a:lnTo>
                  <a:lnTo>
                    <a:pt x="214" y="149"/>
                  </a:lnTo>
                  <a:lnTo>
                    <a:pt x="215" y="151"/>
                  </a:lnTo>
                  <a:lnTo>
                    <a:pt x="216" y="153"/>
                  </a:lnTo>
                  <a:lnTo>
                    <a:pt x="217" y="155"/>
                  </a:lnTo>
                  <a:lnTo>
                    <a:pt x="218" y="157"/>
                  </a:lnTo>
                  <a:lnTo>
                    <a:pt x="219" y="159"/>
                  </a:lnTo>
                  <a:lnTo>
                    <a:pt x="220" y="161"/>
                  </a:lnTo>
                  <a:lnTo>
                    <a:pt x="221" y="163"/>
                  </a:lnTo>
                  <a:lnTo>
                    <a:pt x="222" y="165"/>
                  </a:lnTo>
                  <a:lnTo>
                    <a:pt x="223" y="168"/>
                  </a:lnTo>
                  <a:lnTo>
                    <a:pt x="224" y="170"/>
                  </a:lnTo>
                  <a:lnTo>
                    <a:pt x="225" y="172"/>
                  </a:lnTo>
                  <a:lnTo>
                    <a:pt x="226" y="174"/>
                  </a:lnTo>
                  <a:lnTo>
                    <a:pt x="227" y="174"/>
                  </a:lnTo>
                  <a:lnTo>
                    <a:pt x="226" y="172"/>
                  </a:lnTo>
                  <a:lnTo>
                    <a:pt x="225" y="169"/>
                  </a:lnTo>
                  <a:lnTo>
                    <a:pt x="224" y="167"/>
                  </a:lnTo>
                  <a:lnTo>
                    <a:pt x="223" y="165"/>
                  </a:lnTo>
                  <a:lnTo>
                    <a:pt x="222" y="163"/>
                  </a:lnTo>
                  <a:lnTo>
                    <a:pt x="221" y="161"/>
                  </a:lnTo>
                  <a:lnTo>
                    <a:pt x="220" y="159"/>
                  </a:lnTo>
                  <a:lnTo>
                    <a:pt x="219" y="157"/>
                  </a:lnTo>
                  <a:lnTo>
                    <a:pt x="218" y="155"/>
                  </a:lnTo>
                  <a:lnTo>
                    <a:pt x="217" y="152"/>
                  </a:lnTo>
                  <a:lnTo>
                    <a:pt x="216" y="150"/>
                  </a:lnTo>
                  <a:lnTo>
                    <a:pt x="215" y="148"/>
                  </a:lnTo>
                  <a:lnTo>
                    <a:pt x="213" y="146"/>
                  </a:lnTo>
                  <a:lnTo>
                    <a:pt x="212" y="144"/>
                  </a:lnTo>
                  <a:lnTo>
                    <a:pt x="211" y="142"/>
                  </a:lnTo>
                  <a:lnTo>
                    <a:pt x="210" y="140"/>
                  </a:lnTo>
                  <a:lnTo>
                    <a:pt x="209" y="138"/>
                  </a:lnTo>
                  <a:lnTo>
                    <a:pt x="207" y="136"/>
                  </a:lnTo>
                  <a:lnTo>
                    <a:pt x="206" y="134"/>
                  </a:lnTo>
                  <a:lnTo>
                    <a:pt x="205" y="132"/>
                  </a:lnTo>
                  <a:lnTo>
                    <a:pt x="204" y="130"/>
                  </a:lnTo>
                  <a:lnTo>
                    <a:pt x="202" y="128"/>
                  </a:lnTo>
                  <a:lnTo>
                    <a:pt x="201" y="126"/>
                  </a:lnTo>
                  <a:lnTo>
                    <a:pt x="200" y="124"/>
                  </a:lnTo>
                  <a:lnTo>
                    <a:pt x="198" y="122"/>
                  </a:lnTo>
                  <a:lnTo>
                    <a:pt x="197" y="121"/>
                  </a:lnTo>
                  <a:lnTo>
                    <a:pt x="196" y="119"/>
                  </a:lnTo>
                  <a:lnTo>
                    <a:pt x="194" y="117"/>
                  </a:lnTo>
                  <a:lnTo>
                    <a:pt x="193" y="115"/>
                  </a:lnTo>
                  <a:lnTo>
                    <a:pt x="191" y="113"/>
                  </a:lnTo>
                  <a:lnTo>
                    <a:pt x="190" y="111"/>
                  </a:lnTo>
                  <a:lnTo>
                    <a:pt x="189" y="109"/>
                  </a:lnTo>
                  <a:lnTo>
                    <a:pt x="187" y="107"/>
                  </a:lnTo>
                  <a:lnTo>
                    <a:pt x="186" y="106"/>
                  </a:lnTo>
                  <a:lnTo>
                    <a:pt x="184" y="104"/>
                  </a:lnTo>
                  <a:lnTo>
                    <a:pt x="183" y="102"/>
                  </a:lnTo>
                  <a:lnTo>
                    <a:pt x="181" y="100"/>
                  </a:lnTo>
                  <a:lnTo>
                    <a:pt x="180" y="98"/>
                  </a:lnTo>
                  <a:lnTo>
                    <a:pt x="178" y="97"/>
                  </a:lnTo>
                  <a:lnTo>
                    <a:pt x="177" y="95"/>
                  </a:lnTo>
                  <a:lnTo>
                    <a:pt x="175" y="93"/>
                  </a:lnTo>
                  <a:lnTo>
                    <a:pt x="174" y="92"/>
                  </a:lnTo>
                  <a:lnTo>
                    <a:pt x="172" y="90"/>
                  </a:lnTo>
                  <a:lnTo>
                    <a:pt x="170" y="88"/>
                  </a:lnTo>
                  <a:lnTo>
                    <a:pt x="167" y="85"/>
                  </a:lnTo>
                  <a:lnTo>
                    <a:pt x="164" y="82"/>
                  </a:lnTo>
                  <a:lnTo>
                    <a:pt x="161" y="79"/>
                  </a:lnTo>
                  <a:lnTo>
                    <a:pt x="157" y="75"/>
                  </a:lnTo>
                  <a:lnTo>
                    <a:pt x="154" y="72"/>
                  </a:lnTo>
                  <a:lnTo>
                    <a:pt x="150" y="69"/>
                  </a:lnTo>
                  <a:lnTo>
                    <a:pt x="147" y="66"/>
                  </a:lnTo>
                  <a:lnTo>
                    <a:pt x="143" y="63"/>
                  </a:lnTo>
                  <a:lnTo>
                    <a:pt x="140" y="60"/>
                  </a:lnTo>
                  <a:lnTo>
                    <a:pt x="136" y="58"/>
                  </a:lnTo>
                  <a:lnTo>
                    <a:pt x="132" y="55"/>
                  </a:lnTo>
                  <a:lnTo>
                    <a:pt x="129" y="52"/>
                  </a:lnTo>
                  <a:lnTo>
                    <a:pt x="125" y="49"/>
                  </a:lnTo>
                  <a:lnTo>
                    <a:pt x="121" y="47"/>
                  </a:lnTo>
                  <a:lnTo>
                    <a:pt x="117" y="44"/>
                  </a:lnTo>
                  <a:lnTo>
                    <a:pt x="113" y="42"/>
                  </a:lnTo>
                  <a:lnTo>
                    <a:pt x="109" y="39"/>
                  </a:lnTo>
                  <a:lnTo>
                    <a:pt x="105" y="37"/>
                  </a:lnTo>
                  <a:lnTo>
                    <a:pt x="101" y="35"/>
                  </a:lnTo>
                  <a:lnTo>
                    <a:pt x="97" y="32"/>
                  </a:lnTo>
                  <a:lnTo>
                    <a:pt x="95" y="31"/>
                  </a:lnTo>
                  <a:lnTo>
                    <a:pt x="93" y="30"/>
                  </a:lnTo>
                  <a:lnTo>
                    <a:pt x="91" y="29"/>
                  </a:lnTo>
                  <a:lnTo>
                    <a:pt x="89" y="28"/>
                  </a:lnTo>
                  <a:lnTo>
                    <a:pt x="87" y="27"/>
                  </a:lnTo>
                  <a:lnTo>
                    <a:pt x="85" y="26"/>
                  </a:lnTo>
                  <a:lnTo>
                    <a:pt x="83" y="25"/>
                  </a:lnTo>
                  <a:lnTo>
                    <a:pt x="81" y="24"/>
                  </a:lnTo>
                  <a:lnTo>
                    <a:pt x="78" y="23"/>
                  </a:lnTo>
                  <a:lnTo>
                    <a:pt x="76" y="22"/>
                  </a:lnTo>
                  <a:lnTo>
                    <a:pt x="74" y="21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68" y="19"/>
                  </a:lnTo>
                  <a:lnTo>
                    <a:pt x="66" y="18"/>
                  </a:lnTo>
                  <a:lnTo>
                    <a:pt x="64" y="17"/>
                  </a:lnTo>
                  <a:lnTo>
                    <a:pt x="62" y="16"/>
                  </a:lnTo>
                  <a:lnTo>
                    <a:pt x="59" y="15"/>
                  </a:lnTo>
                  <a:lnTo>
                    <a:pt x="57" y="15"/>
                  </a:lnTo>
                  <a:lnTo>
                    <a:pt x="55" y="14"/>
                  </a:lnTo>
                  <a:lnTo>
                    <a:pt x="53" y="13"/>
                  </a:lnTo>
                  <a:lnTo>
                    <a:pt x="50" y="12"/>
                  </a:lnTo>
                  <a:lnTo>
                    <a:pt x="48" y="12"/>
                  </a:lnTo>
                  <a:lnTo>
                    <a:pt x="46" y="11"/>
                  </a:lnTo>
                  <a:lnTo>
                    <a:pt x="44" y="10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2" y="7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1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492991" y="3544608"/>
              <a:ext cx="53975" cy="50800"/>
            </a:xfrm>
            <a:custGeom>
              <a:avLst/>
              <a:gdLst>
                <a:gd name="T0" fmla="*/ 1 w 34"/>
                <a:gd name="T1" fmla="*/ 0 h 32"/>
                <a:gd name="T2" fmla="*/ 0 w 34"/>
                <a:gd name="T3" fmla="*/ 7 h 32"/>
                <a:gd name="T4" fmla="*/ 29 w 34"/>
                <a:gd name="T5" fmla="*/ 32 h 32"/>
                <a:gd name="T6" fmla="*/ 34 w 34"/>
                <a:gd name="T7" fmla="*/ 26 h 32"/>
                <a:gd name="T8" fmla="*/ 5 w 34"/>
                <a:gd name="T9" fmla="*/ 1 h 32"/>
                <a:gd name="T10" fmla="*/ 4 w 34"/>
                <a:gd name="T11" fmla="*/ 8 h 32"/>
                <a:gd name="T12" fmla="*/ 1 w 3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2">
                  <a:moveTo>
                    <a:pt x="1" y="0"/>
                  </a:moveTo>
                  <a:lnTo>
                    <a:pt x="0" y="7"/>
                  </a:lnTo>
                  <a:lnTo>
                    <a:pt x="29" y="32"/>
                  </a:lnTo>
                  <a:lnTo>
                    <a:pt x="34" y="26"/>
                  </a:lnTo>
                  <a:lnTo>
                    <a:pt x="5" y="1"/>
                  </a:lnTo>
                  <a:lnTo>
                    <a:pt x="4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494578" y="3529200"/>
              <a:ext cx="60325" cy="38100"/>
            </a:xfrm>
            <a:custGeom>
              <a:avLst/>
              <a:gdLst>
                <a:gd name="T0" fmla="*/ 36 w 38"/>
                <a:gd name="T1" fmla="*/ 4 h 24"/>
                <a:gd name="T2" fmla="*/ 34 w 38"/>
                <a:gd name="T3" fmla="*/ 0 h 24"/>
                <a:gd name="T4" fmla="*/ 0 w 38"/>
                <a:gd name="T5" fmla="*/ 16 h 24"/>
                <a:gd name="T6" fmla="*/ 3 w 38"/>
                <a:gd name="T7" fmla="*/ 24 h 24"/>
                <a:gd name="T8" fmla="*/ 38 w 38"/>
                <a:gd name="T9" fmla="*/ 8 h 24"/>
                <a:gd name="T10" fmla="*/ 36 w 38"/>
                <a:gd name="T11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4">
                  <a:moveTo>
                    <a:pt x="36" y="4"/>
                  </a:moveTo>
                  <a:lnTo>
                    <a:pt x="34" y="0"/>
                  </a:lnTo>
                  <a:lnTo>
                    <a:pt x="0" y="16"/>
                  </a:lnTo>
                  <a:lnTo>
                    <a:pt x="3" y="24"/>
                  </a:lnTo>
                  <a:lnTo>
                    <a:pt x="38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cxnSp>
          <p:nvCxnSpPr>
            <p:cNvPr id="45063" name="Straight Connector 45062"/>
            <p:cNvCxnSpPr/>
            <p:nvPr/>
          </p:nvCxnSpPr>
          <p:spPr>
            <a:xfrm>
              <a:off x="3649069" y="2503977"/>
              <a:ext cx="1669055" cy="7160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69" name="Straight Connector 45068"/>
            <p:cNvCxnSpPr/>
            <p:nvPr/>
          </p:nvCxnSpPr>
          <p:spPr>
            <a:xfrm flipV="1">
              <a:off x="3442741" y="3235377"/>
              <a:ext cx="1873770" cy="79198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73" name="Straight Connector 45072"/>
            <p:cNvCxnSpPr>
              <a:stCxn id="45058" idx="4"/>
            </p:cNvCxnSpPr>
            <p:nvPr/>
          </p:nvCxnSpPr>
          <p:spPr>
            <a:xfrm flipH="1">
              <a:off x="3430250" y="2513014"/>
              <a:ext cx="201334" cy="1506848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58" name="Freeform 49"/>
            <p:cNvSpPr>
              <a:spLocks/>
            </p:cNvSpPr>
            <p:nvPr/>
          </p:nvSpPr>
          <p:spPr bwMode="auto">
            <a:xfrm>
              <a:off x="3613150" y="2476501"/>
              <a:ext cx="36513" cy="36513"/>
            </a:xfrm>
            <a:custGeom>
              <a:avLst/>
              <a:gdLst>
                <a:gd name="T0" fmla="*/ 52 w 103"/>
                <a:gd name="T1" fmla="*/ 0 h 102"/>
                <a:gd name="T2" fmla="*/ 52 w 103"/>
                <a:gd name="T3" fmla="*/ 0 h 102"/>
                <a:gd name="T4" fmla="*/ 0 w 103"/>
                <a:gd name="T5" fmla="*/ 52 h 102"/>
                <a:gd name="T6" fmla="*/ 0 w 103"/>
                <a:gd name="T7" fmla="*/ 52 h 102"/>
                <a:gd name="T8" fmla="*/ 52 w 103"/>
                <a:gd name="T9" fmla="*/ 102 h 102"/>
                <a:gd name="T10" fmla="*/ 52 w 103"/>
                <a:gd name="T11" fmla="*/ 102 h 102"/>
                <a:gd name="T12" fmla="*/ 103 w 103"/>
                <a:gd name="T13" fmla="*/ 52 h 102"/>
                <a:gd name="T14" fmla="*/ 103 w 103"/>
                <a:gd name="T15" fmla="*/ 52 h 102"/>
                <a:gd name="T16" fmla="*/ 52 w 103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2">
                  <a:moveTo>
                    <a:pt x="52" y="0"/>
                  </a:moveTo>
                  <a:lnTo>
                    <a:pt x="52" y="0"/>
                  </a:lnTo>
                  <a:cubicBezTo>
                    <a:pt x="24" y="0"/>
                    <a:pt x="0" y="23"/>
                    <a:pt x="0" y="52"/>
                  </a:cubicBezTo>
                  <a:lnTo>
                    <a:pt x="0" y="52"/>
                  </a:lnTo>
                  <a:cubicBezTo>
                    <a:pt x="0" y="80"/>
                    <a:pt x="24" y="102"/>
                    <a:pt x="52" y="102"/>
                  </a:cubicBezTo>
                  <a:lnTo>
                    <a:pt x="52" y="102"/>
                  </a:lnTo>
                  <a:cubicBezTo>
                    <a:pt x="80" y="102"/>
                    <a:pt x="103" y="80"/>
                    <a:pt x="103" y="52"/>
                  </a:cubicBezTo>
                  <a:lnTo>
                    <a:pt x="103" y="52"/>
                  </a:lnTo>
                  <a:cubicBezTo>
                    <a:pt x="103" y="23"/>
                    <a:pt x="80" y="0"/>
                    <a:pt x="52" y="0"/>
                  </a:cubicBez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059" name="Freeform 50"/>
            <p:cNvSpPr>
              <a:spLocks/>
            </p:cNvSpPr>
            <p:nvPr/>
          </p:nvSpPr>
          <p:spPr bwMode="auto">
            <a:xfrm>
              <a:off x="3415651" y="4014528"/>
              <a:ext cx="34925" cy="36513"/>
            </a:xfrm>
            <a:custGeom>
              <a:avLst/>
              <a:gdLst>
                <a:gd name="T0" fmla="*/ 52 w 102"/>
                <a:gd name="T1" fmla="*/ 0 h 101"/>
                <a:gd name="T2" fmla="*/ 52 w 102"/>
                <a:gd name="T3" fmla="*/ 0 h 101"/>
                <a:gd name="T4" fmla="*/ 0 w 102"/>
                <a:gd name="T5" fmla="*/ 51 h 101"/>
                <a:gd name="T6" fmla="*/ 0 w 102"/>
                <a:gd name="T7" fmla="*/ 51 h 101"/>
                <a:gd name="T8" fmla="*/ 52 w 102"/>
                <a:gd name="T9" fmla="*/ 101 h 101"/>
                <a:gd name="T10" fmla="*/ 52 w 102"/>
                <a:gd name="T11" fmla="*/ 101 h 101"/>
                <a:gd name="T12" fmla="*/ 102 w 102"/>
                <a:gd name="T13" fmla="*/ 51 h 101"/>
                <a:gd name="T14" fmla="*/ 102 w 102"/>
                <a:gd name="T15" fmla="*/ 51 h 101"/>
                <a:gd name="T16" fmla="*/ 52 w 102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1">
                  <a:moveTo>
                    <a:pt x="52" y="0"/>
                  </a:moveTo>
                  <a:lnTo>
                    <a:pt x="52" y="0"/>
                  </a:lnTo>
                  <a:cubicBezTo>
                    <a:pt x="23" y="0"/>
                    <a:pt x="0" y="23"/>
                    <a:pt x="0" y="51"/>
                  </a:cubicBezTo>
                  <a:lnTo>
                    <a:pt x="0" y="51"/>
                  </a:lnTo>
                  <a:cubicBezTo>
                    <a:pt x="0" y="79"/>
                    <a:pt x="23" y="101"/>
                    <a:pt x="52" y="101"/>
                  </a:cubicBezTo>
                  <a:lnTo>
                    <a:pt x="52" y="101"/>
                  </a:lnTo>
                  <a:cubicBezTo>
                    <a:pt x="80" y="101"/>
                    <a:pt x="102" y="79"/>
                    <a:pt x="102" y="51"/>
                  </a:cubicBezTo>
                  <a:lnTo>
                    <a:pt x="102" y="51"/>
                  </a:lnTo>
                  <a:cubicBezTo>
                    <a:pt x="102" y="23"/>
                    <a:pt x="80" y="0"/>
                    <a:pt x="52" y="0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060" name="Freeform 51"/>
            <p:cNvSpPr>
              <a:spLocks/>
            </p:cNvSpPr>
            <p:nvPr/>
          </p:nvSpPr>
          <p:spPr bwMode="auto">
            <a:xfrm>
              <a:off x="5313128" y="3206985"/>
              <a:ext cx="36513" cy="36513"/>
            </a:xfrm>
            <a:custGeom>
              <a:avLst/>
              <a:gdLst>
                <a:gd name="T0" fmla="*/ 51 w 102"/>
                <a:gd name="T1" fmla="*/ 0 h 103"/>
                <a:gd name="T2" fmla="*/ 51 w 102"/>
                <a:gd name="T3" fmla="*/ 0 h 103"/>
                <a:gd name="T4" fmla="*/ 0 w 102"/>
                <a:gd name="T5" fmla="*/ 51 h 103"/>
                <a:gd name="T6" fmla="*/ 0 w 102"/>
                <a:gd name="T7" fmla="*/ 51 h 103"/>
                <a:gd name="T8" fmla="*/ 51 w 102"/>
                <a:gd name="T9" fmla="*/ 103 h 103"/>
                <a:gd name="T10" fmla="*/ 51 w 102"/>
                <a:gd name="T11" fmla="*/ 103 h 103"/>
                <a:gd name="T12" fmla="*/ 102 w 102"/>
                <a:gd name="T13" fmla="*/ 51 h 103"/>
                <a:gd name="T14" fmla="*/ 102 w 102"/>
                <a:gd name="T15" fmla="*/ 51 h 103"/>
                <a:gd name="T16" fmla="*/ 51 w 102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3">
                  <a:moveTo>
                    <a:pt x="51" y="0"/>
                  </a:moveTo>
                  <a:lnTo>
                    <a:pt x="51" y="0"/>
                  </a:lnTo>
                  <a:cubicBezTo>
                    <a:pt x="23" y="0"/>
                    <a:pt x="0" y="23"/>
                    <a:pt x="0" y="51"/>
                  </a:cubicBezTo>
                  <a:lnTo>
                    <a:pt x="0" y="51"/>
                  </a:lnTo>
                  <a:cubicBezTo>
                    <a:pt x="0" y="79"/>
                    <a:pt x="23" y="103"/>
                    <a:pt x="51" y="103"/>
                  </a:cubicBezTo>
                  <a:lnTo>
                    <a:pt x="51" y="103"/>
                  </a:lnTo>
                  <a:cubicBezTo>
                    <a:pt x="79" y="103"/>
                    <a:pt x="102" y="79"/>
                    <a:pt x="102" y="51"/>
                  </a:cubicBezTo>
                  <a:lnTo>
                    <a:pt x="102" y="51"/>
                  </a:lnTo>
                  <a:cubicBezTo>
                    <a:pt x="102" y="23"/>
                    <a:pt x="79" y="0"/>
                    <a:pt x="51" y="0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5216" y="1645920"/>
            <a:ext cx="264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d. Compute </a:t>
            </a:r>
            <a:r>
              <a:rPr lang="en-US" b="0" dirty="0" err="1"/>
              <a:t>Az</a:t>
            </a:r>
            <a:r>
              <a:rPr lang="en-US" b="0" dirty="0"/>
              <a:t> TG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1200" y="3706368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</a:rPr>
              <a:t>426.383</a:t>
            </a:r>
          </a:p>
          <a:p>
            <a:r>
              <a:rPr lang="en-US" sz="1400" b="0" dirty="0" err="1">
                <a:solidFill>
                  <a:srgbClr val="0000FF"/>
                </a:solidFill>
              </a:rPr>
              <a:t>Az</a:t>
            </a:r>
            <a:r>
              <a:rPr lang="en-US" sz="1400" b="0" dirty="0">
                <a:solidFill>
                  <a:srgbClr val="0000FF"/>
                </a:solidFill>
              </a:rPr>
              <a:t> 246°18’44”</a:t>
            </a:r>
          </a:p>
        </p:txBody>
      </p:sp>
      <p:sp>
        <p:nvSpPr>
          <p:cNvPr id="3" name="Arc 2"/>
          <p:cNvSpPr/>
          <p:nvPr/>
        </p:nvSpPr>
        <p:spPr>
          <a:xfrm>
            <a:off x="4608576" y="1548384"/>
            <a:ext cx="914400" cy="914400"/>
          </a:xfrm>
          <a:prstGeom prst="arc">
            <a:avLst>
              <a:gd name="adj1" fmla="val 1372420"/>
              <a:gd name="adj2" fmla="val 6033109"/>
            </a:avLst>
          </a:prstGeom>
          <a:ln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145024" y="2450592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</a:rPr>
              <a:t>75°24’23”</a:t>
            </a:r>
          </a:p>
        </p:txBody>
      </p:sp>
      <p:sp>
        <p:nvSpPr>
          <p:cNvPr id="33" name="Arc 32"/>
          <p:cNvSpPr/>
          <p:nvPr/>
        </p:nvSpPr>
        <p:spPr>
          <a:xfrm>
            <a:off x="6821424" y="2542032"/>
            <a:ext cx="914400" cy="914400"/>
          </a:xfrm>
          <a:prstGeom prst="arc">
            <a:avLst>
              <a:gd name="adj1" fmla="val 9458329"/>
              <a:gd name="adj2" fmla="val 12658568"/>
            </a:avLst>
          </a:prstGeom>
          <a:ln>
            <a:solidFill>
              <a:srgbClr val="0000FF"/>
            </a:solidFill>
            <a:headEnd type="arrow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809488" y="2810256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</a:rPr>
              <a:t>46°15’37”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7327392" y="2182368"/>
            <a:ext cx="0" cy="148742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>
            <a:spLocks noChangeAspect="1"/>
          </p:cNvSpPr>
          <p:nvPr/>
        </p:nvSpPr>
        <p:spPr>
          <a:xfrm>
            <a:off x="6986016" y="2621280"/>
            <a:ext cx="685800" cy="685800"/>
          </a:xfrm>
          <a:prstGeom prst="arc">
            <a:avLst>
              <a:gd name="adj1" fmla="val 16200000"/>
              <a:gd name="adj2" fmla="val 12094541"/>
            </a:avLst>
          </a:prstGeom>
          <a:ln>
            <a:solidFill>
              <a:srgbClr val="0000FF"/>
            </a:solidFill>
            <a:headEnd type="none" w="med" len="med"/>
            <a:tailEnd type="arrow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50654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3915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3. Example 1 - Complete Solution</a:t>
            </a:r>
            <a:endParaRPr lang="en-US" b="0" i="1" dirty="0"/>
          </a:p>
        </p:txBody>
      </p:sp>
      <p:sp>
        <p:nvSpPr>
          <p:cNvPr id="45082" name="Text Box 5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6575" y="1141413"/>
            <a:ext cx="36750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What are the coordinates of G?</a:t>
            </a:r>
          </a:p>
        </p:txBody>
      </p:sp>
      <p:grpSp>
        <p:nvGrpSpPr>
          <p:cNvPr id="45080" name="Group 45079"/>
          <p:cNvGrpSpPr>
            <a:grpSpLocks noChangeAspect="1"/>
          </p:cNvGrpSpPr>
          <p:nvPr/>
        </p:nvGrpSpPr>
        <p:grpSpPr>
          <a:xfrm>
            <a:off x="4374641" y="1863854"/>
            <a:ext cx="3969068" cy="2826544"/>
            <a:chOff x="3143250" y="2400301"/>
            <a:chExt cx="2940050" cy="209373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168650" y="4044951"/>
              <a:ext cx="100930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155950" y="4171951"/>
              <a:ext cx="669925" cy="1889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518.68' N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143250" y="4311651"/>
              <a:ext cx="636452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221.12' E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413375" y="3171826"/>
              <a:ext cx="92618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5413375" y="3324226"/>
              <a:ext cx="669925" cy="1889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689.98' N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400675" y="3475038"/>
              <a:ext cx="625147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611.58' E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673475" y="3462338"/>
              <a:ext cx="648326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58°20'00"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403725" y="2640013"/>
              <a:ext cx="492775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ED1B23"/>
                  </a:solidFill>
                  <a:effectLst/>
                  <a:latin typeface="Arial" panose="020B0604020202020204" pitchFamily="34" charset="0"/>
                </a:rPr>
                <a:t>375.00'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421063" y="2400301"/>
              <a:ext cx="118741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G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3816841" y="3798608"/>
              <a:ext cx="60325" cy="42863"/>
            </a:xfrm>
            <a:custGeom>
              <a:avLst/>
              <a:gdLst>
                <a:gd name="T0" fmla="*/ 38 w 38"/>
                <a:gd name="T1" fmla="*/ 24 h 27"/>
                <a:gd name="T2" fmla="*/ 32 w 38"/>
                <a:gd name="T3" fmla="*/ 27 h 27"/>
                <a:gd name="T4" fmla="*/ 0 w 38"/>
                <a:gd name="T5" fmla="*/ 6 h 27"/>
                <a:gd name="T6" fmla="*/ 5 w 38"/>
                <a:gd name="T7" fmla="*/ 0 h 27"/>
                <a:gd name="T8" fmla="*/ 36 w 38"/>
                <a:gd name="T9" fmla="*/ 20 h 27"/>
                <a:gd name="T10" fmla="*/ 30 w 38"/>
                <a:gd name="T11" fmla="*/ 23 h 27"/>
                <a:gd name="T12" fmla="*/ 38 w 38"/>
                <a:gd name="T1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7">
                  <a:moveTo>
                    <a:pt x="38" y="24"/>
                  </a:moveTo>
                  <a:lnTo>
                    <a:pt x="32" y="27"/>
                  </a:lnTo>
                  <a:lnTo>
                    <a:pt x="0" y="6"/>
                  </a:lnTo>
                  <a:lnTo>
                    <a:pt x="5" y="0"/>
                  </a:lnTo>
                  <a:lnTo>
                    <a:pt x="36" y="20"/>
                  </a:lnTo>
                  <a:lnTo>
                    <a:pt x="30" y="23"/>
                  </a:lnTo>
                  <a:lnTo>
                    <a:pt x="38" y="24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867641" y="3836708"/>
              <a:ext cx="9525" cy="11113"/>
            </a:xfrm>
            <a:custGeom>
              <a:avLst/>
              <a:gdLst>
                <a:gd name="T0" fmla="*/ 6 w 6"/>
                <a:gd name="T1" fmla="*/ 0 h 7"/>
                <a:gd name="T2" fmla="*/ 5 w 6"/>
                <a:gd name="T3" fmla="*/ 7 h 7"/>
                <a:gd name="T4" fmla="*/ 0 w 6"/>
                <a:gd name="T5" fmla="*/ 3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5" y="7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864466" y="3774795"/>
              <a:ext cx="22225" cy="61913"/>
            </a:xfrm>
            <a:custGeom>
              <a:avLst/>
              <a:gdLst>
                <a:gd name="T0" fmla="*/ 10 w 14"/>
                <a:gd name="T1" fmla="*/ 1 h 39"/>
                <a:gd name="T2" fmla="*/ 14 w 14"/>
                <a:gd name="T3" fmla="*/ 2 h 39"/>
                <a:gd name="T4" fmla="*/ 8 w 14"/>
                <a:gd name="T5" fmla="*/ 39 h 39"/>
                <a:gd name="T6" fmla="*/ 0 w 14"/>
                <a:gd name="T7" fmla="*/ 38 h 39"/>
                <a:gd name="T8" fmla="*/ 6 w 14"/>
                <a:gd name="T9" fmla="*/ 0 h 39"/>
                <a:gd name="T10" fmla="*/ 10 w 14"/>
                <a:gd name="T11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9">
                  <a:moveTo>
                    <a:pt x="10" y="1"/>
                  </a:moveTo>
                  <a:lnTo>
                    <a:pt x="14" y="2"/>
                  </a:lnTo>
                  <a:lnTo>
                    <a:pt x="8" y="39"/>
                  </a:lnTo>
                  <a:lnTo>
                    <a:pt x="0" y="38"/>
                  </a:lnTo>
                  <a:lnTo>
                    <a:pt x="6" y="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507278" y="3550958"/>
              <a:ext cx="360363" cy="276225"/>
            </a:xfrm>
            <a:custGeom>
              <a:avLst/>
              <a:gdLst>
                <a:gd name="T0" fmla="*/ 7 w 227"/>
                <a:gd name="T1" fmla="*/ 3 h 174"/>
                <a:gd name="T2" fmla="*/ 16 w 227"/>
                <a:gd name="T3" fmla="*/ 4 h 174"/>
                <a:gd name="T4" fmla="*/ 25 w 227"/>
                <a:gd name="T5" fmla="*/ 6 h 174"/>
                <a:gd name="T6" fmla="*/ 35 w 227"/>
                <a:gd name="T7" fmla="*/ 8 h 174"/>
                <a:gd name="T8" fmla="*/ 43 w 227"/>
                <a:gd name="T9" fmla="*/ 11 h 174"/>
                <a:gd name="T10" fmla="*/ 52 w 227"/>
                <a:gd name="T11" fmla="*/ 14 h 174"/>
                <a:gd name="T12" fmla="*/ 61 w 227"/>
                <a:gd name="T13" fmla="*/ 17 h 174"/>
                <a:gd name="T14" fmla="*/ 70 w 227"/>
                <a:gd name="T15" fmla="*/ 21 h 174"/>
                <a:gd name="T16" fmla="*/ 78 w 227"/>
                <a:gd name="T17" fmla="*/ 24 h 174"/>
                <a:gd name="T18" fmla="*/ 86 w 227"/>
                <a:gd name="T19" fmla="*/ 28 h 174"/>
                <a:gd name="T20" fmla="*/ 95 w 227"/>
                <a:gd name="T21" fmla="*/ 32 h 174"/>
                <a:gd name="T22" fmla="*/ 109 w 227"/>
                <a:gd name="T23" fmla="*/ 40 h 174"/>
                <a:gd name="T24" fmla="*/ 124 w 227"/>
                <a:gd name="T25" fmla="*/ 50 h 174"/>
                <a:gd name="T26" fmla="*/ 139 w 227"/>
                <a:gd name="T27" fmla="*/ 61 h 174"/>
                <a:gd name="T28" fmla="*/ 153 w 227"/>
                <a:gd name="T29" fmla="*/ 73 h 174"/>
                <a:gd name="T30" fmla="*/ 166 w 227"/>
                <a:gd name="T31" fmla="*/ 86 h 174"/>
                <a:gd name="T32" fmla="*/ 174 w 227"/>
                <a:gd name="T33" fmla="*/ 94 h 174"/>
                <a:gd name="T34" fmla="*/ 180 w 227"/>
                <a:gd name="T35" fmla="*/ 101 h 174"/>
                <a:gd name="T36" fmla="*/ 186 w 227"/>
                <a:gd name="T37" fmla="*/ 108 h 174"/>
                <a:gd name="T38" fmla="*/ 192 w 227"/>
                <a:gd name="T39" fmla="*/ 116 h 174"/>
                <a:gd name="T40" fmla="*/ 198 w 227"/>
                <a:gd name="T41" fmla="*/ 123 h 174"/>
                <a:gd name="T42" fmla="*/ 203 w 227"/>
                <a:gd name="T43" fmla="*/ 131 h 174"/>
                <a:gd name="T44" fmla="*/ 208 w 227"/>
                <a:gd name="T45" fmla="*/ 139 h 174"/>
                <a:gd name="T46" fmla="*/ 213 w 227"/>
                <a:gd name="T47" fmla="*/ 147 h 174"/>
                <a:gd name="T48" fmla="*/ 217 w 227"/>
                <a:gd name="T49" fmla="*/ 155 h 174"/>
                <a:gd name="T50" fmla="*/ 221 w 227"/>
                <a:gd name="T51" fmla="*/ 163 h 174"/>
                <a:gd name="T52" fmla="*/ 225 w 227"/>
                <a:gd name="T53" fmla="*/ 172 h 174"/>
                <a:gd name="T54" fmla="*/ 225 w 227"/>
                <a:gd name="T55" fmla="*/ 169 h 174"/>
                <a:gd name="T56" fmla="*/ 221 w 227"/>
                <a:gd name="T57" fmla="*/ 161 h 174"/>
                <a:gd name="T58" fmla="*/ 217 w 227"/>
                <a:gd name="T59" fmla="*/ 152 h 174"/>
                <a:gd name="T60" fmla="*/ 212 w 227"/>
                <a:gd name="T61" fmla="*/ 144 h 174"/>
                <a:gd name="T62" fmla="*/ 207 w 227"/>
                <a:gd name="T63" fmla="*/ 136 h 174"/>
                <a:gd name="T64" fmla="*/ 202 w 227"/>
                <a:gd name="T65" fmla="*/ 128 h 174"/>
                <a:gd name="T66" fmla="*/ 197 w 227"/>
                <a:gd name="T67" fmla="*/ 121 h 174"/>
                <a:gd name="T68" fmla="*/ 191 w 227"/>
                <a:gd name="T69" fmla="*/ 113 h 174"/>
                <a:gd name="T70" fmla="*/ 186 w 227"/>
                <a:gd name="T71" fmla="*/ 106 h 174"/>
                <a:gd name="T72" fmla="*/ 180 w 227"/>
                <a:gd name="T73" fmla="*/ 98 h 174"/>
                <a:gd name="T74" fmla="*/ 174 w 227"/>
                <a:gd name="T75" fmla="*/ 92 h 174"/>
                <a:gd name="T76" fmla="*/ 164 w 227"/>
                <a:gd name="T77" fmla="*/ 82 h 174"/>
                <a:gd name="T78" fmla="*/ 150 w 227"/>
                <a:gd name="T79" fmla="*/ 69 h 174"/>
                <a:gd name="T80" fmla="*/ 136 w 227"/>
                <a:gd name="T81" fmla="*/ 58 h 174"/>
                <a:gd name="T82" fmla="*/ 121 w 227"/>
                <a:gd name="T83" fmla="*/ 47 h 174"/>
                <a:gd name="T84" fmla="*/ 105 w 227"/>
                <a:gd name="T85" fmla="*/ 37 h 174"/>
                <a:gd name="T86" fmla="*/ 93 w 227"/>
                <a:gd name="T87" fmla="*/ 30 h 174"/>
                <a:gd name="T88" fmla="*/ 85 w 227"/>
                <a:gd name="T89" fmla="*/ 26 h 174"/>
                <a:gd name="T90" fmla="*/ 76 w 227"/>
                <a:gd name="T91" fmla="*/ 22 h 174"/>
                <a:gd name="T92" fmla="*/ 68 w 227"/>
                <a:gd name="T93" fmla="*/ 19 h 174"/>
                <a:gd name="T94" fmla="*/ 59 w 227"/>
                <a:gd name="T95" fmla="*/ 15 h 174"/>
                <a:gd name="T96" fmla="*/ 50 w 227"/>
                <a:gd name="T97" fmla="*/ 12 h 174"/>
                <a:gd name="T98" fmla="*/ 42 w 227"/>
                <a:gd name="T99" fmla="*/ 9 h 174"/>
                <a:gd name="T100" fmla="*/ 32 w 227"/>
                <a:gd name="T101" fmla="*/ 7 h 174"/>
                <a:gd name="T102" fmla="*/ 23 w 227"/>
                <a:gd name="T103" fmla="*/ 5 h 174"/>
                <a:gd name="T104" fmla="*/ 14 w 227"/>
                <a:gd name="T105" fmla="*/ 3 h 174"/>
                <a:gd name="T106" fmla="*/ 5 w 227"/>
                <a:gd name="T107" fmla="*/ 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" h="174">
                  <a:moveTo>
                    <a:pt x="0" y="1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7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5" y="8"/>
                  </a:lnTo>
                  <a:lnTo>
                    <a:pt x="37" y="9"/>
                  </a:lnTo>
                  <a:lnTo>
                    <a:pt x="39" y="10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6" y="12"/>
                  </a:lnTo>
                  <a:lnTo>
                    <a:pt x="48" y="13"/>
                  </a:lnTo>
                  <a:lnTo>
                    <a:pt x="50" y="13"/>
                  </a:lnTo>
                  <a:lnTo>
                    <a:pt x="52" y="14"/>
                  </a:lnTo>
                  <a:lnTo>
                    <a:pt x="54" y="15"/>
                  </a:lnTo>
                  <a:lnTo>
                    <a:pt x="57" y="16"/>
                  </a:lnTo>
                  <a:lnTo>
                    <a:pt x="59" y="16"/>
                  </a:lnTo>
                  <a:lnTo>
                    <a:pt x="61" y="17"/>
                  </a:lnTo>
                  <a:lnTo>
                    <a:pt x="63" y="18"/>
                  </a:lnTo>
                  <a:lnTo>
                    <a:pt x="65" y="19"/>
                  </a:lnTo>
                  <a:lnTo>
                    <a:pt x="67" y="20"/>
                  </a:lnTo>
                  <a:lnTo>
                    <a:pt x="70" y="21"/>
                  </a:lnTo>
                  <a:lnTo>
                    <a:pt x="72" y="22"/>
                  </a:lnTo>
                  <a:lnTo>
                    <a:pt x="74" y="22"/>
                  </a:lnTo>
                  <a:lnTo>
                    <a:pt x="76" y="23"/>
                  </a:lnTo>
                  <a:lnTo>
                    <a:pt x="78" y="24"/>
                  </a:lnTo>
                  <a:lnTo>
                    <a:pt x="80" y="25"/>
                  </a:lnTo>
                  <a:lnTo>
                    <a:pt x="82" y="26"/>
                  </a:lnTo>
                  <a:lnTo>
                    <a:pt x="84" y="27"/>
                  </a:lnTo>
                  <a:lnTo>
                    <a:pt x="86" y="28"/>
                  </a:lnTo>
                  <a:lnTo>
                    <a:pt x="89" y="29"/>
                  </a:lnTo>
                  <a:lnTo>
                    <a:pt x="91" y="30"/>
                  </a:lnTo>
                  <a:lnTo>
                    <a:pt x="93" y="31"/>
                  </a:lnTo>
                  <a:lnTo>
                    <a:pt x="95" y="32"/>
                  </a:lnTo>
                  <a:lnTo>
                    <a:pt x="97" y="33"/>
                  </a:lnTo>
                  <a:lnTo>
                    <a:pt x="101" y="36"/>
                  </a:lnTo>
                  <a:lnTo>
                    <a:pt x="105" y="38"/>
                  </a:lnTo>
                  <a:lnTo>
                    <a:pt x="109" y="40"/>
                  </a:lnTo>
                  <a:lnTo>
                    <a:pt x="113" y="43"/>
                  </a:lnTo>
                  <a:lnTo>
                    <a:pt x="117" y="45"/>
                  </a:lnTo>
                  <a:lnTo>
                    <a:pt x="121" y="48"/>
                  </a:lnTo>
                  <a:lnTo>
                    <a:pt x="124" y="50"/>
                  </a:lnTo>
                  <a:lnTo>
                    <a:pt x="128" y="53"/>
                  </a:lnTo>
                  <a:lnTo>
                    <a:pt x="132" y="56"/>
                  </a:lnTo>
                  <a:lnTo>
                    <a:pt x="135" y="58"/>
                  </a:lnTo>
                  <a:lnTo>
                    <a:pt x="139" y="61"/>
                  </a:lnTo>
                  <a:lnTo>
                    <a:pt x="143" y="64"/>
                  </a:lnTo>
                  <a:lnTo>
                    <a:pt x="146" y="67"/>
                  </a:lnTo>
                  <a:lnTo>
                    <a:pt x="150" y="70"/>
                  </a:lnTo>
                  <a:lnTo>
                    <a:pt x="153" y="73"/>
                  </a:lnTo>
                  <a:lnTo>
                    <a:pt x="157" y="76"/>
                  </a:lnTo>
                  <a:lnTo>
                    <a:pt x="160" y="79"/>
                  </a:lnTo>
                  <a:lnTo>
                    <a:pt x="163" y="83"/>
                  </a:lnTo>
                  <a:lnTo>
                    <a:pt x="166" y="86"/>
                  </a:lnTo>
                  <a:lnTo>
                    <a:pt x="170" y="89"/>
                  </a:lnTo>
                  <a:lnTo>
                    <a:pt x="171" y="91"/>
                  </a:lnTo>
                  <a:lnTo>
                    <a:pt x="173" y="92"/>
                  </a:lnTo>
                  <a:lnTo>
                    <a:pt x="174" y="94"/>
                  </a:lnTo>
                  <a:lnTo>
                    <a:pt x="176" y="96"/>
                  </a:lnTo>
                  <a:lnTo>
                    <a:pt x="177" y="98"/>
                  </a:lnTo>
                  <a:lnTo>
                    <a:pt x="179" y="99"/>
                  </a:lnTo>
                  <a:lnTo>
                    <a:pt x="180" y="101"/>
                  </a:lnTo>
                  <a:lnTo>
                    <a:pt x="182" y="103"/>
                  </a:lnTo>
                  <a:lnTo>
                    <a:pt x="184" y="105"/>
                  </a:lnTo>
                  <a:lnTo>
                    <a:pt x="185" y="106"/>
                  </a:lnTo>
                  <a:lnTo>
                    <a:pt x="186" y="108"/>
                  </a:lnTo>
                  <a:lnTo>
                    <a:pt x="188" y="110"/>
                  </a:lnTo>
                  <a:lnTo>
                    <a:pt x="189" y="112"/>
                  </a:lnTo>
                  <a:lnTo>
                    <a:pt x="190" y="114"/>
                  </a:lnTo>
                  <a:lnTo>
                    <a:pt x="192" y="116"/>
                  </a:lnTo>
                  <a:lnTo>
                    <a:pt x="193" y="118"/>
                  </a:lnTo>
                  <a:lnTo>
                    <a:pt x="195" y="119"/>
                  </a:lnTo>
                  <a:lnTo>
                    <a:pt x="196" y="121"/>
                  </a:lnTo>
                  <a:lnTo>
                    <a:pt x="198" y="123"/>
                  </a:lnTo>
                  <a:lnTo>
                    <a:pt x="199" y="125"/>
                  </a:lnTo>
                  <a:lnTo>
                    <a:pt x="200" y="127"/>
                  </a:lnTo>
                  <a:lnTo>
                    <a:pt x="202" y="129"/>
                  </a:lnTo>
                  <a:lnTo>
                    <a:pt x="203" y="131"/>
                  </a:lnTo>
                  <a:lnTo>
                    <a:pt x="204" y="133"/>
                  </a:lnTo>
                  <a:lnTo>
                    <a:pt x="205" y="135"/>
                  </a:lnTo>
                  <a:lnTo>
                    <a:pt x="206" y="137"/>
                  </a:lnTo>
                  <a:lnTo>
                    <a:pt x="208" y="139"/>
                  </a:lnTo>
                  <a:lnTo>
                    <a:pt x="209" y="141"/>
                  </a:lnTo>
                  <a:lnTo>
                    <a:pt x="210" y="143"/>
                  </a:lnTo>
                  <a:lnTo>
                    <a:pt x="211" y="145"/>
                  </a:lnTo>
                  <a:lnTo>
                    <a:pt x="213" y="147"/>
                  </a:lnTo>
                  <a:lnTo>
                    <a:pt x="214" y="149"/>
                  </a:lnTo>
                  <a:lnTo>
                    <a:pt x="215" y="151"/>
                  </a:lnTo>
                  <a:lnTo>
                    <a:pt x="216" y="153"/>
                  </a:lnTo>
                  <a:lnTo>
                    <a:pt x="217" y="155"/>
                  </a:lnTo>
                  <a:lnTo>
                    <a:pt x="218" y="157"/>
                  </a:lnTo>
                  <a:lnTo>
                    <a:pt x="219" y="159"/>
                  </a:lnTo>
                  <a:lnTo>
                    <a:pt x="220" y="161"/>
                  </a:lnTo>
                  <a:lnTo>
                    <a:pt x="221" y="163"/>
                  </a:lnTo>
                  <a:lnTo>
                    <a:pt x="222" y="165"/>
                  </a:lnTo>
                  <a:lnTo>
                    <a:pt x="223" y="168"/>
                  </a:lnTo>
                  <a:lnTo>
                    <a:pt x="224" y="170"/>
                  </a:lnTo>
                  <a:lnTo>
                    <a:pt x="225" y="172"/>
                  </a:lnTo>
                  <a:lnTo>
                    <a:pt x="226" y="174"/>
                  </a:lnTo>
                  <a:lnTo>
                    <a:pt x="227" y="174"/>
                  </a:lnTo>
                  <a:lnTo>
                    <a:pt x="226" y="172"/>
                  </a:lnTo>
                  <a:lnTo>
                    <a:pt x="225" y="169"/>
                  </a:lnTo>
                  <a:lnTo>
                    <a:pt x="224" y="167"/>
                  </a:lnTo>
                  <a:lnTo>
                    <a:pt x="223" y="165"/>
                  </a:lnTo>
                  <a:lnTo>
                    <a:pt x="222" y="163"/>
                  </a:lnTo>
                  <a:lnTo>
                    <a:pt x="221" y="161"/>
                  </a:lnTo>
                  <a:lnTo>
                    <a:pt x="220" y="159"/>
                  </a:lnTo>
                  <a:lnTo>
                    <a:pt x="219" y="157"/>
                  </a:lnTo>
                  <a:lnTo>
                    <a:pt x="218" y="155"/>
                  </a:lnTo>
                  <a:lnTo>
                    <a:pt x="217" y="152"/>
                  </a:lnTo>
                  <a:lnTo>
                    <a:pt x="216" y="150"/>
                  </a:lnTo>
                  <a:lnTo>
                    <a:pt x="215" y="148"/>
                  </a:lnTo>
                  <a:lnTo>
                    <a:pt x="213" y="146"/>
                  </a:lnTo>
                  <a:lnTo>
                    <a:pt x="212" y="144"/>
                  </a:lnTo>
                  <a:lnTo>
                    <a:pt x="211" y="142"/>
                  </a:lnTo>
                  <a:lnTo>
                    <a:pt x="210" y="140"/>
                  </a:lnTo>
                  <a:lnTo>
                    <a:pt x="209" y="138"/>
                  </a:lnTo>
                  <a:lnTo>
                    <a:pt x="207" y="136"/>
                  </a:lnTo>
                  <a:lnTo>
                    <a:pt x="206" y="134"/>
                  </a:lnTo>
                  <a:lnTo>
                    <a:pt x="205" y="132"/>
                  </a:lnTo>
                  <a:lnTo>
                    <a:pt x="204" y="130"/>
                  </a:lnTo>
                  <a:lnTo>
                    <a:pt x="202" y="128"/>
                  </a:lnTo>
                  <a:lnTo>
                    <a:pt x="201" y="126"/>
                  </a:lnTo>
                  <a:lnTo>
                    <a:pt x="200" y="124"/>
                  </a:lnTo>
                  <a:lnTo>
                    <a:pt x="198" y="122"/>
                  </a:lnTo>
                  <a:lnTo>
                    <a:pt x="197" y="121"/>
                  </a:lnTo>
                  <a:lnTo>
                    <a:pt x="196" y="119"/>
                  </a:lnTo>
                  <a:lnTo>
                    <a:pt x="194" y="117"/>
                  </a:lnTo>
                  <a:lnTo>
                    <a:pt x="193" y="115"/>
                  </a:lnTo>
                  <a:lnTo>
                    <a:pt x="191" y="113"/>
                  </a:lnTo>
                  <a:lnTo>
                    <a:pt x="190" y="111"/>
                  </a:lnTo>
                  <a:lnTo>
                    <a:pt x="189" y="109"/>
                  </a:lnTo>
                  <a:lnTo>
                    <a:pt x="187" y="107"/>
                  </a:lnTo>
                  <a:lnTo>
                    <a:pt x="186" y="106"/>
                  </a:lnTo>
                  <a:lnTo>
                    <a:pt x="184" y="104"/>
                  </a:lnTo>
                  <a:lnTo>
                    <a:pt x="183" y="102"/>
                  </a:lnTo>
                  <a:lnTo>
                    <a:pt x="181" y="100"/>
                  </a:lnTo>
                  <a:lnTo>
                    <a:pt x="180" y="98"/>
                  </a:lnTo>
                  <a:lnTo>
                    <a:pt x="178" y="97"/>
                  </a:lnTo>
                  <a:lnTo>
                    <a:pt x="177" y="95"/>
                  </a:lnTo>
                  <a:lnTo>
                    <a:pt x="175" y="93"/>
                  </a:lnTo>
                  <a:lnTo>
                    <a:pt x="174" y="92"/>
                  </a:lnTo>
                  <a:lnTo>
                    <a:pt x="172" y="90"/>
                  </a:lnTo>
                  <a:lnTo>
                    <a:pt x="170" y="88"/>
                  </a:lnTo>
                  <a:lnTo>
                    <a:pt x="167" y="85"/>
                  </a:lnTo>
                  <a:lnTo>
                    <a:pt x="164" y="82"/>
                  </a:lnTo>
                  <a:lnTo>
                    <a:pt x="161" y="79"/>
                  </a:lnTo>
                  <a:lnTo>
                    <a:pt x="157" y="75"/>
                  </a:lnTo>
                  <a:lnTo>
                    <a:pt x="154" y="72"/>
                  </a:lnTo>
                  <a:lnTo>
                    <a:pt x="150" y="69"/>
                  </a:lnTo>
                  <a:lnTo>
                    <a:pt x="147" y="66"/>
                  </a:lnTo>
                  <a:lnTo>
                    <a:pt x="143" y="63"/>
                  </a:lnTo>
                  <a:lnTo>
                    <a:pt x="140" y="60"/>
                  </a:lnTo>
                  <a:lnTo>
                    <a:pt x="136" y="58"/>
                  </a:lnTo>
                  <a:lnTo>
                    <a:pt x="132" y="55"/>
                  </a:lnTo>
                  <a:lnTo>
                    <a:pt x="129" y="52"/>
                  </a:lnTo>
                  <a:lnTo>
                    <a:pt x="125" y="49"/>
                  </a:lnTo>
                  <a:lnTo>
                    <a:pt x="121" y="47"/>
                  </a:lnTo>
                  <a:lnTo>
                    <a:pt x="117" y="44"/>
                  </a:lnTo>
                  <a:lnTo>
                    <a:pt x="113" y="42"/>
                  </a:lnTo>
                  <a:lnTo>
                    <a:pt x="109" y="39"/>
                  </a:lnTo>
                  <a:lnTo>
                    <a:pt x="105" y="37"/>
                  </a:lnTo>
                  <a:lnTo>
                    <a:pt x="101" y="35"/>
                  </a:lnTo>
                  <a:lnTo>
                    <a:pt x="97" y="32"/>
                  </a:lnTo>
                  <a:lnTo>
                    <a:pt x="95" y="31"/>
                  </a:lnTo>
                  <a:lnTo>
                    <a:pt x="93" y="30"/>
                  </a:lnTo>
                  <a:lnTo>
                    <a:pt x="91" y="29"/>
                  </a:lnTo>
                  <a:lnTo>
                    <a:pt x="89" y="28"/>
                  </a:lnTo>
                  <a:lnTo>
                    <a:pt x="87" y="27"/>
                  </a:lnTo>
                  <a:lnTo>
                    <a:pt x="85" y="26"/>
                  </a:lnTo>
                  <a:lnTo>
                    <a:pt x="83" y="25"/>
                  </a:lnTo>
                  <a:lnTo>
                    <a:pt x="81" y="24"/>
                  </a:lnTo>
                  <a:lnTo>
                    <a:pt x="78" y="23"/>
                  </a:lnTo>
                  <a:lnTo>
                    <a:pt x="76" y="22"/>
                  </a:lnTo>
                  <a:lnTo>
                    <a:pt x="74" y="21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68" y="19"/>
                  </a:lnTo>
                  <a:lnTo>
                    <a:pt x="66" y="18"/>
                  </a:lnTo>
                  <a:lnTo>
                    <a:pt x="64" y="17"/>
                  </a:lnTo>
                  <a:lnTo>
                    <a:pt x="62" y="16"/>
                  </a:lnTo>
                  <a:lnTo>
                    <a:pt x="59" y="15"/>
                  </a:lnTo>
                  <a:lnTo>
                    <a:pt x="57" y="15"/>
                  </a:lnTo>
                  <a:lnTo>
                    <a:pt x="55" y="14"/>
                  </a:lnTo>
                  <a:lnTo>
                    <a:pt x="53" y="13"/>
                  </a:lnTo>
                  <a:lnTo>
                    <a:pt x="50" y="12"/>
                  </a:lnTo>
                  <a:lnTo>
                    <a:pt x="48" y="12"/>
                  </a:lnTo>
                  <a:lnTo>
                    <a:pt x="46" y="11"/>
                  </a:lnTo>
                  <a:lnTo>
                    <a:pt x="44" y="10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2" y="7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1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492991" y="3544608"/>
              <a:ext cx="53975" cy="50800"/>
            </a:xfrm>
            <a:custGeom>
              <a:avLst/>
              <a:gdLst>
                <a:gd name="T0" fmla="*/ 1 w 34"/>
                <a:gd name="T1" fmla="*/ 0 h 32"/>
                <a:gd name="T2" fmla="*/ 0 w 34"/>
                <a:gd name="T3" fmla="*/ 7 h 32"/>
                <a:gd name="T4" fmla="*/ 29 w 34"/>
                <a:gd name="T5" fmla="*/ 32 h 32"/>
                <a:gd name="T6" fmla="*/ 34 w 34"/>
                <a:gd name="T7" fmla="*/ 26 h 32"/>
                <a:gd name="T8" fmla="*/ 5 w 34"/>
                <a:gd name="T9" fmla="*/ 1 h 32"/>
                <a:gd name="T10" fmla="*/ 4 w 34"/>
                <a:gd name="T11" fmla="*/ 8 h 32"/>
                <a:gd name="T12" fmla="*/ 1 w 3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2">
                  <a:moveTo>
                    <a:pt x="1" y="0"/>
                  </a:moveTo>
                  <a:lnTo>
                    <a:pt x="0" y="7"/>
                  </a:lnTo>
                  <a:lnTo>
                    <a:pt x="29" y="32"/>
                  </a:lnTo>
                  <a:lnTo>
                    <a:pt x="34" y="26"/>
                  </a:lnTo>
                  <a:lnTo>
                    <a:pt x="5" y="1"/>
                  </a:lnTo>
                  <a:lnTo>
                    <a:pt x="4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494578" y="3529200"/>
              <a:ext cx="60325" cy="38100"/>
            </a:xfrm>
            <a:custGeom>
              <a:avLst/>
              <a:gdLst>
                <a:gd name="T0" fmla="*/ 36 w 38"/>
                <a:gd name="T1" fmla="*/ 4 h 24"/>
                <a:gd name="T2" fmla="*/ 34 w 38"/>
                <a:gd name="T3" fmla="*/ 0 h 24"/>
                <a:gd name="T4" fmla="*/ 0 w 38"/>
                <a:gd name="T5" fmla="*/ 16 h 24"/>
                <a:gd name="T6" fmla="*/ 3 w 38"/>
                <a:gd name="T7" fmla="*/ 24 h 24"/>
                <a:gd name="T8" fmla="*/ 38 w 38"/>
                <a:gd name="T9" fmla="*/ 8 h 24"/>
                <a:gd name="T10" fmla="*/ 36 w 38"/>
                <a:gd name="T11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4">
                  <a:moveTo>
                    <a:pt x="36" y="4"/>
                  </a:moveTo>
                  <a:lnTo>
                    <a:pt x="34" y="0"/>
                  </a:lnTo>
                  <a:lnTo>
                    <a:pt x="0" y="16"/>
                  </a:lnTo>
                  <a:lnTo>
                    <a:pt x="3" y="24"/>
                  </a:lnTo>
                  <a:lnTo>
                    <a:pt x="38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cxnSp>
          <p:nvCxnSpPr>
            <p:cNvPr id="45063" name="Straight Connector 45062"/>
            <p:cNvCxnSpPr/>
            <p:nvPr/>
          </p:nvCxnSpPr>
          <p:spPr>
            <a:xfrm>
              <a:off x="3649069" y="2503977"/>
              <a:ext cx="1669055" cy="7160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69" name="Straight Connector 45068"/>
            <p:cNvCxnSpPr/>
            <p:nvPr/>
          </p:nvCxnSpPr>
          <p:spPr>
            <a:xfrm flipV="1">
              <a:off x="3442741" y="3235377"/>
              <a:ext cx="1873770" cy="79198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73" name="Straight Connector 45072"/>
            <p:cNvCxnSpPr>
              <a:stCxn id="45058" idx="4"/>
            </p:cNvCxnSpPr>
            <p:nvPr/>
          </p:nvCxnSpPr>
          <p:spPr>
            <a:xfrm flipH="1">
              <a:off x="3430250" y="2513014"/>
              <a:ext cx="201334" cy="1506848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58" name="Freeform 49"/>
            <p:cNvSpPr>
              <a:spLocks/>
            </p:cNvSpPr>
            <p:nvPr/>
          </p:nvSpPr>
          <p:spPr bwMode="auto">
            <a:xfrm>
              <a:off x="3613150" y="2476501"/>
              <a:ext cx="36513" cy="36513"/>
            </a:xfrm>
            <a:custGeom>
              <a:avLst/>
              <a:gdLst>
                <a:gd name="T0" fmla="*/ 52 w 103"/>
                <a:gd name="T1" fmla="*/ 0 h 102"/>
                <a:gd name="T2" fmla="*/ 52 w 103"/>
                <a:gd name="T3" fmla="*/ 0 h 102"/>
                <a:gd name="T4" fmla="*/ 0 w 103"/>
                <a:gd name="T5" fmla="*/ 52 h 102"/>
                <a:gd name="T6" fmla="*/ 0 w 103"/>
                <a:gd name="T7" fmla="*/ 52 h 102"/>
                <a:gd name="T8" fmla="*/ 52 w 103"/>
                <a:gd name="T9" fmla="*/ 102 h 102"/>
                <a:gd name="T10" fmla="*/ 52 w 103"/>
                <a:gd name="T11" fmla="*/ 102 h 102"/>
                <a:gd name="T12" fmla="*/ 103 w 103"/>
                <a:gd name="T13" fmla="*/ 52 h 102"/>
                <a:gd name="T14" fmla="*/ 103 w 103"/>
                <a:gd name="T15" fmla="*/ 52 h 102"/>
                <a:gd name="T16" fmla="*/ 52 w 103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2">
                  <a:moveTo>
                    <a:pt x="52" y="0"/>
                  </a:moveTo>
                  <a:lnTo>
                    <a:pt x="52" y="0"/>
                  </a:lnTo>
                  <a:cubicBezTo>
                    <a:pt x="24" y="0"/>
                    <a:pt x="0" y="23"/>
                    <a:pt x="0" y="52"/>
                  </a:cubicBezTo>
                  <a:lnTo>
                    <a:pt x="0" y="52"/>
                  </a:lnTo>
                  <a:cubicBezTo>
                    <a:pt x="0" y="80"/>
                    <a:pt x="24" y="102"/>
                    <a:pt x="52" y="102"/>
                  </a:cubicBezTo>
                  <a:lnTo>
                    <a:pt x="52" y="102"/>
                  </a:lnTo>
                  <a:cubicBezTo>
                    <a:pt x="80" y="102"/>
                    <a:pt x="103" y="80"/>
                    <a:pt x="103" y="52"/>
                  </a:cubicBezTo>
                  <a:lnTo>
                    <a:pt x="103" y="52"/>
                  </a:lnTo>
                  <a:cubicBezTo>
                    <a:pt x="103" y="23"/>
                    <a:pt x="80" y="0"/>
                    <a:pt x="52" y="0"/>
                  </a:cubicBez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059" name="Freeform 50"/>
            <p:cNvSpPr>
              <a:spLocks/>
            </p:cNvSpPr>
            <p:nvPr/>
          </p:nvSpPr>
          <p:spPr bwMode="auto">
            <a:xfrm>
              <a:off x="3415651" y="4014528"/>
              <a:ext cx="34925" cy="36513"/>
            </a:xfrm>
            <a:custGeom>
              <a:avLst/>
              <a:gdLst>
                <a:gd name="T0" fmla="*/ 52 w 102"/>
                <a:gd name="T1" fmla="*/ 0 h 101"/>
                <a:gd name="T2" fmla="*/ 52 w 102"/>
                <a:gd name="T3" fmla="*/ 0 h 101"/>
                <a:gd name="T4" fmla="*/ 0 w 102"/>
                <a:gd name="T5" fmla="*/ 51 h 101"/>
                <a:gd name="T6" fmla="*/ 0 w 102"/>
                <a:gd name="T7" fmla="*/ 51 h 101"/>
                <a:gd name="T8" fmla="*/ 52 w 102"/>
                <a:gd name="T9" fmla="*/ 101 h 101"/>
                <a:gd name="T10" fmla="*/ 52 w 102"/>
                <a:gd name="T11" fmla="*/ 101 h 101"/>
                <a:gd name="T12" fmla="*/ 102 w 102"/>
                <a:gd name="T13" fmla="*/ 51 h 101"/>
                <a:gd name="T14" fmla="*/ 102 w 102"/>
                <a:gd name="T15" fmla="*/ 51 h 101"/>
                <a:gd name="T16" fmla="*/ 52 w 102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1">
                  <a:moveTo>
                    <a:pt x="52" y="0"/>
                  </a:moveTo>
                  <a:lnTo>
                    <a:pt x="52" y="0"/>
                  </a:lnTo>
                  <a:cubicBezTo>
                    <a:pt x="23" y="0"/>
                    <a:pt x="0" y="23"/>
                    <a:pt x="0" y="51"/>
                  </a:cubicBezTo>
                  <a:lnTo>
                    <a:pt x="0" y="51"/>
                  </a:lnTo>
                  <a:cubicBezTo>
                    <a:pt x="0" y="79"/>
                    <a:pt x="23" y="101"/>
                    <a:pt x="52" y="101"/>
                  </a:cubicBezTo>
                  <a:lnTo>
                    <a:pt x="52" y="101"/>
                  </a:lnTo>
                  <a:cubicBezTo>
                    <a:pt x="80" y="101"/>
                    <a:pt x="102" y="79"/>
                    <a:pt x="102" y="51"/>
                  </a:cubicBezTo>
                  <a:lnTo>
                    <a:pt x="102" y="51"/>
                  </a:lnTo>
                  <a:cubicBezTo>
                    <a:pt x="102" y="23"/>
                    <a:pt x="80" y="0"/>
                    <a:pt x="52" y="0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060" name="Freeform 51"/>
            <p:cNvSpPr>
              <a:spLocks/>
            </p:cNvSpPr>
            <p:nvPr/>
          </p:nvSpPr>
          <p:spPr bwMode="auto">
            <a:xfrm>
              <a:off x="5313128" y="3206985"/>
              <a:ext cx="36513" cy="36513"/>
            </a:xfrm>
            <a:custGeom>
              <a:avLst/>
              <a:gdLst>
                <a:gd name="T0" fmla="*/ 51 w 102"/>
                <a:gd name="T1" fmla="*/ 0 h 103"/>
                <a:gd name="T2" fmla="*/ 51 w 102"/>
                <a:gd name="T3" fmla="*/ 0 h 103"/>
                <a:gd name="T4" fmla="*/ 0 w 102"/>
                <a:gd name="T5" fmla="*/ 51 h 103"/>
                <a:gd name="T6" fmla="*/ 0 w 102"/>
                <a:gd name="T7" fmla="*/ 51 h 103"/>
                <a:gd name="T8" fmla="*/ 51 w 102"/>
                <a:gd name="T9" fmla="*/ 103 h 103"/>
                <a:gd name="T10" fmla="*/ 51 w 102"/>
                <a:gd name="T11" fmla="*/ 103 h 103"/>
                <a:gd name="T12" fmla="*/ 102 w 102"/>
                <a:gd name="T13" fmla="*/ 51 h 103"/>
                <a:gd name="T14" fmla="*/ 102 w 102"/>
                <a:gd name="T15" fmla="*/ 51 h 103"/>
                <a:gd name="T16" fmla="*/ 51 w 102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3">
                  <a:moveTo>
                    <a:pt x="51" y="0"/>
                  </a:moveTo>
                  <a:lnTo>
                    <a:pt x="51" y="0"/>
                  </a:lnTo>
                  <a:cubicBezTo>
                    <a:pt x="23" y="0"/>
                    <a:pt x="0" y="23"/>
                    <a:pt x="0" y="51"/>
                  </a:cubicBezTo>
                  <a:lnTo>
                    <a:pt x="0" y="51"/>
                  </a:lnTo>
                  <a:cubicBezTo>
                    <a:pt x="0" y="79"/>
                    <a:pt x="23" y="103"/>
                    <a:pt x="51" y="103"/>
                  </a:cubicBezTo>
                  <a:lnTo>
                    <a:pt x="51" y="103"/>
                  </a:lnTo>
                  <a:cubicBezTo>
                    <a:pt x="79" y="103"/>
                    <a:pt x="102" y="79"/>
                    <a:pt x="102" y="51"/>
                  </a:cubicBezTo>
                  <a:lnTo>
                    <a:pt x="102" y="51"/>
                  </a:lnTo>
                  <a:cubicBezTo>
                    <a:pt x="102" y="23"/>
                    <a:pt x="79" y="0"/>
                    <a:pt x="51" y="0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5216" y="1645920"/>
            <a:ext cx="264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d. Compute </a:t>
            </a:r>
            <a:r>
              <a:rPr lang="en-US" b="0" dirty="0" err="1"/>
              <a:t>Az</a:t>
            </a:r>
            <a:r>
              <a:rPr lang="en-US" b="0" dirty="0"/>
              <a:t> TG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1200" y="3706368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</a:rPr>
              <a:t>426.383</a:t>
            </a:r>
          </a:p>
          <a:p>
            <a:r>
              <a:rPr lang="en-US" sz="1400" b="0" dirty="0" err="1">
                <a:solidFill>
                  <a:srgbClr val="0000FF"/>
                </a:solidFill>
              </a:rPr>
              <a:t>Az</a:t>
            </a:r>
            <a:r>
              <a:rPr lang="en-US" sz="1400" b="0" dirty="0">
                <a:solidFill>
                  <a:srgbClr val="0000FF"/>
                </a:solidFill>
              </a:rPr>
              <a:t> 246°18’44”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914400" y="2057400"/>
          <a:ext cx="2519363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66600" imgH="406080" progId="Equation.3">
                  <p:embed/>
                </p:oleObj>
              </mc:Choice>
              <mc:Fallback>
                <p:oleObj name="Equation" r:id="rId5" imgW="1866600" imgH="406080" progId="Equation.3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2057400"/>
                        <a:ext cx="2519363" cy="54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rc 2"/>
          <p:cNvSpPr/>
          <p:nvPr/>
        </p:nvSpPr>
        <p:spPr>
          <a:xfrm>
            <a:off x="4608576" y="1548384"/>
            <a:ext cx="914400" cy="914400"/>
          </a:xfrm>
          <a:prstGeom prst="arc">
            <a:avLst>
              <a:gd name="adj1" fmla="val 1372420"/>
              <a:gd name="adj2" fmla="val 6033109"/>
            </a:avLst>
          </a:prstGeom>
          <a:ln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145024" y="2450592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</a:rPr>
              <a:t>75°24’23”</a:t>
            </a:r>
          </a:p>
        </p:txBody>
      </p:sp>
      <p:sp>
        <p:nvSpPr>
          <p:cNvPr id="33" name="Arc 32"/>
          <p:cNvSpPr/>
          <p:nvPr/>
        </p:nvSpPr>
        <p:spPr>
          <a:xfrm>
            <a:off x="6821424" y="2542032"/>
            <a:ext cx="914400" cy="914400"/>
          </a:xfrm>
          <a:prstGeom prst="arc">
            <a:avLst>
              <a:gd name="adj1" fmla="val 9458329"/>
              <a:gd name="adj2" fmla="val 12658568"/>
            </a:avLst>
          </a:prstGeom>
          <a:ln>
            <a:solidFill>
              <a:srgbClr val="0000FF"/>
            </a:solidFill>
            <a:headEnd type="arrow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809488" y="2810256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</a:rPr>
              <a:t>46°15’37”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7327392" y="2182368"/>
            <a:ext cx="0" cy="148742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>
            <a:spLocks noChangeAspect="1"/>
          </p:cNvSpPr>
          <p:nvPr/>
        </p:nvSpPr>
        <p:spPr>
          <a:xfrm>
            <a:off x="6986016" y="2621280"/>
            <a:ext cx="685800" cy="685800"/>
          </a:xfrm>
          <a:prstGeom prst="arc">
            <a:avLst>
              <a:gd name="adj1" fmla="val 16200000"/>
              <a:gd name="adj2" fmla="val 12094541"/>
            </a:avLst>
          </a:prstGeom>
          <a:ln>
            <a:solidFill>
              <a:srgbClr val="0000FF"/>
            </a:solidFill>
            <a:headEnd type="none" w="med" len="med"/>
            <a:tailEnd type="arrow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571232" y="2365248"/>
            <a:ext cx="1051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</a:rPr>
              <a:t>292°34’21”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2800" y="2819400"/>
            <a:ext cx="2857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Add angle T because we turn to the </a:t>
            </a:r>
            <a:r>
              <a:rPr lang="en-US" sz="1600" dirty="0"/>
              <a:t>right</a:t>
            </a:r>
            <a:r>
              <a:rPr lang="en-US" sz="1600" b="0" dirty="0"/>
              <a:t> from TS to TG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08707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3915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3. Example 1 - Complete Solution</a:t>
            </a:r>
            <a:endParaRPr lang="en-US" b="0" i="1" dirty="0"/>
          </a:p>
        </p:txBody>
      </p:sp>
      <p:sp>
        <p:nvSpPr>
          <p:cNvPr id="45082" name="Text Box 5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6575" y="1141413"/>
            <a:ext cx="36750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What are the coordinates of G?</a:t>
            </a:r>
          </a:p>
        </p:txBody>
      </p:sp>
      <p:grpSp>
        <p:nvGrpSpPr>
          <p:cNvPr id="45080" name="Group 45079"/>
          <p:cNvGrpSpPr>
            <a:grpSpLocks noChangeAspect="1"/>
          </p:cNvGrpSpPr>
          <p:nvPr/>
        </p:nvGrpSpPr>
        <p:grpSpPr>
          <a:xfrm>
            <a:off x="4374641" y="1863854"/>
            <a:ext cx="3969068" cy="2826544"/>
            <a:chOff x="3143250" y="2400301"/>
            <a:chExt cx="2940050" cy="209373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168650" y="4044951"/>
              <a:ext cx="100930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155950" y="4171951"/>
              <a:ext cx="669925" cy="1889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518.68' N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143250" y="4311651"/>
              <a:ext cx="636452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221.12' E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413375" y="3171826"/>
              <a:ext cx="92618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5413375" y="3324226"/>
              <a:ext cx="669925" cy="1889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689.98' N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400675" y="3475038"/>
              <a:ext cx="625147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611.58' E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673475" y="3462338"/>
              <a:ext cx="648326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58°20'00"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403725" y="2640013"/>
              <a:ext cx="492775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ED1B23"/>
                  </a:solidFill>
                  <a:effectLst/>
                  <a:latin typeface="Arial" panose="020B0604020202020204" pitchFamily="34" charset="0"/>
                </a:rPr>
                <a:t>375.00'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421063" y="2400301"/>
              <a:ext cx="118741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G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3816841" y="3798608"/>
              <a:ext cx="60325" cy="42863"/>
            </a:xfrm>
            <a:custGeom>
              <a:avLst/>
              <a:gdLst>
                <a:gd name="T0" fmla="*/ 38 w 38"/>
                <a:gd name="T1" fmla="*/ 24 h 27"/>
                <a:gd name="T2" fmla="*/ 32 w 38"/>
                <a:gd name="T3" fmla="*/ 27 h 27"/>
                <a:gd name="T4" fmla="*/ 0 w 38"/>
                <a:gd name="T5" fmla="*/ 6 h 27"/>
                <a:gd name="T6" fmla="*/ 5 w 38"/>
                <a:gd name="T7" fmla="*/ 0 h 27"/>
                <a:gd name="T8" fmla="*/ 36 w 38"/>
                <a:gd name="T9" fmla="*/ 20 h 27"/>
                <a:gd name="T10" fmla="*/ 30 w 38"/>
                <a:gd name="T11" fmla="*/ 23 h 27"/>
                <a:gd name="T12" fmla="*/ 38 w 38"/>
                <a:gd name="T1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7">
                  <a:moveTo>
                    <a:pt x="38" y="24"/>
                  </a:moveTo>
                  <a:lnTo>
                    <a:pt x="32" y="27"/>
                  </a:lnTo>
                  <a:lnTo>
                    <a:pt x="0" y="6"/>
                  </a:lnTo>
                  <a:lnTo>
                    <a:pt x="5" y="0"/>
                  </a:lnTo>
                  <a:lnTo>
                    <a:pt x="36" y="20"/>
                  </a:lnTo>
                  <a:lnTo>
                    <a:pt x="30" y="23"/>
                  </a:lnTo>
                  <a:lnTo>
                    <a:pt x="38" y="24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867641" y="3836708"/>
              <a:ext cx="9525" cy="11113"/>
            </a:xfrm>
            <a:custGeom>
              <a:avLst/>
              <a:gdLst>
                <a:gd name="T0" fmla="*/ 6 w 6"/>
                <a:gd name="T1" fmla="*/ 0 h 7"/>
                <a:gd name="T2" fmla="*/ 5 w 6"/>
                <a:gd name="T3" fmla="*/ 7 h 7"/>
                <a:gd name="T4" fmla="*/ 0 w 6"/>
                <a:gd name="T5" fmla="*/ 3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5" y="7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864466" y="3774795"/>
              <a:ext cx="22225" cy="61913"/>
            </a:xfrm>
            <a:custGeom>
              <a:avLst/>
              <a:gdLst>
                <a:gd name="T0" fmla="*/ 10 w 14"/>
                <a:gd name="T1" fmla="*/ 1 h 39"/>
                <a:gd name="T2" fmla="*/ 14 w 14"/>
                <a:gd name="T3" fmla="*/ 2 h 39"/>
                <a:gd name="T4" fmla="*/ 8 w 14"/>
                <a:gd name="T5" fmla="*/ 39 h 39"/>
                <a:gd name="T6" fmla="*/ 0 w 14"/>
                <a:gd name="T7" fmla="*/ 38 h 39"/>
                <a:gd name="T8" fmla="*/ 6 w 14"/>
                <a:gd name="T9" fmla="*/ 0 h 39"/>
                <a:gd name="T10" fmla="*/ 10 w 14"/>
                <a:gd name="T11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9">
                  <a:moveTo>
                    <a:pt x="10" y="1"/>
                  </a:moveTo>
                  <a:lnTo>
                    <a:pt x="14" y="2"/>
                  </a:lnTo>
                  <a:lnTo>
                    <a:pt x="8" y="39"/>
                  </a:lnTo>
                  <a:lnTo>
                    <a:pt x="0" y="38"/>
                  </a:lnTo>
                  <a:lnTo>
                    <a:pt x="6" y="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507278" y="3550958"/>
              <a:ext cx="360363" cy="276225"/>
            </a:xfrm>
            <a:custGeom>
              <a:avLst/>
              <a:gdLst>
                <a:gd name="T0" fmla="*/ 7 w 227"/>
                <a:gd name="T1" fmla="*/ 3 h 174"/>
                <a:gd name="T2" fmla="*/ 16 w 227"/>
                <a:gd name="T3" fmla="*/ 4 h 174"/>
                <a:gd name="T4" fmla="*/ 25 w 227"/>
                <a:gd name="T5" fmla="*/ 6 h 174"/>
                <a:gd name="T6" fmla="*/ 35 w 227"/>
                <a:gd name="T7" fmla="*/ 8 h 174"/>
                <a:gd name="T8" fmla="*/ 43 w 227"/>
                <a:gd name="T9" fmla="*/ 11 h 174"/>
                <a:gd name="T10" fmla="*/ 52 w 227"/>
                <a:gd name="T11" fmla="*/ 14 h 174"/>
                <a:gd name="T12" fmla="*/ 61 w 227"/>
                <a:gd name="T13" fmla="*/ 17 h 174"/>
                <a:gd name="T14" fmla="*/ 70 w 227"/>
                <a:gd name="T15" fmla="*/ 21 h 174"/>
                <a:gd name="T16" fmla="*/ 78 w 227"/>
                <a:gd name="T17" fmla="*/ 24 h 174"/>
                <a:gd name="T18" fmla="*/ 86 w 227"/>
                <a:gd name="T19" fmla="*/ 28 h 174"/>
                <a:gd name="T20" fmla="*/ 95 w 227"/>
                <a:gd name="T21" fmla="*/ 32 h 174"/>
                <a:gd name="T22" fmla="*/ 109 w 227"/>
                <a:gd name="T23" fmla="*/ 40 h 174"/>
                <a:gd name="T24" fmla="*/ 124 w 227"/>
                <a:gd name="T25" fmla="*/ 50 h 174"/>
                <a:gd name="T26" fmla="*/ 139 w 227"/>
                <a:gd name="T27" fmla="*/ 61 h 174"/>
                <a:gd name="T28" fmla="*/ 153 w 227"/>
                <a:gd name="T29" fmla="*/ 73 h 174"/>
                <a:gd name="T30" fmla="*/ 166 w 227"/>
                <a:gd name="T31" fmla="*/ 86 h 174"/>
                <a:gd name="T32" fmla="*/ 174 w 227"/>
                <a:gd name="T33" fmla="*/ 94 h 174"/>
                <a:gd name="T34" fmla="*/ 180 w 227"/>
                <a:gd name="T35" fmla="*/ 101 h 174"/>
                <a:gd name="T36" fmla="*/ 186 w 227"/>
                <a:gd name="T37" fmla="*/ 108 h 174"/>
                <a:gd name="T38" fmla="*/ 192 w 227"/>
                <a:gd name="T39" fmla="*/ 116 h 174"/>
                <a:gd name="T40" fmla="*/ 198 w 227"/>
                <a:gd name="T41" fmla="*/ 123 h 174"/>
                <a:gd name="T42" fmla="*/ 203 w 227"/>
                <a:gd name="T43" fmla="*/ 131 h 174"/>
                <a:gd name="T44" fmla="*/ 208 w 227"/>
                <a:gd name="T45" fmla="*/ 139 h 174"/>
                <a:gd name="T46" fmla="*/ 213 w 227"/>
                <a:gd name="T47" fmla="*/ 147 h 174"/>
                <a:gd name="T48" fmla="*/ 217 w 227"/>
                <a:gd name="T49" fmla="*/ 155 h 174"/>
                <a:gd name="T50" fmla="*/ 221 w 227"/>
                <a:gd name="T51" fmla="*/ 163 h 174"/>
                <a:gd name="T52" fmla="*/ 225 w 227"/>
                <a:gd name="T53" fmla="*/ 172 h 174"/>
                <a:gd name="T54" fmla="*/ 225 w 227"/>
                <a:gd name="T55" fmla="*/ 169 h 174"/>
                <a:gd name="T56" fmla="*/ 221 w 227"/>
                <a:gd name="T57" fmla="*/ 161 h 174"/>
                <a:gd name="T58" fmla="*/ 217 w 227"/>
                <a:gd name="T59" fmla="*/ 152 h 174"/>
                <a:gd name="T60" fmla="*/ 212 w 227"/>
                <a:gd name="T61" fmla="*/ 144 h 174"/>
                <a:gd name="T62" fmla="*/ 207 w 227"/>
                <a:gd name="T63" fmla="*/ 136 h 174"/>
                <a:gd name="T64" fmla="*/ 202 w 227"/>
                <a:gd name="T65" fmla="*/ 128 h 174"/>
                <a:gd name="T66" fmla="*/ 197 w 227"/>
                <a:gd name="T67" fmla="*/ 121 h 174"/>
                <a:gd name="T68" fmla="*/ 191 w 227"/>
                <a:gd name="T69" fmla="*/ 113 h 174"/>
                <a:gd name="T70" fmla="*/ 186 w 227"/>
                <a:gd name="T71" fmla="*/ 106 h 174"/>
                <a:gd name="T72" fmla="*/ 180 w 227"/>
                <a:gd name="T73" fmla="*/ 98 h 174"/>
                <a:gd name="T74" fmla="*/ 174 w 227"/>
                <a:gd name="T75" fmla="*/ 92 h 174"/>
                <a:gd name="T76" fmla="*/ 164 w 227"/>
                <a:gd name="T77" fmla="*/ 82 h 174"/>
                <a:gd name="T78" fmla="*/ 150 w 227"/>
                <a:gd name="T79" fmla="*/ 69 h 174"/>
                <a:gd name="T80" fmla="*/ 136 w 227"/>
                <a:gd name="T81" fmla="*/ 58 h 174"/>
                <a:gd name="T82" fmla="*/ 121 w 227"/>
                <a:gd name="T83" fmla="*/ 47 h 174"/>
                <a:gd name="T84" fmla="*/ 105 w 227"/>
                <a:gd name="T85" fmla="*/ 37 h 174"/>
                <a:gd name="T86" fmla="*/ 93 w 227"/>
                <a:gd name="T87" fmla="*/ 30 h 174"/>
                <a:gd name="T88" fmla="*/ 85 w 227"/>
                <a:gd name="T89" fmla="*/ 26 h 174"/>
                <a:gd name="T90" fmla="*/ 76 w 227"/>
                <a:gd name="T91" fmla="*/ 22 h 174"/>
                <a:gd name="T92" fmla="*/ 68 w 227"/>
                <a:gd name="T93" fmla="*/ 19 h 174"/>
                <a:gd name="T94" fmla="*/ 59 w 227"/>
                <a:gd name="T95" fmla="*/ 15 h 174"/>
                <a:gd name="T96" fmla="*/ 50 w 227"/>
                <a:gd name="T97" fmla="*/ 12 h 174"/>
                <a:gd name="T98" fmla="*/ 42 w 227"/>
                <a:gd name="T99" fmla="*/ 9 h 174"/>
                <a:gd name="T100" fmla="*/ 32 w 227"/>
                <a:gd name="T101" fmla="*/ 7 h 174"/>
                <a:gd name="T102" fmla="*/ 23 w 227"/>
                <a:gd name="T103" fmla="*/ 5 h 174"/>
                <a:gd name="T104" fmla="*/ 14 w 227"/>
                <a:gd name="T105" fmla="*/ 3 h 174"/>
                <a:gd name="T106" fmla="*/ 5 w 227"/>
                <a:gd name="T107" fmla="*/ 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" h="174">
                  <a:moveTo>
                    <a:pt x="0" y="1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7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5" y="8"/>
                  </a:lnTo>
                  <a:lnTo>
                    <a:pt x="37" y="9"/>
                  </a:lnTo>
                  <a:lnTo>
                    <a:pt x="39" y="10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6" y="12"/>
                  </a:lnTo>
                  <a:lnTo>
                    <a:pt x="48" y="13"/>
                  </a:lnTo>
                  <a:lnTo>
                    <a:pt x="50" y="13"/>
                  </a:lnTo>
                  <a:lnTo>
                    <a:pt x="52" y="14"/>
                  </a:lnTo>
                  <a:lnTo>
                    <a:pt x="54" y="15"/>
                  </a:lnTo>
                  <a:lnTo>
                    <a:pt x="57" y="16"/>
                  </a:lnTo>
                  <a:lnTo>
                    <a:pt x="59" y="16"/>
                  </a:lnTo>
                  <a:lnTo>
                    <a:pt x="61" y="17"/>
                  </a:lnTo>
                  <a:lnTo>
                    <a:pt x="63" y="18"/>
                  </a:lnTo>
                  <a:lnTo>
                    <a:pt x="65" y="19"/>
                  </a:lnTo>
                  <a:lnTo>
                    <a:pt x="67" y="20"/>
                  </a:lnTo>
                  <a:lnTo>
                    <a:pt x="70" y="21"/>
                  </a:lnTo>
                  <a:lnTo>
                    <a:pt x="72" y="22"/>
                  </a:lnTo>
                  <a:lnTo>
                    <a:pt x="74" y="22"/>
                  </a:lnTo>
                  <a:lnTo>
                    <a:pt x="76" y="23"/>
                  </a:lnTo>
                  <a:lnTo>
                    <a:pt x="78" y="24"/>
                  </a:lnTo>
                  <a:lnTo>
                    <a:pt x="80" y="25"/>
                  </a:lnTo>
                  <a:lnTo>
                    <a:pt x="82" y="26"/>
                  </a:lnTo>
                  <a:lnTo>
                    <a:pt x="84" y="27"/>
                  </a:lnTo>
                  <a:lnTo>
                    <a:pt x="86" y="28"/>
                  </a:lnTo>
                  <a:lnTo>
                    <a:pt x="89" y="29"/>
                  </a:lnTo>
                  <a:lnTo>
                    <a:pt x="91" y="30"/>
                  </a:lnTo>
                  <a:lnTo>
                    <a:pt x="93" y="31"/>
                  </a:lnTo>
                  <a:lnTo>
                    <a:pt x="95" y="32"/>
                  </a:lnTo>
                  <a:lnTo>
                    <a:pt x="97" y="33"/>
                  </a:lnTo>
                  <a:lnTo>
                    <a:pt x="101" y="36"/>
                  </a:lnTo>
                  <a:lnTo>
                    <a:pt x="105" y="38"/>
                  </a:lnTo>
                  <a:lnTo>
                    <a:pt x="109" y="40"/>
                  </a:lnTo>
                  <a:lnTo>
                    <a:pt x="113" y="43"/>
                  </a:lnTo>
                  <a:lnTo>
                    <a:pt x="117" y="45"/>
                  </a:lnTo>
                  <a:lnTo>
                    <a:pt x="121" y="48"/>
                  </a:lnTo>
                  <a:lnTo>
                    <a:pt x="124" y="50"/>
                  </a:lnTo>
                  <a:lnTo>
                    <a:pt x="128" y="53"/>
                  </a:lnTo>
                  <a:lnTo>
                    <a:pt x="132" y="56"/>
                  </a:lnTo>
                  <a:lnTo>
                    <a:pt x="135" y="58"/>
                  </a:lnTo>
                  <a:lnTo>
                    <a:pt x="139" y="61"/>
                  </a:lnTo>
                  <a:lnTo>
                    <a:pt x="143" y="64"/>
                  </a:lnTo>
                  <a:lnTo>
                    <a:pt x="146" y="67"/>
                  </a:lnTo>
                  <a:lnTo>
                    <a:pt x="150" y="70"/>
                  </a:lnTo>
                  <a:lnTo>
                    <a:pt x="153" y="73"/>
                  </a:lnTo>
                  <a:lnTo>
                    <a:pt x="157" y="76"/>
                  </a:lnTo>
                  <a:lnTo>
                    <a:pt x="160" y="79"/>
                  </a:lnTo>
                  <a:lnTo>
                    <a:pt x="163" y="83"/>
                  </a:lnTo>
                  <a:lnTo>
                    <a:pt x="166" y="86"/>
                  </a:lnTo>
                  <a:lnTo>
                    <a:pt x="170" y="89"/>
                  </a:lnTo>
                  <a:lnTo>
                    <a:pt x="171" y="91"/>
                  </a:lnTo>
                  <a:lnTo>
                    <a:pt x="173" y="92"/>
                  </a:lnTo>
                  <a:lnTo>
                    <a:pt x="174" y="94"/>
                  </a:lnTo>
                  <a:lnTo>
                    <a:pt x="176" y="96"/>
                  </a:lnTo>
                  <a:lnTo>
                    <a:pt x="177" y="98"/>
                  </a:lnTo>
                  <a:lnTo>
                    <a:pt x="179" y="99"/>
                  </a:lnTo>
                  <a:lnTo>
                    <a:pt x="180" y="101"/>
                  </a:lnTo>
                  <a:lnTo>
                    <a:pt x="182" y="103"/>
                  </a:lnTo>
                  <a:lnTo>
                    <a:pt x="184" y="105"/>
                  </a:lnTo>
                  <a:lnTo>
                    <a:pt x="185" y="106"/>
                  </a:lnTo>
                  <a:lnTo>
                    <a:pt x="186" y="108"/>
                  </a:lnTo>
                  <a:lnTo>
                    <a:pt x="188" y="110"/>
                  </a:lnTo>
                  <a:lnTo>
                    <a:pt x="189" y="112"/>
                  </a:lnTo>
                  <a:lnTo>
                    <a:pt x="190" y="114"/>
                  </a:lnTo>
                  <a:lnTo>
                    <a:pt x="192" y="116"/>
                  </a:lnTo>
                  <a:lnTo>
                    <a:pt x="193" y="118"/>
                  </a:lnTo>
                  <a:lnTo>
                    <a:pt x="195" y="119"/>
                  </a:lnTo>
                  <a:lnTo>
                    <a:pt x="196" y="121"/>
                  </a:lnTo>
                  <a:lnTo>
                    <a:pt x="198" y="123"/>
                  </a:lnTo>
                  <a:lnTo>
                    <a:pt x="199" y="125"/>
                  </a:lnTo>
                  <a:lnTo>
                    <a:pt x="200" y="127"/>
                  </a:lnTo>
                  <a:lnTo>
                    <a:pt x="202" y="129"/>
                  </a:lnTo>
                  <a:lnTo>
                    <a:pt x="203" y="131"/>
                  </a:lnTo>
                  <a:lnTo>
                    <a:pt x="204" y="133"/>
                  </a:lnTo>
                  <a:lnTo>
                    <a:pt x="205" y="135"/>
                  </a:lnTo>
                  <a:lnTo>
                    <a:pt x="206" y="137"/>
                  </a:lnTo>
                  <a:lnTo>
                    <a:pt x="208" y="139"/>
                  </a:lnTo>
                  <a:lnTo>
                    <a:pt x="209" y="141"/>
                  </a:lnTo>
                  <a:lnTo>
                    <a:pt x="210" y="143"/>
                  </a:lnTo>
                  <a:lnTo>
                    <a:pt x="211" y="145"/>
                  </a:lnTo>
                  <a:lnTo>
                    <a:pt x="213" y="147"/>
                  </a:lnTo>
                  <a:lnTo>
                    <a:pt x="214" y="149"/>
                  </a:lnTo>
                  <a:lnTo>
                    <a:pt x="215" y="151"/>
                  </a:lnTo>
                  <a:lnTo>
                    <a:pt x="216" y="153"/>
                  </a:lnTo>
                  <a:lnTo>
                    <a:pt x="217" y="155"/>
                  </a:lnTo>
                  <a:lnTo>
                    <a:pt x="218" y="157"/>
                  </a:lnTo>
                  <a:lnTo>
                    <a:pt x="219" y="159"/>
                  </a:lnTo>
                  <a:lnTo>
                    <a:pt x="220" y="161"/>
                  </a:lnTo>
                  <a:lnTo>
                    <a:pt x="221" y="163"/>
                  </a:lnTo>
                  <a:lnTo>
                    <a:pt x="222" y="165"/>
                  </a:lnTo>
                  <a:lnTo>
                    <a:pt x="223" y="168"/>
                  </a:lnTo>
                  <a:lnTo>
                    <a:pt x="224" y="170"/>
                  </a:lnTo>
                  <a:lnTo>
                    <a:pt x="225" y="172"/>
                  </a:lnTo>
                  <a:lnTo>
                    <a:pt x="226" y="174"/>
                  </a:lnTo>
                  <a:lnTo>
                    <a:pt x="227" y="174"/>
                  </a:lnTo>
                  <a:lnTo>
                    <a:pt x="226" y="172"/>
                  </a:lnTo>
                  <a:lnTo>
                    <a:pt x="225" y="169"/>
                  </a:lnTo>
                  <a:lnTo>
                    <a:pt x="224" y="167"/>
                  </a:lnTo>
                  <a:lnTo>
                    <a:pt x="223" y="165"/>
                  </a:lnTo>
                  <a:lnTo>
                    <a:pt x="222" y="163"/>
                  </a:lnTo>
                  <a:lnTo>
                    <a:pt x="221" y="161"/>
                  </a:lnTo>
                  <a:lnTo>
                    <a:pt x="220" y="159"/>
                  </a:lnTo>
                  <a:lnTo>
                    <a:pt x="219" y="157"/>
                  </a:lnTo>
                  <a:lnTo>
                    <a:pt x="218" y="155"/>
                  </a:lnTo>
                  <a:lnTo>
                    <a:pt x="217" y="152"/>
                  </a:lnTo>
                  <a:lnTo>
                    <a:pt x="216" y="150"/>
                  </a:lnTo>
                  <a:lnTo>
                    <a:pt x="215" y="148"/>
                  </a:lnTo>
                  <a:lnTo>
                    <a:pt x="213" y="146"/>
                  </a:lnTo>
                  <a:lnTo>
                    <a:pt x="212" y="144"/>
                  </a:lnTo>
                  <a:lnTo>
                    <a:pt x="211" y="142"/>
                  </a:lnTo>
                  <a:lnTo>
                    <a:pt x="210" y="140"/>
                  </a:lnTo>
                  <a:lnTo>
                    <a:pt x="209" y="138"/>
                  </a:lnTo>
                  <a:lnTo>
                    <a:pt x="207" y="136"/>
                  </a:lnTo>
                  <a:lnTo>
                    <a:pt x="206" y="134"/>
                  </a:lnTo>
                  <a:lnTo>
                    <a:pt x="205" y="132"/>
                  </a:lnTo>
                  <a:lnTo>
                    <a:pt x="204" y="130"/>
                  </a:lnTo>
                  <a:lnTo>
                    <a:pt x="202" y="128"/>
                  </a:lnTo>
                  <a:lnTo>
                    <a:pt x="201" y="126"/>
                  </a:lnTo>
                  <a:lnTo>
                    <a:pt x="200" y="124"/>
                  </a:lnTo>
                  <a:lnTo>
                    <a:pt x="198" y="122"/>
                  </a:lnTo>
                  <a:lnTo>
                    <a:pt x="197" y="121"/>
                  </a:lnTo>
                  <a:lnTo>
                    <a:pt x="196" y="119"/>
                  </a:lnTo>
                  <a:lnTo>
                    <a:pt x="194" y="117"/>
                  </a:lnTo>
                  <a:lnTo>
                    <a:pt x="193" y="115"/>
                  </a:lnTo>
                  <a:lnTo>
                    <a:pt x="191" y="113"/>
                  </a:lnTo>
                  <a:lnTo>
                    <a:pt x="190" y="111"/>
                  </a:lnTo>
                  <a:lnTo>
                    <a:pt x="189" y="109"/>
                  </a:lnTo>
                  <a:lnTo>
                    <a:pt x="187" y="107"/>
                  </a:lnTo>
                  <a:lnTo>
                    <a:pt x="186" y="106"/>
                  </a:lnTo>
                  <a:lnTo>
                    <a:pt x="184" y="104"/>
                  </a:lnTo>
                  <a:lnTo>
                    <a:pt x="183" y="102"/>
                  </a:lnTo>
                  <a:lnTo>
                    <a:pt x="181" y="100"/>
                  </a:lnTo>
                  <a:lnTo>
                    <a:pt x="180" y="98"/>
                  </a:lnTo>
                  <a:lnTo>
                    <a:pt x="178" y="97"/>
                  </a:lnTo>
                  <a:lnTo>
                    <a:pt x="177" y="95"/>
                  </a:lnTo>
                  <a:lnTo>
                    <a:pt x="175" y="93"/>
                  </a:lnTo>
                  <a:lnTo>
                    <a:pt x="174" y="92"/>
                  </a:lnTo>
                  <a:lnTo>
                    <a:pt x="172" y="90"/>
                  </a:lnTo>
                  <a:lnTo>
                    <a:pt x="170" y="88"/>
                  </a:lnTo>
                  <a:lnTo>
                    <a:pt x="167" y="85"/>
                  </a:lnTo>
                  <a:lnTo>
                    <a:pt x="164" y="82"/>
                  </a:lnTo>
                  <a:lnTo>
                    <a:pt x="161" y="79"/>
                  </a:lnTo>
                  <a:lnTo>
                    <a:pt x="157" y="75"/>
                  </a:lnTo>
                  <a:lnTo>
                    <a:pt x="154" y="72"/>
                  </a:lnTo>
                  <a:lnTo>
                    <a:pt x="150" y="69"/>
                  </a:lnTo>
                  <a:lnTo>
                    <a:pt x="147" y="66"/>
                  </a:lnTo>
                  <a:lnTo>
                    <a:pt x="143" y="63"/>
                  </a:lnTo>
                  <a:lnTo>
                    <a:pt x="140" y="60"/>
                  </a:lnTo>
                  <a:lnTo>
                    <a:pt x="136" y="58"/>
                  </a:lnTo>
                  <a:lnTo>
                    <a:pt x="132" y="55"/>
                  </a:lnTo>
                  <a:lnTo>
                    <a:pt x="129" y="52"/>
                  </a:lnTo>
                  <a:lnTo>
                    <a:pt x="125" y="49"/>
                  </a:lnTo>
                  <a:lnTo>
                    <a:pt x="121" y="47"/>
                  </a:lnTo>
                  <a:lnTo>
                    <a:pt x="117" y="44"/>
                  </a:lnTo>
                  <a:lnTo>
                    <a:pt x="113" y="42"/>
                  </a:lnTo>
                  <a:lnTo>
                    <a:pt x="109" y="39"/>
                  </a:lnTo>
                  <a:lnTo>
                    <a:pt x="105" y="37"/>
                  </a:lnTo>
                  <a:lnTo>
                    <a:pt x="101" y="35"/>
                  </a:lnTo>
                  <a:lnTo>
                    <a:pt x="97" y="32"/>
                  </a:lnTo>
                  <a:lnTo>
                    <a:pt x="95" y="31"/>
                  </a:lnTo>
                  <a:lnTo>
                    <a:pt x="93" y="30"/>
                  </a:lnTo>
                  <a:lnTo>
                    <a:pt x="91" y="29"/>
                  </a:lnTo>
                  <a:lnTo>
                    <a:pt x="89" y="28"/>
                  </a:lnTo>
                  <a:lnTo>
                    <a:pt x="87" y="27"/>
                  </a:lnTo>
                  <a:lnTo>
                    <a:pt x="85" y="26"/>
                  </a:lnTo>
                  <a:lnTo>
                    <a:pt x="83" y="25"/>
                  </a:lnTo>
                  <a:lnTo>
                    <a:pt x="81" y="24"/>
                  </a:lnTo>
                  <a:lnTo>
                    <a:pt x="78" y="23"/>
                  </a:lnTo>
                  <a:lnTo>
                    <a:pt x="76" y="22"/>
                  </a:lnTo>
                  <a:lnTo>
                    <a:pt x="74" y="21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68" y="19"/>
                  </a:lnTo>
                  <a:lnTo>
                    <a:pt x="66" y="18"/>
                  </a:lnTo>
                  <a:lnTo>
                    <a:pt x="64" y="17"/>
                  </a:lnTo>
                  <a:lnTo>
                    <a:pt x="62" y="16"/>
                  </a:lnTo>
                  <a:lnTo>
                    <a:pt x="59" y="15"/>
                  </a:lnTo>
                  <a:lnTo>
                    <a:pt x="57" y="15"/>
                  </a:lnTo>
                  <a:lnTo>
                    <a:pt x="55" y="14"/>
                  </a:lnTo>
                  <a:lnTo>
                    <a:pt x="53" y="13"/>
                  </a:lnTo>
                  <a:lnTo>
                    <a:pt x="50" y="12"/>
                  </a:lnTo>
                  <a:lnTo>
                    <a:pt x="48" y="12"/>
                  </a:lnTo>
                  <a:lnTo>
                    <a:pt x="46" y="11"/>
                  </a:lnTo>
                  <a:lnTo>
                    <a:pt x="44" y="10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2" y="7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1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492991" y="3544608"/>
              <a:ext cx="53975" cy="50800"/>
            </a:xfrm>
            <a:custGeom>
              <a:avLst/>
              <a:gdLst>
                <a:gd name="T0" fmla="*/ 1 w 34"/>
                <a:gd name="T1" fmla="*/ 0 h 32"/>
                <a:gd name="T2" fmla="*/ 0 w 34"/>
                <a:gd name="T3" fmla="*/ 7 h 32"/>
                <a:gd name="T4" fmla="*/ 29 w 34"/>
                <a:gd name="T5" fmla="*/ 32 h 32"/>
                <a:gd name="T6" fmla="*/ 34 w 34"/>
                <a:gd name="T7" fmla="*/ 26 h 32"/>
                <a:gd name="T8" fmla="*/ 5 w 34"/>
                <a:gd name="T9" fmla="*/ 1 h 32"/>
                <a:gd name="T10" fmla="*/ 4 w 34"/>
                <a:gd name="T11" fmla="*/ 8 h 32"/>
                <a:gd name="T12" fmla="*/ 1 w 3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2">
                  <a:moveTo>
                    <a:pt x="1" y="0"/>
                  </a:moveTo>
                  <a:lnTo>
                    <a:pt x="0" y="7"/>
                  </a:lnTo>
                  <a:lnTo>
                    <a:pt x="29" y="32"/>
                  </a:lnTo>
                  <a:lnTo>
                    <a:pt x="34" y="26"/>
                  </a:lnTo>
                  <a:lnTo>
                    <a:pt x="5" y="1"/>
                  </a:lnTo>
                  <a:lnTo>
                    <a:pt x="4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494578" y="3529200"/>
              <a:ext cx="60325" cy="38100"/>
            </a:xfrm>
            <a:custGeom>
              <a:avLst/>
              <a:gdLst>
                <a:gd name="T0" fmla="*/ 36 w 38"/>
                <a:gd name="T1" fmla="*/ 4 h 24"/>
                <a:gd name="T2" fmla="*/ 34 w 38"/>
                <a:gd name="T3" fmla="*/ 0 h 24"/>
                <a:gd name="T4" fmla="*/ 0 w 38"/>
                <a:gd name="T5" fmla="*/ 16 h 24"/>
                <a:gd name="T6" fmla="*/ 3 w 38"/>
                <a:gd name="T7" fmla="*/ 24 h 24"/>
                <a:gd name="T8" fmla="*/ 38 w 38"/>
                <a:gd name="T9" fmla="*/ 8 h 24"/>
                <a:gd name="T10" fmla="*/ 36 w 38"/>
                <a:gd name="T11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4">
                  <a:moveTo>
                    <a:pt x="36" y="4"/>
                  </a:moveTo>
                  <a:lnTo>
                    <a:pt x="34" y="0"/>
                  </a:lnTo>
                  <a:lnTo>
                    <a:pt x="0" y="16"/>
                  </a:lnTo>
                  <a:lnTo>
                    <a:pt x="3" y="24"/>
                  </a:lnTo>
                  <a:lnTo>
                    <a:pt x="38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cxnSp>
          <p:nvCxnSpPr>
            <p:cNvPr id="45063" name="Straight Connector 45062"/>
            <p:cNvCxnSpPr/>
            <p:nvPr/>
          </p:nvCxnSpPr>
          <p:spPr>
            <a:xfrm>
              <a:off x="3649069" y="2503977"/>
              <a:ext cx="1669055" cy="716088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69" name="Straight Connector 45068"/>
            <p:cNvCxnSpPr/>
            <p:nvPr/>
          </p:nvCxnSpPr>
          <p:spPr>
            <a:xfrm flipV="1">
              <a:off x="3442741" y="3235377"/>
              <a:ext cx="1873770" cy="79198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73" name="Straight Connector 45072"/>
            <p:cNvCxnSpPr>
              <a:stCxn id="45058" idx="4"/>
            </p:cNvCxnSpPr>
            <p:nvPr/>
          </p:nvCxnSpPr>
          <p:spPr>
            <a:xfrm flipH="1">
              <a:off x="3430250" y="2513014"/>
              <a:ext cx="201334" cy="1506848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58" name="Freeform 49"/>
            <p:cNvSpPr>
              <a:spLocks/>
            </p:cNvSpPr>
            <p:nvPr/>
          </p:nvSpPr>
          <p:spPr bwMode="auto">
            <a:xfrm>
              <a:off x="3613150" y="2476501"/>
              <a:ext cx="36513" cy="36513"/>
            </a:xfrm>
            <a:custGeom>
              <a:avLst/>
              <a:gdLst>
                <a:gd name="T0" fmla="*/ 52 w 103"/>
                <a:gd name="T1" fmla="*/ 0 h 102"/>
                <a:gd name="T2" fmla="*/ 52 w 103"/>
                <a:gd name="T3" fmla="*/ 0 h 102"/>
                <a:gd name="T4" fmla="*/ 0 w 103"/>
                <a:gd name="T5" fmla="*/ 52 h 102"/>
                <a:gd name="T6" fmla="*/ 0 w 103"/>
                <a:gd name="T7" fmla="*/ 52 h 102"/>
                <a:gd name="T8" fmla="*/ 52 w 103"/>
                <a:gd name="T9" fmla="*/ 102 h 102"/>
                <a:gd name="T10" fmla="*/ 52 w 103"/>
                <a:gd name="T11" fmla="*/ 102 h 102"/>
                <a:gd name="T12" fmla="*/ 103 w 103"/>
                <a:gd name="T13" fmla="*/ 52 h 102"/>
                <a:gd name="T14" fmla="*/ 103 w 103"/>
                <a:gd name="T15" fmla="*/ 52 h 102"/>
                <a:gd name="T16" fmla="*/ 52 w 103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2">
                  <a:moveTo>
                    <a:pt x="52" y="0"/>
                  </a:moveTo>
                  <a:lnTo>
                    <a:pt x="52" y="0"/>
                  </a:lnTo>
                  <a:cubicBezTo>
                    <a:pt x="24" y="0"/>
                    <a:pt x="0" y="23"/>
                    <a:pt x="0" y="52"/>
                  </a:cubicBezTo>
                  <a:lnTo>
                    <a:pt x="0" y="52"/>
                  </a:lnTo>
                  <a:cubicBezTo>
                    <a:pt x="0" y="80"/>
                    <a:pt x="24" y="102"/>
                    <a:pt x="52" y="102"/>
                  </a:cubicBezTo>
                  <a:lnTo>
                    <a:pt x="52" y="102"/>
                  </a:lnTo>
                  <a:cubicBezTo>
                    <a:pt x="80" y="102"/>
                    <a:pt x="103" y="80"/>
                    <a:pt x="103" y="52"/>
                  </a:cubicBezTo>
                  <a:lnTo>
                    <a:pt x="103" y="52"/>
                  </a:lnTo>
                  <a:cubicBezTo>
                    <a:pt x="103" y="23"/>
                    <a:pt x="80" y="0"/>
                    <a:pt x="52" y="0"/>
                  </a:cubicBez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059" name="Freeform 50"/>
            <p:cNvSpPr>
              <a:spLocks/>
            </p:cNvSpPr>
            <p:nvPr/>
          </p:nvSpPr>
          <p:spPr bwMode="auto">
            <a:xfrm>
              <a:off x="3415651" y="4014528"/>
              <a:ext cx="34925" cy="36513"/>
            </a:xfrm>
            <a:custGeom>
              <a:avLst/>
              <a:gdLst>
                <a:gd name="T0" fmla="*/ 52 w 102"/>
                <a:gd name="T1" fmla="*/ 0 h 101"/>
                <a:gd name="T2" fmla="*/ 52 w 102"/>
                <a:gd name="T3" fmla="*/ 0 h 101"/>
                <a:gd name="T4" fmla="*/ 0 w 102"/>
                <a:gd name="T5" fmla="*/ 51 h 101"/>
                <a:gd name="T6" fmla="*/ 0 w 102"/>
                <a:gd name="T7" fmla="*/ 51 h 101"/>
                <a:gd name="T8" fmla="*/ 52 w 102"/>
                <a:gd name="T9" fmla="*/ 101 h 101"/>
                <a:gd name="T10" fmla="*/ 52 w 102"/>
                <a:gd name="T11" fmla="*/ 101 h 101"/>
                <a:gd name="T12" fmla="*/ 102 w 102"/>
                <a:gd name="T13" fmla="*/ 51 h 101"/>
                <a:gd name="T14" fmla="*/ 102 w 102"/>
                <a:gd name="T15" fmla="*/ 51 h 101"/>
                <a:gd name="T16" fmla="*/ 52 w 102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1">
                  <a:moveTo>
                    <a:pt x="52" y="0"/>
                  </a:moveTo>
                  <a:lnTo>
                    <a:pt x="52" y="0"/>
                  </a:lnTo>
                  <a:cubicBezTo>
                    <a:pt x="23" y="0"/>
                    <a:pt x="0" y="23"/>
                    <a:pt x="0" y="51"/>
                  </a:cubicBezTo>
                  <a:lnTo>
                    <a:pt x="0" y="51"/>
                  </a:lnTo>
                  <a:cubicBezTo>
                    <a:pt x="0" y="79"/>
                    <a:pt x="23" y="101"/>
                    <a:pt x="52" y="101"/>
                  </a:cubicBezTo>
                  <a:lnTo>
                    <a:pt x="52" y="101"/>
                  </a:lnTo>
                  <a:cubicBezTo>
                    <a:pt x="80" y="101"/>
                    <a:pt x="102" y="79"/>
                    <a:pt x="102" y="51"/>
                  </a:cubicBezTo>
                  <a:lnTo>
                    <a:pt x="102" y="51"/>
                  </a:lnTo>
                  <a:cubicBezTo>
                    <a:pt x="102" y="23"/>
                    <a:pt x="80" y="0"/>
                    <a:pt x="52" y="0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060" name="Freeform 51"/>
            <p:cNvSpPr>
              <a:spLocks/>
            </p:cNvSpPr>
            <p:nvPr/>
          </p:nvSpPr>
          <p:spPr bwMode="auto">
            <a:xfrm>
              <a:off x="5313128" y="3206985"/>
              <a:ext cx="36513" cy="36513"/>
            </a:xfrm>
            <a:custGeom>
              <a:avLst/>
              <a:gdLst>
                <a:gd name="T0" fmla="*/ 51 w 102"/>
                <a:gd name="T1" fmla="*/ 0 h 103"/>
                <a:gd name="T2" fmla="*/ 51 w 102"/>
                <a:gd name="T3" fmla="*/ 0 h 103"/>
                <a:gd name="T4" fmla="*/ 0 w 102"/>
                <a:gd name="T5" fmla="*/ 51 h 103"/>
                <a:gd name="T6" fmla="*/ 0 w 102"/>
                <a:gd name="T7" fmla="*/ 51 h 103"/>
                <a:gd name="T8" fmla="*/ 51 w 102"/>
                <a:gd name="T9" fmla="*/ 103 h 103"/>
                <a:gd name="T10" fmla="*/ 51 w 102"/>
                <a:gd name="T11" fmla="*/ 103 h 103"/>
                <a:gd name="T12" fmla="*/ 102 w 102"/>
                <a:gd name="T13" fmla="*/ 51 h 103"/>
                <a:gd name="T14" fmla="*/ 102 w 102"/>
                <a:gd name="T15" fmla="*/ 51 h 103"/>
                <a:gd name="T16" fmla="*/ 51 w 102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3">
                  <a:moveTo>
                    <a:pt x="51" y="0"/>
                  </a:moveTo>
                  <a:lnTo>
                    <a:pt x="51" y="0"/>
                  </a:lnTo>
                  <a:cubicBezTo>
                    <a:pt x="23" y="0"/>
                    <a:pt x="0" y="23"/>
                    <a:pt x="0" y="51"/>
                  </a:cubicBezTo>
                  <a:lnTo>
                    <a:pt x="0" y="51"/>
                  </a:lnTo>
                  <a:cubicBezTo>
                    <a:pt x="0" y="79"/>
                    <a:pt x="23" y="103"/>
                    <a:pt x="51" y="103"/>
                  </a:cubicBezTo>
                  <a:lnTo>
                    <a:pt x="51" y="103"/>
                  </a:lnTo>
                  <a:cubicBezTo>
                    <a:pt x="79" y="103"/>
                    <a:pt x="102" y="79"/>
                    <a:pt x="102" y="51"/>
                  </a:cubicBezTo>
                  <a:lnTo>
                    <a:pt x="102" y="51"/>
                  </a:lnTo>
                  <a:cubicBezTo>
                    <a:pt x="102" y="23"/>
                    <a:pt x="79" y="0"/>
                    <a:pt x="51" y="0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5216" y="1645920"/>
            <a:ext cx="360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e. Compute coordinates of 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1200" y="3706368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</a:rPr>
              <a:t>426.383</a:t>
            </a:r>
          </a:p>
          <a:p>
            <a:r>
              <a:rPr lang="en-US" sz="1400" b="0" dirty="0" err="1">
                <a:solidFill>
                  <a:srgbClr val="0000FF"/>
                </a:solidFill>
              </a:rPr>
              <a:t>Az</a:t>
            </a:r>
            <a:r>
              <a:rPr lang="en-US" sz="1400" b="0" dirty="0">
                <a:solidFill>
                  <a:srgbClr val="0000FF"/>
                </a:solidFill>
              </a:rPr>
              <a:t> 246°18’44”</a:t>
            </a:r>
          </a:p>
        </p:txBody>
      </p:sp>
      <p:sp>
        <p:nvSpPr>
          <p:cNvPr id="3" name="Arc 2"/>
          <p:cNvSpPr/>
          <p:nvPr/>
        </p:nvSpPr>
        <p:spPr>
          <a:xfrm>
            <a:off x="4608576" y="1548384"/>
            <a:ext cx="914400" cy="914400"/>
          </a:xfrm>
          <a:prstGeom prst="arc">
            <a:avLst>
              <a:gd name="adj1" fmla="val 1372420"/>
              <a:gd name="adj2" fmla="val 6033109"/>
            </a:avLst>
          </a:prstGeom>
          <a:ln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145024" y="2450592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</a:rPr>
              <a:t>75°24’23”</a:t>
            </a:r>
          </a:p>
        </p:txBody>
      </p:sp>
      <p:sp>
        <p:nvSpPr>
          <p:cNvPr id="33" name="Arc 32"/>
          <p:cNvSpPr/>
          <p:nvPr/>
        </p:nvSpPr>
        <p:spPr>
          <a:xfrm>
            <a:off x="6821424" y="2542032"/>
            <a:ext cx="914400" cy="914400"/>
          </a:xfrm>
          <a:prstGeom prst="arc">
            <a:avLst>
              <a:gd name="adj1" fmla="val 9458329"/>
              <a:gd name="adj2" fmla="val 12658568"/>
            </a:avLst>
          </a:prstGeom>
          <a:ln>
            <a:solidFill>
              <a:srgbClr val="0000FF"/>
            </a:solidFill>
            <a:headEnd type="arrow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809488" y="2810256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</a:rPr>
              <a:t>46°15’37”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7327392" y="2182368"/>
            <a:ext cx="0" cy="148742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>
            <a:spLocks noChangeAspect="1"/>
          </p:cNvSpPr>
          <p:nvPr/>
        </p:nvSpPr>
        <p:spPr>
          <a:xfrm>
            <a:off x="6986016" y="2621280"/>
            <a:ext cx="685800" cy="685800"/>
          </a:xfrm>
          <a:prstGeom prst="arc">
            <a:avLst>
              <a:gd name="adj1" fmla="val 16200000"/>
              <a:gd name="adj2" fmla="val 12094541"/>
            </a:avLst>
          </a:prstGeom>
          <a:ln>
            <a:solidFill>
              <a:srgbClr val="0000FF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571232" y="2365248"/>
            <a:ext cx="1051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</a:rPr>
              <a:t>292°34’21”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69848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3915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3. Example 1 - Complete Solution</a:t>
            </a:r>
            <a:endParaRPr lang="en-US" b="0" i="1" dirty="0"/>
          </a:p>
        </p:txBody>
      </p:sp>
      <p:sp>
        <p:nvSpPr>
          <p:cNvPr id="45082" name="Text Box 5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6575" y="1141413"/>
            <a:ext cx="36750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What are the coordinates of G?</a:t>
            </a:r>
          </a:p>
        </p:txBody>
      </p:sp>
      <p:grpSp>
        <p:nvGrpSpPr>
          <p:cNvPr id="45080" name="Group 45079"/>
          <p:cNvGrpSpPr>
            <a:grpSpLocks noChangeAspect="1"/>
          </p:cNvGrpSpPr>
          <p:nvPr/>
        </p:nvGrpSpPr>
        <p:grpSpPr>
          <a:xfrm>
            <a:off x="4374641" y="1863854"/>
            <a:ext cx="3969068" cy="2826544"/>
            <a:chOff x="3143250" y="2400301"/>
            <a:chExt cx="2940050" cy="209373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168650" y="4044951"/>
              <a:ext cx="100930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155950" y="4171951"/>
              <a:ext cx="669925" cy="1889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518.68' N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143250" y="4311651"/>
              <a:ext cx="636452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221.12' E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413375" y="3171826"/>
              <a:ext cx="92618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5413375" y="3324226"/>
              <a:ext cx="669925" cy="1889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689.98' N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400675" y="3475038"/>
              <a:ext cx="625147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611.58' E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673475" y="3462338"/>
              <a:ext cx="648326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58°20'00"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403725" y="2640013"/>
              <a:ext cx="492775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ED1B23"/>
                  </a:solidFill>
                  <a:effectLst/>
                  <a:latin typeface="Arial" panose="020B0604020202020204" pitchFamily="34" charset="0"/>
                </a:rPr>
                <a:t>375.00'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421063" y="2400301"/>
              <a:ext cx="118741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G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3816841" y="3798608"/>
              <a:ext cx="60325" cy="42863"/>
            </a:xfrm>
            <a:custGeom>
              <a:avLst/>
              <a:gdLst>
                <a:gd name="T0" fmla="*/ 38 w 38"/>
                <a:gd name="T1" fmla="*/ 24 h 27"/>
                <a:gd name="T2" fmla="*/ 32 w 38"/>
                <a:gd name="T3" fmla="*/ 27 h 27"/>
                <a:gd name="T4" fmla="*/ 0 w 38"/>
                <a:gd name="T5" fmla="*/ 6 h 27"/>
                <a:gd name="T6" fmla="*/ 5 w 38"/>
                <a:gd name="T7" fmla="*/ 0 h 27"/>
                <a:gd name="T8" fmla="*/ 36 w 38"/>
                <a:gd name="T9" fmla="*/ 20 h 27"/>
                <a:gd name="T10" fmla="*/ 30 w 38"/>
                <a:gd name="T11" fmla="*/ 23 h 27"/>
                <a:gd name="T12" fmla="*/ 38 w 38"/>
                <a:gd name="T1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7">
                  <a:moveTo>
                    <a:pt x="38" y="24"/>
                  </a:moveTo>
                  <a:lnTo>
                    <a:pt x="32" y="27"/>
                  </a:lnTo>
                  <a:lnTo>
                    <a:pt x="0" y="6"/>
                  </a:lnTo>
                  <a:lnTo>
                    <a:pt x="5" y="0"/>
                  </a:lnTo>
                  <a:lnTo>
                    <a:pt x="36" y="20"/>
                  </a:lnTo>
                  <a:lnTo>
                    <a:pt x="30" y="23"/>
                  </a:lnTo>
                  <a:lnTo>
                    <a:pt x="38" y="24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867641" y="3836708"/>
              <a:ext cx="9525" cy="11113"/>
            </a:xfrm>
            <a:custGeom>
              <a:avLst/>
              <a:gdLst>
                <a:gd name="T0" fmla="*/ 6 w 6"/>
                <a:gd name="T1" fmla="*/ 0 h 7"/>
                <a:gd name="T2" fmla="*/ 5 w 6"/>
                <a:gd name="T3" fmla="*/ 7 h 7"/>
                <a:gd name="T4" fmla="*/ 0 w 6"/>
                <a:gd name="T5" fmla="*/ 3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5" y="7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864466" y="3774795"/>
              <a:ext cx="22225" cy="61913"/>
            </a:xfrm>
            <a:custGeom>
              <a:avLst/>
              <a:gdLst>
                <a:gd name="T0" fmla="*/ 10 w 14"/>
                <a:gd name="T1" fmla="*/ 1 h 39"/>
                <a:gd name="T2" fmla="*/ 14 w 14"/>
                <a:gd name="T3" fmla="*/ 2 h 39"/>
                <a:gd name="T4" fmla="*/ 8 w 14"/>
                <a:gd name="T5" fmla="*/ 39 h 39"/>
                <a:gd name="T6" fmla="*/ 0 w 14"/>
                <a:gd name="T7" fmla="*/ 38 h 39"/>
                <a:gd name="T8" fmla="*/ 6 w 14"/>
                <a:gd name="T9" fmla="*/ 0 h 39"/>
                <a:gd name="T10" fmla="*/ 10 w 14"/>
                <a:gd name="T11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9">
                  <a:moveTo>
                    <a:pt x="10" y="1"/>
                  </a:moveTo>
                  <a:lnTo>
                    <a:pt x="14" y="2"/>
                  </a:lnTo>
                  <a:lnTo>
                    <a:pt x="8" y="39"/>
                  </a:lnTo>
                  <a:lnTo>
                    <a:pt x="0" y="38"/>
                  </a:lnTo>
                  <a:lnTo>
                    <a:pt x="6" y="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507278" y="3550958"/>
              <a:ext cx="360363" cy="276225"/>
            </a:xfrm>
            <a:custGeom>
              <a:avLst/>
              <a:gdLst>
                <a:gd name="T0" fmla="*/ 7 w 227"/>
                <a:gd name="T1" fmla="*/ 3 h 174"/>
                <a:gd name="T2" fmla="*/ 16 w 227"/>
                <a:gd name="T3" fmla="*/ 4 h 174"/>
                <a:gd name="T4" fmla="*/ 25 w 227"/>
                <a:gd name="T5" fmla="*/ 6 h 174"/>
                <a:gd name="T6" fmla="*/ 35 w 227"/>
                <a:gd name="T7" fmla="*/ 8 h 174"/>
                <a:gd name="T8" fmla="*/ 43 w 227"/>
                <a:gd name="T9" fmla="*/ 11 h 174"/>
                <a:gd name="T10" fmla="*/ 52 w 227"/>
                <a:gd name="T11" fmla="*/ 14 h 174"/>
                <a:gd name="T12" fmla="*/ 61 w 227"/>
                <a:gd name="T13" fmla="*/ 17 h 174"/>
                <a:gd name="T14" fmla="*/ 70 w 227"/>
                <a:gd name="T15" fmla="*/ 21 h 174"/>
                <a:gd name="T16" fmla="*/ 78 w 227"/>
                <a:gd name="T17" fmla="*/ 24 h 174"/>
                <a:gd name="T18" fmla="*/ 86 w 227"/>
                <a:gd name="T19" fmla="*/ 28 h 174"/>
                <a:gd name="T20" fmla="*/ 95 w 227"/>
                <a:gd name="T21" fmla="*/ 32 h 174"/>
                <a:gd name="T22" fmla="*/ 109 w 227"/>
                <a:gd name="T23" fmla="*/ 40 h 174"/>
                <a:gd name="T24" fmla="*/ 124 w 227"/>
                <a:gd name="T25" fmla="*/ 50 h 174"/>
                <a:gd name="T26" fmla="*/ 139 w 227"/>
                <a:gd name="T27" fmla="*/ 61 h 174"/>
                <a:gd name="T28" fmla="*/ 153 w 227"/>
                <a:gd name="T29" fmla="*/ 73 h 174"/>
                <a:gd name="T30" fmla="*/ 166 w 227"/>
                <a:gd name="T31" fmla="*/ 86 h 174"/>
                <a:gd name="T32" fmla="*/ 174 w 227"/>
                <a:gd name="T33" fmla="*/ 94 h 174"/>
                <a:gd name="T34" fmla="*/ 180 w 227"/>
                <a:gd name="T35" fmla="*/ 101 h 174"/>
                <a:gd name="T36" fmla="*/ 186 w 227"/>
                <a:gd name="T37" fmla="*/ 108 h 174"/>
                <a:gd name="T38" fmla="*/ 192 w 227"/>
                <a:gd name="T39" fmla="*/ 116 h 174"/>
                <a:gd name="T40" fmla="*/ 198 w 227"/>
                <a:gd name="T41" fmla="*/ 123 h 174"/>
                <a:gd name="T42" fmla="*/ 203 w 227"/>
                <a:gd name="T43" fmla="*/ 131 h 174"/>
                <a:gd name="T44" fmla="*/ 208 w 227"/>
                <a:gd name="T45" fmla="*/ 139 h 174"/>
                <a:gd name="T46" fmla="*/ 213 w 227"/>
                <a:gd name="T47" fmla="*/ 147 h 174"/>
                <a:gd name="T48" fmla="*/ 217 w 227"/>
                <a:gd name="T49" fmla="*/ 155 h 174"/>
                <a:gd name="T50" fmla="*/ 221 w 227"/>
                <a:gd name="T51" fmla="*/ 163 h 174"/>
                <a:gd name="T52" fmla="*/ 225 w 227"/>
                <a:gd name="T53" fmla="*/ 172 h 174"/>
                <a:gd name="T54" fmla="*/ 225 w 227"/>
                <a:gd name="T55" fmla="*/ 169 h 174"/>
                <a:gd name="T56" fmla="*/ 221 w 227"/>
                <a:gd name="T57" fmla="*/ 161 h 174"/>
                <a:gd name="T58" fmla="*/ 217 w 227"/>
                <a:gd name="T59" fmla="*/ 152 h 174"/>
                <a:gd name="T60" fmla="*/ 212 w 227"/>
                <a:gd name="T61" fmla="*/ 144 h 174"/>
                <a:gd name="T62" fmla="*/ 207 w 227"/>
                <a:gd name="T63" fmla="*/ 136 h 174"/>
                <a:gd name="T64" fmla="*/ 202 w 227"/>
                <a:gd name="T65" fmla="*/ 128 h 174"/>
                <a:gd name="T66" fmla="*/ 197 w 227"/>
                <a:gd name="T67" fmla="*/ 121 h 174"/>
                <a:gd name="T68" fmla="*/ 191 w 227"/>
                <a:gd name="T69" fmla="*/ 113 h 174"/>
                <a:gd name="T70" fmla="*/ 186 w 227"/>
                <a:gd name="T71" fmla="*/ 106 h 174"/>
                <a:gd name="T72" fmla="*/ 180 w 227"/>
                <a:gd name="T73" fmla="*/ 98 h 174"/>
                <a:gd name="T74" fmla="*/ 174 w 227"/>
                <a:gd name="T75" fmla="*/ 92 h 174"/>
                <a:gd name="T76" fmla="*/ 164 w 227"/>
                <a:gd name="T77" fmla="*/ 82 h 174"/>
                <a:gd name="T78" fmla="*/ 150 w 227"/>
                <a:gd name="T79" fmla="*/ 69 h 174"/>
                <a:gd name="T80" fmla="*/ 136 w 227"/>
                <a:gd name="T81" fmla="*/ 58 h 174"/>
                <a:gd name="T82" fmla="*/ 121 w 227"/>
                <a:gd name="T83" fmla="*/ 47 h 174"/>
                <a:gd name="T84" fmla="*/ 105 w 227"/>
                <a:gd name="T85" fmla="*/ 37 h 174"/>
                <a:gd name="T86" fmla="*/ 93 w 227"/>
                <a:gd name="T87" fmla="*/ 30 h 174"/>
                <a:gd name="T88" fmla="*/ 85 w 227"/>
                <a:gd name="T89" fmla="*/ 26 h 174"/>
                <a:gd name="T90" fmla="*/ 76 w 227"/>
                <a:gd name="T91" fmla="*/ 22 h 174"/>
                <a:gd name="T92" fmla="*/ 68 w 227"/>
                <a:gd name="T93" fmla="*/ 19 h 174"/>
                <a:gd name="T94" fmla="*/ 59 w 227"/>
                <a:gd name="T95" fmla="*/ 15 h 174"/>
                <a:gd name="T96" fmla="*/ 50 w 227"/>
                <a:gd name="T97" fmla="*/ 12 h 174"/>
                <a:gd name="T98" fmla="*/ 42 w 227"/>
                <a:gd name="T99" fmla="*/ 9 h 174"/>
                <a:gd name="T100" fmla="*/ 32 w 227"/>
                <a:gd name="T101" fmla="*/ 7 h 174"/>
                <a:gd name="T102" fmla="*/ 23 w 227"/>
                <a:gd name="T103" fmla="*/ 5 h 174"/>
                <a:gd name="T104" fmla="*/ 14 w 227"/>
                <a:gd name="T105" fmla="*/ 3 h 174"/>
                <a:gd name="T106" fmla="*/ 5 w 227"/>
                <a:gd name="T107" fmla="*/ 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" h="174">
                  <a:moveTo>
                    <a:pt x="0" y="1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7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5" y="8"/>
                  </a:lnTo>
                  <a:lnTo>
                    <a:pt x="37" y="9"/>
                  </a:lnTo>
                  <a:lnTo>
                    <a:pt x="39" y="10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6" y="12"/>
                  </a:lnTo>
                  <a:lnTo>
                    <a:pt x="48" y="13"/>
                  </a:lnTo>
                  <a:lnTo>
                    <a:pt x="50" y="13"/>
                  </a:lnTo>
                  <a:lnTo>
                    <a:pt x="52" y="14"/>
                  </a:lnTo>
                  <a:lnTo>
                    <a:pt x="54" y="15"/>
                  </a:lnTo>
                  <a:lnTo>
                    <a:pt x="57" y="16"/>
                  </a:lnTo>
                  <a:lnTo>
                    <a:pt x="59" y="16"/>
                  </a:lnTo>
                  <a:lnTo>
                    <a:pt x="61" y="17"/>
                  </a:lnTo>
                  <a:lnTo>
                    <a:pt x="63" y="18"/>
                  </a:lnTo>
                  <a:lnTo>
                    <a:pt x="65" y="19"/>
                  </a:lnTo>
                  <a:lnTo>
                    <a:pt x="67" y="20"/>
                  </a:lnTo>
                  <a:lnTo>
                    <a:pt x="70" y="21"/>
                  </a:lnTo>
                  <a:lnTo>
                    <a:pt x="72" y="22"/>
                  </a:lnTo>
                  <a:lnTo>
                    <a:pt x="74" y="22"/>
                  </a:lnTo>
                  <a:lnTo>
                    <a:pt x="76" y="23"/>
                  </a:lnTo>
                  <a:lnTo>
                    <a:pt x="78" y="24"/>
                  </a:lnTo>
                  <a:lnTo>
                    <a:pt x="80" y="25"/>
                  </a:lnTo>
                  <a:lnTo>
                    <a:pt x="82" y="26"/>
                  </a:lnTo>
                  <a:lnTo>
                    <a:pt x="84" y="27"/>
                  </a:lnTo>
                  <a:lnTo>
                    <a:pt x="86" y="28"/>
                  </a:lnTo>
                  <a:lnTo>
                    <a:pt x="89" y="29"/>
                  </a:lnTo>
                  <a:lnTo>
                    <a:pt x="91" y="30"/>
                  </a:lnTo>
                  <a:lnTo>
                    <a:pt x="93" y="31"/>
                  </a:lnTo>
                  <a:lnTo>
                    <a:pt x="95" y="32"/>
                  </a:lnTo>
                  <a:lnTo>
                    <a:pt x="97" y="33"/>
                  </a:lnTo>
                  <a:lnTo>
                    <a:pt x="101" y="36"/>
                  </a:lnTo>
                  <a:lnTo>
                    <a:pt x="105" y="38"/>
                  </a:lnTo>
                  <a:lnTo>
                    <a:pt x="109" y="40"/>
                  </a:lnTo>
                  <a:lnTo>
                    <a:pt x="113" y="43"/>
                  </a:lnTo>
                  <a:lnTo>
                    <a:pt x="117" y="45"/>
                  </a:lnTo>
                  <a:lnTo>
                    <a:pt x="121" y="48"/>
                  </a:lnTo>
                  <a:lnTo>
                    <a:pt x="124" y="50"/>
                  </a:lnTo>
                  <a:lnTo>
                    <a:pt x="128" y="53"/>
                  </a:lnTo>
                  <a:lnTo>
                    <a:pt x="132" y="56"/>
                  </a:lnTo>
                  <a:lnTo>
                    <a:pt x="135" y="58"/>
                  </a:lnTo>
                  <a:lnTo>
                    <a:pt x="139" y="61"/>
                  </a:lnTo>
                  <a:lnTo>
                    <a:pt x="143" y="64"/>
                  </a:lnTo>
                  <a:lnTo>
                    <a:pt x="146" y="67"/>
                  </a:lnTo>
                  <a:lnTo>
                    <a:pt x="150" y="70"/>
                  </a:lnTo>
                  <a:lnTo>
                    <a:pt x="153" y="73"/>
                  </a:lnTo>
                  <a:lnTo>
                    <a:pt x="157" y="76"/>
                  </a:lnTo>
                  <a:lnTo>
                    <a:pt x="160" y="79"/>
                  </a:lnTo>
                  <a:lnTo>
                    <a:pt x="163" y="83"/>
                  </a:lnTo>
                  <a:lnTo>
                    <a:pt x="166" y="86"/>
                  </a:lnTo>
                  <a:lnTo>
                    <a:pt x="170" y="89"/>
                  </a:lnTo>
                  <a:lnTo>
                    <a:pt x="171" y="91"/>
                  </a:lnTo>
                  <a:lnTo>
                    <a:pt x="173" y="92"/>
                  </a:lnTo>
                  <a:lnTo>
                    <a:pt x="174" y="94"/>
                  </a:lnTo>
                  <a:lnTo>
                    <a:pt x="176" y="96"/>
                  </a:lnTo>
                  <a:lnTo>
                    <a:pt x="177" y="98"/>
                  </a:lnTo>
                  <a:lnTo>
                    <a:pt x="179" y="99"/>
                  </a:lnTo>
                  <a:lnTo>
                    <a:pt x="180" y="101"/>
                  </a:lnTo>
                  <a:lnTo>
                    <a:pt x="182" y="103"/>
                  </a:lnTo>
                  <a:lnTo>
                    <a:pt x="184" y="105"/>
                  </a:lnTo>
                  <a:lnTo>
                    <a:pt x="185" y="106"/>
                  </a:lnTo>
                  <a:lnTo>
                    <a:pt x="186" y="108"/>
                  </a:lnTo>
                  <a:lnTo>
                    <a:pt x="188" y="110"/>
                  </a:lnTo>
                  <a:lnTo>
                    <a:pt x="189" y="112"/>
                  </a:lnTo>
                  <a:lnTo>
                    <a:pt x="190" y="114"/>
                  </a:lnTo>
                  <a:lnTo>
                    <a:pt x="192" y="116"/>
                  </a:lnTo>
                  <a:lnTo>
                    <a:pt x="193" y="118"/>
                  </a:lnTo>
                  <a:lnTo>
                    <a:pt x="195" y="119"/>
                  </a:lnTo>
                  <a:lnTo>
                    <a:pt x="196" y="121"/>
                  </a:lnTo>
                  <a:lnTo>
                    <a:pt x="198" y="123"/>
                  </a:lnTo>
                  <a:lnTo>
                    <a:pt x="199" y="125"/>
                  </a:lnTo>
                  <a:lnTo>
                    <a:pt x="200" y="127"/>
                  </a:lnTo>
                  <a:lnTo>
                    <a:pt x="202" y="129"/>
                  </a:lnTo>
                  <a:lnTo>
                    <a:pt x="203" y="131"/>
                  </a:lnTo>
                  <a:lnTo>
                    <a:pt x="204" y="133"/>
                  </a:lnTo>
                  <a:lnTo>
                    <a:pt x="205" y="135"/>
                  </a:lnTo>
                  <a:lnTo>
                    <a:pt x="206" y="137"/>
                  </a:lnTo>
                  <a:lnTo>
                    <a:pt x="208" y="139"/>
                  </a:lnTo>
                  <a:lnTo>
                    <a:pt x="209" y="141"/>
                  </a:lnTo>
                  <a:lnTo>
                    <a:pt x="210" y="143"/>
                  </a:lnTo>
                  <a:lnTo>
                    <a:pt x="211" y="145"/>
                  </a:lnTo>
                  <a:lnTo>
                    <a:pt x="213" y="147"/>
                  </a:lnTo>
                  <a:lnTo>
                    <a:pt x="214" y="149"/>
                  </a:lnTo>
                  <a:lnTo>
                    <a:pt x="215" y="151"/>
                  </a:lnTo>
                  <a:lnTo>
                    <a:pt x="216" y="153"/>
                  </a:lnTo>
                  <a:lnTo>
                    <a:pt x="217" y="155"/>
                  </a:lnTo>
                  <a:lnTo>
                    <a:pt x="218" y="157"/>
                  </a:lnTo>
                  <a:lnTo>
                    <a:pt x="219" y="159"/>
                  </a:lnTo>
                  <a:lnTo>
                    <a:pt x="220" y="161"/>
                  </a:lnTo>
                  <a:lnTo>
                    <a:pt x="221" y="163"/>
                  </a:lnTo>
                  <a:lnTo>
                    <a:pt x="222" y="165"/>
                  </a:lnTo>
                  <a:lnTo>
                    <a:pt x="223" y="168"/>
                  </a:lnTo>
                  <a:lnTo>
                    <a:pt x="224" y="170"/>
                  </a:lnTo>
                  <a:lnTo>
                    <a:pt x="225" y="172"/>
                  </a:lnTo>
                  <a:lnTo>
                    <a:pt x="226" y="174"/>
                  </a:lnTo>
                  <a:lnTo>
                    <a:pt x="227" y="174"/>
                  </a:lnTo>
                  <a:lnTo>
                    <a:pt x="226" y="172"/>
                  </a:lnTo>
                  <a:lnTo>
                    <a:pt x="225" y="169"/>
                  </a:lnTo>
                  <a:lnTo>
                    <a:pt x="224" y="167"/>
                  </a:lnTo>
                  <a:lnTo>
                    <a:pt x="223" y="165"/>
                  </a:lnTo>
                  <a:lnTo>
                    <a:pt x="222" y="163"/>
                  </a:lnTo>
                  <a:lnTo>
                    <a:pt x="221" y="161"/>
                  </a:lnTo>
                  <a:lnTo>
                    <a:pt x="220" y="159"/>
                  </a:lnTo>
                  <a:lnTo>
                    <a:pt x="219" y="157"/>
                  </a:lnTo>
                  <a:lnTo>
                    <a:pt x="218" y="155"/>
                  </a:lnTo>
                  <a:lnTo>
                    <a:pt x="217" y="152"/>
                  </a:lnTo>
                  <a:lnTo>
                    <a:pt x="216" y="150"/>
                  </a:lnTo>
                  <a:lnTo>
                    <a:pt x="215" y="148"/>
                  </a:lnTo>
                  <a:lnTo>
                    <a:pt x="213" y="146"/>
                  </a:lnTo>
                  <a:lnTo>
                    <a:pt x="212" y="144"/>
                  </a:lnTo>
                  <a:lnTo>
                    <a:pt x="211" y="142"/>
                  </a:lnTo>
                  <a:lnTo>
                    <a:pt x="210" y="140"/>
                  </a:lnTo>
                  <a:lnTo>
                    <a:pt x="209" y="138"/>
                  </a:lnTo>
                  <a:lnTo>
                    <a:pt x="207" y="136"/>
                  </a:lnTo>
                  <a:lnTo>
                    <a:pt x="206" y="134"/>
                  </a:lnTo>
                  <a:lnTo>
                    <a:pt x="205" y="132"/>
                  </a:lnTo>
                  <a:lnTo>
                    <a:pt x="204" y="130"/>
                  </a:lnTo>
                  <a:lnTo>
                    <a:pt x="202" y="128"/>
                  </a:lnTo>
                  <a:lnTo>
                    <a:pt x="201" y="126"/>
                  </a:lnTo>
                  <a:lnTo>
                    <a:pt x="200" y="124"/>
                  </a:lnTo>
                  <a:lnTo>
                    <a:pt x="198" y="122"/>
                  </a:lnTo>
                  <a:lnTo>
                    <a:pt x="197" y="121"/>
                  </a:lnTo>
                  <a:lnTo>
                    <a:pt x="196" y="119"/>
                  </a:lnTo>
                  <a:lnTo>
                    <a:pt x="194" y="117"/>
                  </a:lnTo>
                  <a:lnTo>
                    <a:pt x="193" y="115"/>
                  </a:lnTo>
                  <a:lnTo>
                    <a:pt x="191" y="113"/>
                  </a:lnTo>
                  <a:lnTo>
                    <a:pt x="190" y="111"/>
                  </a:lnTo>
                  <a:lnTo>
                    <a:pt x="189" y="109"/>
                  </a:lnTo>
                  <a:lnTo>
                    <a:pt x="187" y="107"/>
                  </a:lnTo>
                  <a:lnTo>
                    <a:pt x="186" y="106"/>
                  </a:lnTo>
                  <a:lnTo>
                    <a:pt x="184" y="104"/>
                  </a:lnTo>
                  <a:lnTo>
                    <a:pt x="183" y="102"/>
                  </a:lnTo>
                  <a:lnTo>
                    <a:pt x="181" y="100"/>
                  </a:lnTo>
                  <a:lnTo>
                    <a:pt x="180" y="98"/>
                  </a:lnTo>
                  <a:lnTo>
                    <a:pt x="178" y="97"/>
                  </a:lnTo>
                  <a:lnTo>
                    <a:pt x="177" y="95"/>
                  </a:lnTo>
                  <a:lnTo>
                    <a:pt x="175" y="93"/>
                  </a:lnTo>
                  <a:lnTo>
                    <a:pt x="174" y="92"/>
                  </a:lnTo>
                  <a:lnTo>
                    <a:pt x="172" y="90"/>
                  </a:lnTo>
                  <a:lnTo>
                    <a:pt x="170" y="88"/>
                  </a:lnTo>
                  <a:lnTo>
                    <a:pt x="167" y="85"/>
                  </a:lnTo>
                  <a:lnTo>
                    <a:pt x="164" y="82"/>
                  </a:lnTo>
                  <a:lnTo>
                    <a:pt x="161" y="79"/>
                  </a:lnTo>
                  <a:lnTo>
                    <a:pt x="157" y="75"/>
                  </a:lnTo>
                  <a:lnTo>
                    <a:pt x="154" y="72"/>
                  </a:lnTo>
                  <a:lnTo>
                    <a:pt x="150" y="69"/>
                  </a:lnTo>
                  <a:lnTo>
                    <a:pt x="147" y="66"/>
                  </a:lnTo>
                  <a:lnTo>
                    <a:pt x="143" y="63"/>
                  </a:lnTo>
                  <a:lnTo>
                    <a:pt x="140" y="60"/>
                  </a:lnTo>
                  <a:lnTo>
                    <a:pt x="136" y="58"/>
                  </a:lnTo>
                  <a:lnTo>
                    <a:pt x="132" y="55"/>
                  </a:lnTo>
                  <a:lnTo>
                    <a:pt x="129" y="52"/>
                  </a:lnTo>
                  <a:lnTo>
                    <a:pt x="125" y="49"/>
                  </a:lnTo>
                  <a:lnTo>
                    <a:pt x="121" y="47"/>
                  </a:lnTo>
                  <a:lnTo>
                    <a:pt x="117" y="44"/>
                  </a:lnTo>
                  <a:lnTo>
                    <a:pt x="113" y="42"/>
                  </a:lnTo>
                  <a:lnTo>
                    <a:pt x="109" y="39"/>
                  </a:lnTo>
                  <a:lnTo>
                    <a:pt x="105" y="37"/>
                  </a:lnTo>
                  <a:lnTo>
                    <a:pt x="101" y="35"/>
                  </a:lnTo>
                  <a:lnTo>
                    <a:pt x="97" y="32"/>
                  </a:lnTo>
                  <a:lnTo>
                    <a:pt x="95" y="31"/>
                  </a:lnTo>
                  <a:lnTo>
                    <a:pt x="93" y="30"/>
                  </a:lnTo>
                  <a:lnTo>
                    <a:pt x="91" y="29"/>
                  </a:lnTo>
                  <a:lnTo>
                    <a:pt x="89" y="28"/>
                  </a:lnTo>
                  <a:lnTo>
                    <a:pt x="87" y="27"/>
                  </a:lnTo>
                  <a:lnTo>
                    <a:pt x="85" y="26"/>
                  </a:lnTo>
                  <a:lnTo>
                    <a:pt x="83" y="25"/>
                  </a:lnTo>
                  <a:lnTo>
                    <a:pt x="81" y="24"/>
                  </a:lnTo>
                  <a:lnTo>
                    <a:pt x="78" y="23"/>
                  </a:lnTo>
                  <a:lnTo>
                    <a:pt x="76" y="22"/>
                  </a:lnTo>
                  <a:lnTo>
                    <a:pt x="74" y="21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68" y="19"/>
                  </a:lnTo>
                  <a:lnTo>
                    <a:pt x="66" y="18"/>
                  </a:lnTo>
                  <a:lnTo>
                    <a:pt x="64" y="17"/>
                  </a:lnTo>
                  <a:lnTo>
                    <a:pt x="62" y="16"/>
                  </a:lnTo>
                  <a:lnTo>
                    <a:pt x="59" y="15"/>
                  </a:lnTo>
                  <a:lnTo>
                    <a:pt x="57" y="15"/>
                  </a:lnTo>
                  <a:lnTo>
                    <a:pt x="55" y="14"/>
                  </a:lnTo>
                  <a:lnTo>
                    <a:pt x="53" y="13"/>
                  </a:lnTo>
                  <a:lnTo>
                    <a:pt x="50" y="12"/>
                  </a:lnTo>
                  <a:lnTo>
                    <a:pt x="48" y="12"/>
                  </a:lnTo>
                  <a:lnTo>
                    <a:pt x="46" y="11"/>
                  </a:lnTo>
                  <a:lnTo>
                    <a:pt x="44" y="10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2" y="7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1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492991" y="3544608"/>
              <a:ext cx="53975" cy="50800"/>
            </a:xfrm>
            <a:custGeom>
              <a:avLst/>
              <a:gdLst>
                <a:gd name="T0" fmla="*/ 1 w 34"/>
                <a:gd name="T1" fmla="*/ 0 h 32"/>
                <a:gd name="T2" fmla="*/ 0 w 34"/>
                <a:gd name="T3" fmla="*/ 7 h 32"/>
                <a:gd name="T4" fmla="*/ 29 w 34"/>
                <a:gd name="T5" fmla="*/ 32 h 32"/>
                <a:gd name="T6" fmla="*/ 34 w 34"/>
                <a:gd name="T7" fmla="*/ 26 h 32"/>
                <a:gd name="T8" fmla="*/ 5 w 34"/>
                <a:gd name="T9" fmla="*/ 1 h 32"/>
                <a:gd name="T10" fmla="*/ 4 w 34"/>
                <a:gd name="T11" fmla="*/ 8 h 32"/>
                <a:gd name="T12" fmla="*/ 1 w 3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2">
                  <a:moveTo>
                    <a:pt x="1" y="0"/>
                  </a:moveTo>
                  <a:lnTo>
                    <a:pt x="0" y="7"/>
                  </a:lnTo>
                  <a:lnTo>
                    <a:pt x="29" y="32"/>
                  </a:lnTo>
                  <a:lnTo>
                    <a:pt x="34" y="26"/>
                  </a:lnTo>
                  <a:lnTo>
                    <a:pt x="5" y="1"/>
                  </a:lnTo>
                  <a:lnTo>
                    <a:pt x="4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494578" y="3529200"/>
              <a:ext cx="60325" cy="38100"/>
            </a:xfrm>
            <a:custGeom>
              <a:avLst/>
              <a:gdLst>
                <a:gd name="T0" fmla="*/ 36 w 38"/>
                <a:gd name="T1" fmla="*/ 4 h 24"/>
                <a:gd name="T2" fmla="*/ 34 w 38"/>
                <a:gd name="T3" fmla="*/ 0 h 24"/>
                <a:gd name="T4" fmla="*/ 0 w 38"/>
                <a:gd name="T5" fmla="*/ 16 h 24"/>
                <a:gd name="T6" fmla="*/ 3 w 38"/>
                <a:gd name="T7" fmla="*/ 24 h 24"/>
                <a:gd name="T8" fmla="*/ 38 w 38"/>
                <a:gd name="T9" fmla="*/ 8 h 24"/>
                <a:gd name="T10" fmla="*/ 36 w 38"/>
                <a:gd name="T11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4">
                  <a:moveTo>
                    <a:pt x="36" y="4"/>
                  </a:moveTo>
                  <a:lnTo>
                    <a:pt x="34" y="0"/>
                  </a:lnTo>
                  <a:lnTo>
                    <a:pt x="0" y="16"/>
                  </a:lnTo>
                  <a:lnTo>
                    <a:pt x="3" y="24"/>
                  </a:lnTo>
                  <a:lnTo>
                    <a:pt x="38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cxnSp>
          <p:nvCxnSpPr>
            <p:cNvPr id="45063" name="Straight Connector 45062"/>
            <p:cNvCxnSpPr/>
            <p:nvPr/>
          </p:nvCxnSpPr>
          <p:spPr>
            <a:xfrm>
              <a:off x="3649069" y="2503977"/>
              <a:ext cx="1669055" cy="716088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69" name="Straight Connector 45068"/>
            <p:cNvCxnSpPr/>
            <p:nvPr/>
          </p:nvCxnSpPr>
          <p:spPr>
            <a:xfrm flipV="1">
              <a:off x="3442741" y="3235377"/>
              <a:ext cx="1873770" cy="79198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73" name="Straight Connector 45072"/>
            <p:cNvCxnSpPr>
              <a:stCxn id="45058" idx="4"/>
            </p:cNvCxnSpPr>
            <p:nvPr/>
          </p:nvCxnSpPr>
          <p:spPr>
            <a:xfrm flipH="1">
              <a:off x="3430250" y="2513014"/>
              <a:ext cx="201334" cy="1506848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58" name="Freeform 49"/>
            <p:cNvSpPr>
              <a:spLocks/>
            </p:cNvSpPr>
            <p:nvPr/>
          </p:nvSpPr>
          <p:spPr bwMode="auto">
            <a:xfrm>
              <a:off x="3613150" y="2476501"/>
              <a:ext cx="36513" cy="36513"/>
            </a:xfrm>
            <a:custGeom>
              <a:avLst/>
              <a:gdLst>
                <a:gd name="T0" fmla="*/ 52 w 103"/>
                <a:gd name="T1" fmla="*/ 0 h 102"/>
                <a:gd name="T2" fmla="*/ 52 w 103"/>
                <a:gd name="T3" fmla="*/ 0 h 102"/>
                <a:gd name="T4" fmla="*/ 0 w 103"/>
                <a:gd name="T5" fmla="*/ 52 h 102"/>
                <a:gd name="T6" fmla="*/ 0 w 103"/>
                <a:gd name="T7" fmla="*/ 52 h 102"/>
                <a:gd name="T8" fmla="*/ 52 w 103"/>
                <a:gd name="T9" fmla="*/ 102 h 102"/>
                <a:gd name="T10" fmla="*/ 52 w 103"/>
                <a:gd name="T11" fmla="*/ 102 h 102"/>
                <a:gd name="T12" fmla="*/ 103 w 103"/>
                <a:gd name="T13" fmla="*/ 52 h 102"/>
                <a:gd name="T14" fmla="*/ 103 w 103"/>
                <a:gd name="T15" fmla="*/ 52 h 102"/>
                <a:gd name="T16" fmla="*/ 52 w 103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2">
                  <a:moveTo>
                    <a:pt x="52" y="0"/>
                  </a:moveTo>
                  <a:lnTo>
                    <a:pt x="52" y="0"/>
                  </a:lnTo>
                  <a:cubicBezTo>
                    <a:pt x="24" y="0"/>
                    <a:pt x="0" y="23"/>
                    <a:pt x="0" y="52"/>
                  </a:cubicBezTo>
                  <a:lnTo>
                    <a:pt x="0" y="52"/>
                  </a:lnTo>
                  <a:cubicBezTo>
                    <a:pt x="0" y="80"/>
                    <a:pt x="24" y="102"/>
                    <a:pt x="52" y="102"/>
                  </a:cubicBezTo>
                  <a:lnTo>
                    <a:pt x="52" y="102"/>
                  </a:lnTo>
                  <a:cubicBezTo>
                    <a:pt x="80" y="102"/>
                    <a:pt x="103" y="80"/>
                    <a:pt x="103" y="52"/>
                  </a:cubicBezTo>
                  <a:lnTo>
                    <a:pt x="103" y="52"/>
                  </a:lnTo>
                  <a:cubicBezTo>
                    <a:pt x="103" y="23"/>
                    <a:pt x="80" y="0"/>
                    <a:pt x="52" y="0"/>
                  </a:cubicBez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059" name="Freeform 50"/>
            <p:cNvSpPr>
              <a:spLocks/>
            </p:cNvSpPr>
            <p:nvPr/>
          </p:nvSpPr>
          <p:spPr bwMode="auto">
            <a:xfrm>
              <a:off x="3415651" y="4014528"/>
              <a:ext cx="34925" cy="36513"/>
            </a:xfrm>
            <a:custGeom>
              <a:avLst/>
              <a:gdLst>
                <a:gd name="T0" fmla="*/ 52 w 102"/>
                <a:gd name="T1" fmla="*/ 0 h 101"/>
                <a:gd name="T2" fmla="*/ 52 w 102"/>
                <a:gd name="T3" fmla="*/ 0 h 101"/>
                <a:gd name="T4" fmla="*/ 0 w 102"/>
                <a:gd name="T5" fmla="*/ 51 h 101"/>
                <a:gd name="T6" fmla="*/ 0 w 102"/>
                <a:gd name="T7" fmla="*/ 51 h 101"/>
                <a:gd name="T8" fmla="*/ 52 w 102"/>
                <a:gd name="T9" fmla="*/ 101 h 101"/>
                <a:gd name="T10" fmla="*/ 52 w 102"/>
                <a:gd name="T11" fmla="*/ 101 h 101"/>
                <a:gd name="T12" fmla="*/ 102 w 102"/>
                <a:gd name="T13" fmla="*/ 51 h 101"/>
                <a:gd name="T14" fmla="*/ 102 w 102"/>
                <a:gd name="T15" fmla="*/ 51 h 101"/>
                <a:gd name="T16" fmla="*/ 52 w 102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1">
                  <a:moveTo>
                    <a:pt x="52" y="0"/>
                  </a:moveTo>
                  <a:lnTo>
                    <a:pt x="52" y="0"/>
                  </a:lnTo>
                  <a:cubicBezTo>
                    <a:pt x="23" y="0"/>
                    <a:pt x="0" y="23"/>
                    <a:pt x="0" y="51"/>
                  </a:cubicBezTo>
                  <a:lnTo>
                    <a:pt x="0" y="51"/>
                  </a:lnTo>
                  <a:cubicBezTo>
                    <a:pt x="0" y="79"/>
                    <a:pt x="23" y="101"/>
                    <a:pt x="52" y="101"/>
                  </a:cubicBezTo>
                  <a:lnTo>
                    <a:pt x="52" y="101"/>
                  </a:lnTo>
                  <a:cubicBezTo>
                    <a:pt x="80" y="101"/>
                    <a:pt x="102" y="79"/>
                    <a:pt x="102" y="51"/>
                  </a:cubicBezTo>
                  <a:lnTo>
                    <a:pt x="102" y="51"/>
                  </a:lnTo>
                  <a:cubicBezTo>
                    <a:pt x="102" y="23"/>
                    <a:pt x="80" y="0"/>
                    <a:pt x="52" y="0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060" name="Freeform 51"/>
            <p:cNvSpPr>
              <a:spLocks/>
            </p:cNvSpPr>
            <p:nvPr/>
          </p:nvSpPr>
          <p:spPr bwMode="auto">
            <a:xfrm>
              <a:off x="5313128" y="3206985"/>
              <a:ext cx="36513" cy="36513"/>
            </a:xfrm>
            <a:custGeom>
              <a:avLst/>
              <a:gdLst>
                <a:gd name="T0" fmla="*/ 51 w 102"/>
                <a:gd name="T1" fmla="*/ 0 h 103"/>
                <a:gd name="T2" fmla="*/ 51 w 102"/>
                <a:gd name="T3" fmla="*/ 0 h 103"/>
                <a:gd name="T4" fmla="*/ 0 w 102"/>
                <a:gd name="T5" fmla="*/ 51 h 103"/>
                <a:gd name="T6" fmla="*/ 0 w 102"/>
                <a:gd name="T7" fmla="*/ 51 h 103"/>
                <a:gd name="T8" fmla="*/ 51 w 102"/>
                <a:gd name="T9" fmla="*/ 103 h 103"/>
                <a:gd name="T10" fmla="*/ 51 w 102"/>
                <a:gd name="T11" fmla="*/ 103 h 103"/>
                <a:gd name="T12" fmla="*/ 102 w 102"/>
                <a:gd name="T13" fmla="*/ 51 h 103"/>
                <a:gd name="T14" fmla="*/ 102 w 102"/>
                <a:gd name="T15" fmla="*/ 51 h 103"/>
                <a:gd name="T16" fmla="*/ 51 w 102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3">
                  <a:moveTo>
                    <a:pt x="51" y="0"/>
                  </a:moveTo>
                  <a:lnTo>
                    <a:pt x="51" y="0"/>
                  </a:lnTo>
                  <a:cubicBezTo>
                    <a:pt x="23" y="0"/>
                    <a:pt x="0" y="23"/>
                    <a:pt x="0" y="51"/>
                  </a:cubicBezTo>
                  <a:lnTo>
                    <a:pt x="0" y="51"/>
                  </a:lnTo>
                  <a:cubicBezTo>
                    <a:pt x="0" y="79"/>
                    <a:pt x="23" y="103"/>
                    <a:pt x="51" y="103"/>
                  </a:cubicBezTo>
                  <a:lnTo>
                    <a:pt x="51" y="103"/>
                  </a:lnTo>
                  <a:cubicBezTo>
                    <a:pt x="79" y="103"/>
                    <a:pt x="102" y="79"/>
                    <a:pt x="102" y="51"/>
                  </a:cubicBezTo>
                  <a:lnTo>
                    <a:pt x="102" y="51"/>
                  </a:lnTo>
                  <a:cubicBezTo>
                    <a:pt x="102" y="23"/>
                    <a:pt x="79" y="0"/>
                    <a:pt x="51" y="0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5216" y="1645920"/>
            <a:ext cx="360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e. Compute coordinates of 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1200" y="3706368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</a:rPr>
              <a:t>426.383</a:t>
            </a:r>
          </a:p>
          <a:p>
            <a:r>
              <a:rPr lang="en-US" sz="1400" b="0" dirty="0" err="1">
                <a:solidFill>
                  <a:srgbClr val="0000FF"/>
                </a:solidFill>
              </a:rPr>
              <a:t>Az</a:t>
            </a:r>
            <a:r>
              <a:rPr lang="en-US" sz="1400" b="0" dirty="0">
                <a:solidFill>
                  <a:srgbClr val="0000FF"/>
                </a:solidFill>
              </a:rPr>
              <a:t> 246°18’44”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914400" y="2057400"/>
          <a:ext cx="3513137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03160" imgH="863280" progId="Equation.3">
                  <p:embed/>
                </p:oleObj>
              </mc:Choice>
              <mc:Fallback>
                <p:oleObj name="Equation" r:id="rId5" imgW="2603160" imgH="863280" progId="Equation.3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2057400"/>
                        <a:ext cx="3513137" cy="116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rc 2"/>
          <p:cNvSpPr/>
          <p:nvPr/>
        </p:nvSpPr>
        <p:spPr>
          <a:xfrm>
            <a:off x="4608576" y="1548384"/>
            <a:ext cx="914400" cy="914400"/>
          </a:xfrm>
          <a:prstGeom prst="arc">
            <a:avLst>
              <a:gd name="adj1" fmla="val 1372420"/>
              <a:gd name="adj2" fmla="val 6033109"/>
            </a:avLst>
          </a:prstGeom>
          <a:ln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145024" y="2450592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</a:rPr>
              <a:t>75°24’23”</a:t>
            </a:r>
          </a:p>
        </p:txBody>
      </p:sp>
      <p:sp>
        <p:nvSpPr>
          <p:cNvPr id="33" name="Arc 32"/>
          <p:cNvSpPr/>
          <p:nvPr/>
        </p:nvSpPr>
        <p:spPr>
          <a:xfrm>
            <a:off x="6821424" y="2542032"/>
            <a:ext cx="914400" cy="914400"/>
          </a:xfrm>
          <a:prstGeom prst="arc">
            <a:avLst>
              <a:gd name="adj1" fmla="val 9458329"/>
              <a:gd name="adj2" fmla="val 12658568"/>
            </a:avLst>
          </a:prstGeom>
          <a:ln>
            <a:solidFill>
              <a:srgbClr val="0000FF"/>
            </a:solidFill>
            <a:headEnd type="arrow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809488" y="2810256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</a:rPr>
              <a:t>46°15’37”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7327392" y="2182368"/>
            <a:ext cx="0" cy="148742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>
            <a:spLocks noChangeAspect="1"/>
          </p:cNvSpPr>
          <p:nvPr/>
        </p:nvSpPr>
        <p:spPr>
          <a:xfrm>
            <a:off x="6986016" y="2621280"/>
            <a:ext cx="685800" cy="685800"/>
          </a:xfrm>
          <a:prstGeom prst="arc">
            <a:avLst>
              <a:gd name="adj1" fmla="val 16200000"/>
              <a:gd name="adj2" fmla="val 12094541"/>
            </a:avLst>
          </a:prstGeom>
          <a:ln>
            <a:solidFill>
              <a:srgbClr val="0000FF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571232" y="2365248"/>
            <a:ext cx="1051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</a:rPr>
              <a:t>292°34’21”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8748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3915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3. Example 1 - Complete Solution</a:t>
            </a:r>
            <a:endParaRPr lang="en-US" b="0" i="1" dirty="0"/>
          </a:p>
        </p:txBody>
      </p:sp>
      <p:sp>
        <p:nvSpPr>
          <p:cNvPr id="45082" name="Text Box 5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6575" y="1141413"/>
            <a:ext cx="36750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What are the coordinates of G?</a:t>
            </a:r>
          </a:p>
        </p:txBody>
      </p:sp>
      <p:grpSp>
        <p:nvGrpSpPr>
          <p:cNvPr id="45080" name="Group 45079"/>
          <p:cNvGrpSpPr>
            <a:grpSpLocks noChangeAspect="1"/>
          </p:cNvGrpSpPr>
          <p:nvPr/>
        </p:nvGrpSpPr>
        <p:grpSpPr>
          <a:xfrm>
            <a:off x="4374641" y="1863854"/>
            <a:ext cx="3969068" cy="2826544"/>
            <a:chOff x="3143250" y="2400301"/>
            <a:chExt cx="2940050" cy="209373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168650" y="4044951"/>
              <a:ext cx="100930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155950" y="4171951"/>
              <a:ext cx="669925" cy="1889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518.68' N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143250" y="4311651"/>
              <a:ext cx="636452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221.12' E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413375" y="3171826"/>
              <a:ext cx="92618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5413375" y="3324226"/>
              <a:ext cx="669925" cy="1889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689.98' N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400675" y="3475038"/>
              <a:ext cx="625147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611.58' E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673475" y="3462338"/>
              <a:ext cx="648326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58°20'00"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403725" y="2640013"/>
              <a:ext cx="492775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ED1B23"/>
                  </a:solidFill>
                  <a:effectLst/>
                  <a:latin typeface="Arial" panose="020B0604020202020204" pitchFamily="34" charset="0"/>
                </a:rPr>
                <a:t>375.00'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421063" y="2400301"/>
              <a:ext cx="118741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G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3816841" y="3798608"/>
              <a:ext cx="60325" cy="42863"/>
            </a:xfrm>
            <a:custGeom>
              <a:avLst/>
              <a:gdLst>
                <a:gd name="T0" fmla="*/ 38 w 38"/>
                <a:gd name="T1" fmla="*/ 24 h 27"/>
                <a:gd name="T2" fmla="*/ 32 w 38"/>
                <a:gd name="T3" fmla="*/ 27 h 27"/>
                <a:gd name="T4" fmla="*/ 0 w 38"/>
                <a:gd name="T5" fmla="*/ 6 h 27"/>
                <a:gd name="T6" fmla="*/ 5 w 38"/>
                <a:gd name="T7" fmla="*/ 0 h 27"/>
                <a:gd name="T8" fmla="*/ 36 w 38"/>
                <a:gd name="T9" fmla="*/ 20 h 27"/>
                <a:gd name="T10" fmla="*/ 30 w 38"/>
                <a:gd name="T11" fmla="*/ 23 h 27"/>
                <a:gd name="T12" fmla="*/ 38 w 38"/>
                <a:gd name="T1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7">
                  <a:moveTo>
                    <a:pt x="38" y="24"/>
                  </a:moveTo>
                  <a:lnTo>
                    <a:pt x="32" y="27"/>
                  </a:lnTo>
                  <a:lnTo>
                    <a:pt x="0" y="6"/>
                  </a:lnTo>
                  <a:lnTo>
                    <a:pt x="5" y="0"/>
                  </a:lnTo>
                  <a:lnTo>
                    <a:pt x="36" y="20"/>
                  </a:lnTo>
                  <a:lnTo>
                    <a:pt x="30" y="23"/>
                  </a:lnTo>
                  <a:lnTo>
                    <a:pt x="38" y="24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867641" y="3836708"/>
              <a:ext cx="9525" cy="11113"/>
            </a:xfrm>
            <a:custGeom>
              <a:avLst/>
              <a:gdLst>
                <a:gd name="T0" fmla="*/ 6 w 6"/>
                <a:gd name="T1" fmla="*/ 0 h 7"/>
                <a:gd name="T2" fmla="*/ 5 w 6"/>
                <a:gd name="T3" fmla="*/ 7 h 7"/>
                <a:gd name="T4" fmla="*/ 0 w 6"/>
                <a:gd name="T5" fmla="*/ 3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5" y="7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864466" y="3774795"/>
              <a:ext cx="22225" cy="61913"/>
            </a:xfrm>
            <a:custGeom>
              <a:avLst/>
              <a:gdLst>
                <a:gd name="T0" fmla="*/ 10 w 14"/>
                <a:gd name="T1" fmla="*/ 1 h 39"/>
                <a:gd name="T2" fmla="*/ 14 w 14"/>
                <a:gd name="T3" fmla="*/ 2 h 39"/>
                <a:gd name="T4" fmla="*/ 8 w 14"/>
                <a:gd name="T5" fmla="*/ 39 h 39"/>
                <a:gd name="T6" fmla="*/ 0 w 14"/>
                <a:gd name="T7" fmla="*/ 38 h 39"/>
                <a:gd name="T8" fmla="*/ 6 w 14"/>
                <a:gd name="T9" fmla="*/ 0 h 39"/>
                <a:gd name="T10" fmla="*/ 10 w 14"/>
                <a:gd name="T11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9">
                  <a:moveTo>
                    <a:pt x="10" y="1"/>
                  </a:moveTo>
                  <a:lnTo>
                    <a:pt x="14" y="2"/>
                  </a:lnTo>
                  <a:lnTo>
                    <a:pt x="8" y="39"/>
                  </a:lnTo>
                  <a:lnTo>
                    <a:pt x="0" y="38"/>
                  </a:lnTo>
                  <a:lnTo>
                    <a:pt x="6" y="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507278" y="3550958"/>
              <a:ext cx="360363" cy="276225"/>
            </a:xfrm>
            <a:custGeom>
              <a:avLst/>
              <a:gdLst>
                <a:gd name="T0" fmla="*/ 7 w 227"/>
                <a:gd name="T1" fmla="*/ 3 h 174"/>
                <a:gd name="T2" fmla="*/ 16 w 227"/>
                <a:gd name="T3" fmla="*/ 4 h 174"/>
                <a:gd name="T4" fmla="*/ 25 w 227"/>
                <a:gd name="T5" fmla="*/ 6 h 174"/>
                <a:gd name="T6" fmla="*/ 35 w 227"/>
                <a:gd name="T7" fmla="*/ 8 h 174"/>
                <a:gd name="T8" fmla="*/ 43 w 227"/>
                <a:gd name="T9" fmla="*/ 11 h 174"/>
                <a:gd name="T10" fmla="*/ 52 w 227"/>
                <a:gd name="T11" fmla="*/ 14 h 174"/>
                <a:gd name="T12" fmla="*/ 61 w 227"/>
                <a:gd name="T13" fmla="*/ 17 h 174"/>
                <a:gd name="T14" fmla="*/ 70 w 227"/>
                <a:gd name="T15" fmla="*/ 21 h 174"/>
                <a:gd name="T16" fmla="*/ 78 w 227"/>
                <a:gd name="T17" fmla="*/ 24 h 174"/>
                <a:gd name="T18" fmla="*/ 86 w 227"/>
                <a:gd name="T19" fmla="*/ 28 h 174"/>
                <a:gd name="T20" fmla="*/ 95 w 227"/>
                <a:gd name="T21" fmla="*/ 32 h 174"/>
                <a:gd name="T22" fmla="*/ 109 w 227"/>
                <a:gd name="T23" fmla="*/ 40 h 174"/>
                <a:gd name="T24" fmla="*/ 124 w 227"/>
                <a:gd name="T25" fmla="*/ 50 h 174"/>
                <a:gd name="T26" fmla="*/ 139 w 227"/>
                <a:gd name="T27" fmla="*/ 61 h 174"/>
                <a:gd name="T28" fmla="*/ 153 w 227"/>
                <a:gd name="T29" fmla="*/ 73 h 174"/>
                <a:gd name="T30" fmla="*/ 166 w 227"/>
                <a:gd name="T31" fmla="*/ 86 h 174"/>
                <a:gd name="T32" fmla="*/ 174 w 227"/>
                <a:gd name="T33" fmla="*/ 94 h 174"/>
                <a:gd name="T34" fmla="*/ 180 w 227"/>
                <a:gd name="T35" fmla="*/ 101 h 174"/>
                <a:gd name="T36" fmla="*/ 186 w 227"/>
                <a:gd name="T37" fmla="*/ 108 h 174"/>
                <a:gd name="T38" fmla="*/ 192 w 227"/>
                <a:gd name="T39" fmla="*/ 116 h 174"/>
                <a:gd name="T40" fmla="*/ 198 w 227"/>
                <a:gd name="T41" fmla="*/ 123 h 174"/>
                <a:gd name="T42" fmla="*/ 203 w 227"/>
                <a:gd name="T43" fmla="*/ 131 h 174"/>
                <a:gd name="T44" fmla="*/ 208 w 227"/>
                <a:gd name="T45" fmla="*/ 139 h 174"/>
                <a:gd name="T46" fmla="*/ 213 w 227"/>
                <a:gd name="T47" fmla="*/ 147 h 174"/>
                <a:gd name="T48" fmla="*/ 217 w 227"/>
                <a:gd name="T49" fmla="*/ 155 h 174"/>
                <a:gd name="T50" fmla="*/ 221 w 227"/>
                <a:gd name="T51" fmla="*/ 163 h 174"/>
                <a:gd name="T52" fmla="*/ 225 w 227"/>
                <a:gd name="T53" fmla="*/ 172 h 174"/>
                <a:gd name="T54" fmla="*/ 225 w 227"/>
                <a:gd name="T55" fmla="*/ 169 h 174"/>
                <a:gd name="T56" fmla="*/ 221 w 227"/>
                <a:gd name="T57" fmla="*/ 161 h 174"/>
                <a:gd name="T58" fmla="*/ 217 w 227"/>
                <a:gd name="T59" fmla="*/ 152 h 174"/>
                <a:gd name="T60" fmla="*/ 212 w 227"/>
                <a:gd name="T61" fmla="*/ 144 h 174"/>
                <a:gd name="T62" fmla="*/ 207 w 227"/>
                <a:gd name="T63" fmla="*/ 136 h 174"/>
                <a:gd name="T64" fmla="*/ 202 w 227"/>
                <a:gd name="T65" fmla="*/ 128 h 174"/>
                <a:gd name="T66" fmla="*/ 197 w 227"/>
                <a:gd name="T67" fmla="*/ 121 h 174"/>
                <a:gd name="T68" fmla="*/ 191 w 227"/>
                <a:gd name="T69" fmla="*/ 113 h 174"/>
                <a:gd name="T70" fmla="*/ 186 w 227"/>
                <a:gd name="T71" fmla="*/ 106 h 174"/>
                <a:gd name="T72" fmla="*/ 180 w 227"/>
                <a:gd name="T73" fmla="*/ 98 h 174"/>
                <a:gd name="T74" fmla="*/ 174 w 227"/>
                <a:gd name="T75" fmla="*/ 92 h 174"/>
                <a:gd name="T76" fmla="*/ 164 w 227"/>
                <a:gd name="T77" fmla="*/ 82 h 174"/>
                <a:gd name="T78" fmla="*/ 150 w 227"/>
                <a:gd name="T79" fmla="*/ 69 h 174"/>
                <a:gd name="T80" fmla="*/ 136 w 227"/>
                <a:gd name="T81" fmla="*/ 58 h 174"/>
                <a:gd name="T82" fmla="*/ 121 w 227"/>
                <a:gd name="T83" fmla="*/ 47 h 174"/>
                <a:gd name="T84" fmla="*/ 105 w 227"/>
                <a:gd name="T85" fmla="*/ 37 h 174"/>
                <a:gd name="T86" fmla="*/ 93 w 227"/>
                <a:gd name="T87" fmla="*/ 30 h 174"/>
                <a:gd name="T88" fmla="*/ 85 w 227"/>
                <a:gd name="T89" fmla="*/ 26 h 174"/>
                <a:gd name="T90" fmla="*/ 76 w 227"/>
                <a:gd name="T91" fmla="*/ 22 h 174"/>
                <a:gd name="T92" fmla="*/ 68 w 227"/>
                <a:gd name="T93" fmla="*/ 19 h 174"/>
                <a:gd name="T94" fmla="*/ 59 w 227"/>
                <a:gd name="T95" fmla="*/ 15 h 174"/>
                <a:gd name="T96" fmla="*/ 50 w 227"/>
                <a:gd name="T97" fmla="*/ 12 h 174"/>
                <a:gd name="T98" fmla="*/ 42 w 227"/>
                <a:gd name="T99" fmla="*/ 9 h 174"/>
                <a:gd name="T100" fmla="*/ 32 w 227"/>
                <a:gd name="T101" fmla="*/ 7 h 174"/>
                <a:gd name="T102" fmla="*/ 23 w 227"/>
                <a:gd name="T103" fmla="*/ 5 h 174"/>
                <a:gd name="T104" fmla="*/ 14 w 227"/>
                <a:gd name="T105" fmla="*/ 3 h 174"/>
                <a:gd name="T106" fmla="*/ 5 w 227"/>
                <a:gd name="T107" fmla="*/ 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" h="174">
                  <a:moveTo>
                    <a:pt x="0" y="1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7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5" y="8"/>
                  </a:lnTo>
                  <a:lnTo>
                    <a:pt x="37" y="9"/>
                  </a:lnTo>
                  <a:lnTo>
                    <a:pt x="39" y="10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6" y="12"/>
                  </a:lnTo>
                  <a:lnTo>
                    <a:pt x="48" y="13"/>
                  </a:lnTo>
                  <a:lnTo>
                    <a:pt x="50" y="13"/>
                  </a:lnTo>
                  <a:lnTo>
                    <a:pt x="52" y="14"/>
                  </a:lnTo>
                  <a:lnTo>
                    <a:pt x="54" y="15"/>
                  </a:lnTo>
                  <a:lnTo>
                    <a:pt x="57" y="16"/>
                  </a:lnTo>
                  <a:lnTo>
                    <a:pt x="59" y="16"/>
                  </a:lnTo>
                  <a:lnTo>
                    <a:pt x="61" y="17"/>
                  </a:lnTo>
                  <a:lnTo>
                    <a:pt x="63" y="18"/>
                  </a:lnTo>
                  <a:lnTo>
                    <a:pt x="65" y="19"/>
                  </a:lnTo>
                  <a:lnTo>
                    <a:pt x="67" y="20"/>
                  </a:lnTo>
                  <a:lnTo>
                    <a:pt x="70" y="21"/>
                  </a:lnTo>
                  <a:lnTo>
                    <a:pt x="72" y="22"/>
                  </a:lnTo>
                  <a:lnTo>
                    <a:pt x="74" y="22"/>
                  </a:lnTo>
                  <a:lnTo>
                    <a:pt x="76" y="23"/>
                  </a:lnTo>
                  <a:lnTo>
                    <a:pt x="78" y="24"/>
                  </a:lnTo>
                  <a:lnTo>
                    <a:pt x="80" y="25"/>
                  </a:lnTo>
                  <a:lnTo>
                    <a:pt x="82" y="26"/>
                  </a:lnTo>
                  <a:lnTo>
                    <a:pt x="84" y="27"/>
                  </a:lnTo>
                  <a:lnTo>
                    <a:pt x="86" y="28"/>
                  </a:lnTo>
                  <a:lnTo>
                    <a:pt x="89" y="29"/>
                  </a:lnTo>
                  <a:lnTo>
                    <a:pt x="91" y="30"/>
                  </a:lnTo>
                  <a:lnTo>
                    <a:pt x="93" y="31"/>
                  </a:lnTo>
                  <a:lnTo>
                    <a:pt x="95" y="32"/>
                  </a:lnTo>
                  <a:lnTo>
                    <a:pt x="97" y="33"/>
                  </a:lnTo>
                  <a:lnTo>
                    <a:pt x="101" y="36"/>
                  </a:lnTo>
                  <a:lnTo>
                    <a:pt x="105" y="38"/>
                  </a:lnTo>
                  <a:lnTo>
                    <a:pt x="109" y="40"/>
                  </a:lnTo>
                  <a:lnTo>
                    <a:pt x="113" y="43"/>
                  </a:lnTo>
                  <a:lnTo>
                    <a:pt x="117" y="45"/>
                  </a:lnTo>
                  <a:lnTo>
                    <a:pt x="121" y="48"/>
                  </a:lnTo>
                  <a:lnTo>
                    <a:pt x="124" y="50"/>
                  </a:lnTo>
                  <a:lnTo>
                    <a:pt x="128" y="53"/>
                  </a:lnTo>
                  <a:lnTo>
                    <a:pt x="132" y="56"/>
                  </a:lnTo>
                  <a:lnTo>
                    <a:pt x="135" y="58"/>
                  </a:lnTo>
                  <a:lnTo>
                    <a:pt x="139" y="61"/>
                  </a:lnTo>
                  <a:lnTo>
                    <a:pt x="143" y="64"/>
                  </a:lnTo>
                  <a:lnTo>
                    <a:pt x="146" y="67"/>
                  </a:lnTo>
                  <a:lnTo>
                    <a:pt x="150" y="70"/>
                  </a:lnTo>
                  <a:lnTo>
                    <a:pt x="153" y="73"/>
                  </a:lnTo>
                  <a:lnTo>
                    <a:pt x="157" y="76"/>
                  </a:lnTo>
                  <a:lnTo>
                    <a:pt x="160" y="79"/>
                  </a:lnTo>
                  <a:lnTo>
                    <a:pt x="163" y="83"/>
                  </a:lnTo>
                  <a:lnTo>
                    <a:pt x="166" y="86"/>
                  </a:lnTo>
                  <a:lnTo>
                    <a:pt x="170" y="89"/>
                  </a:lnTo>
                  <a:lnTo>
                    <a:pt x="171" y="91"/>
                  </a:lnTo>
                  <a:lnTo>
                    <a:pt x="173" y="92"/>
                  </a:lnTo>
                  <a:lnTo>
                    <a:pt x="174" y="94"/>
                  </a:lnTo>
                  <a:lnTo>
                    <a:pt x="176" y="96"/>
                  </a:lnTo>
                  <a:lnTo>
                    <a:pt x="177" y="98"/>
                  </a:lnTo>
                  <a:lnTo>
                    <a:pt x="179" y="99"/>
                  </a:lnTo>
                  <a:lnTo>
                    <a:pt x="180" y="101"/>
                  </a:lnTo>
                  <a:lnTo>
                    <a:pt x="182" y="103"/>
                  </a:lnTo>
                  <a:lnTo>
                    <a:pt x="184" y="105"/>
                  </a:lnTo>
                  <a:lnTo>
                    <a:pt x="185" y="106"/>
                  </a:lnTo>
                  <a:lnTo>
                    <a:pt x="186" y="108"/>
                  </a:lnTo>
                  <a:lnTo>
                    <a:pt x="188" y="110"/>
                  </a:lnTo>
                  <a:lnTo>
                    <a:pt x="189" y="112"/>
                  </a:lnTo>
                  <a:lnTo>
                    <a:pt x="190" y="114"/>
                  </a:lnTo>
                  <a:lnTo>
                    <a:pt x="192" y="116"/>
                  </a:lnTo>
                  <a:lnTo>
                    <a:pt x="193" y="118"/>
                  </a:lnTo>
                  <a:lnTo>
                    <a:pt x="195" y="119"/>
                  </a:lnTo>
                  <a:lnTo>
                    <a:pt x="196" y="121"/>
                  </a:lnTo>
                  <a:lnTo>
                    <a:pt x="198" y="123"/>
                  </a:lnTo>
                  <a:lnTo>
                    <a:pt x="199" y="125"/>
                  </a:lnTo>
                  <a:lnTo>
                    <a:pt x="200" y="127"/>
                  </a:lnTo>
                  <a:lnTo>
                    <a:pt x="202" y="129"/>
                  </a:lnTo>
                  <a:lnTo>
                    <a:pt x="203" y="131"/>
                  </a:lnTo>
                  <a:lnTo>
                    <a:pt x="204" y="133"/>
                  </a:lnTo>
                  <a:lnTo>
                    <a:pt x="205" y="135"/>
                  </a:lnTo>
                  <a:lnTo>
                    <a:pt x="206" y="137"/>
                  </a:lnTo>
                  <a:lnTo>
                    <a:pt x="208" y="139"/>
                  </a:lnTo>
                  <a:lnTo>
                    <a:pt x="209" y="141"/>
                  </a:lnTo>
                  <a:lnTo>
                    <a:pt x="210" y="143"/>
                  </a:lnTo>
                  <a:lnTo>
                    <a:pt x="211" y="145"/>
                  </a:lnTo>
                  <a:lnTo>
                    <a:pt x="213" y="147"/>
                  </a:lnTo>
                  <a:lnTo>
                    <a:pt x="214" y="149"/>
                  </a:lnTo>
                  <a:lnTo>
                    <a:pt x="215" y="151"/>
                  </a:lnTo>
                  <a:lnTo>
                    <a:pt x="216" y="153"/>
                  </a:lnTo>
                  <a:lnTo>
                    <a:pt x="217" y="155"/>
                  </a:lnTo>
                  <a:lnTo>
                    <a:pt x="218" y="157"/>
                  </a:lnTo>
                  <a:lnTo>
                    <a:pt x="219" y="159"/>
                  </a:lnTo>
                  <a:lnTo>
                    <a:pt x="220" y="161"/>
                  </a:lnTo>
                  <a:lnTo>
                    <a:pt x="221" y="163"/>
                  </a:lnTo>
                  <a:lnTo>
                    <a:pt x="222" y="165"/>
                  </a:lnTo>
                  <a:lnTo>
                    <a:pt x="223" y="168"/>
                  </a:lnTo>
                  <a:lnTo>
                    <a:pt x="224" y="170"/>
                  </a:lnTo>
                  <a:lnTo>
                    <a:pt x="225" y="172"/>
                  </a:lnTo>
                  <a:lnTo>
                    <a:pt x="226" y="174"/>
                  </a:lnTo>
                  <a:lnTo>
                    <a:pt x="227" y="174"/>
                  </a:lnTo>
                  <a:lnTo>
                    <a:pt x="226" y="172"/>
                  </a:lnTo>
                  <a:lnTo>
                    <a:pt x="225" y="169"/>
                  </a:lnTo>
                  <a:lnTo>
                    <a:pt x="224" y="167"/>
                  </a:lnTo>
                  <a:lnTo>
                    <a:pt x="223" y="165"/>
                  </a:lnTo>
                  <a:lnTo>
                    <a:pt x="222" y="163"/>
                  </a:lnTo>
                  <a:lnTo>
                    <a:pt x="221" y="161"/>
                  </a:lnTo>
                  <a:lnTo>
                    <a:pt x="220" y="159"/>
                  </a:lnTo>
                  <a:lnTo>
                    <a:pt x="219" y="157"/>
                  </a:lnTo>
                  <a:lnTo>
                    <a:pt x="218" y="155"/>
                  </a:lnTo>
                  <a:lnTo>
                    <a:pt x="217" y="152"/>
                  </a:lnTo>
                  <a:lnTo>
                    <a:pt x="216" y="150"/>
                  </a:lnTo>
                  <a:lnTo>
                    <a:pt x="215" y="148"/>
                  </a:lnTo>
                  <a:lnTo>
                    <a:pt x="213" y="146"/>
                  </a:lnTo>
                  <a:lnTo>
                    <a:pt x="212" y="144"/>
                  </a:lnTo>
                  <a:lnTo>
                    <a:pt x="211" y="142"/>
                  </a:lnTo>
                  <a:lnTo>
                    <a:pt x="210" y="140"/>
                  </a:lnTo>
                  <a:lnTo>
                    <a:pt x="209" y="138"/>
                  </a:lnTo>
                  <a:lnTo>
                    <a:pt x="207" y="136"/>
                  </a:lnTo>
                  <a:lnTo>
                    <a:pt x="206" y="134"/>
                  </a:lnTo>
                  <a:lnTo>
                    <a:pt x="205" y="132"/>
                  </a:lnTo>
                  <a:lnTo>
                    <a:pt x="204" y="130"/>
                  </a:lnTo>
                  <a:lnTo>
                    <a:pt x="202" y="128"/>
                  </a:lnTo>
                  <a:lnTo>
                    <a:pt x="201" y="126"/>
                  </a:lnTo>
                  <a:lnTo>
                    <a:pt x="200" y="124"/>
                  </a:lnTo>
                  <a:lnTo>
                    <a:pt x="198" y="122"/>
                  </a:lnTo>
                  <a:lnTo>
                    <a:pt x="197" y="121"/>
                  </a:lnTo>
                  <a:lnTo>
                    <a:pt x="196" y="119"/>
                  </a:lnTo>
                  <a:lnTo>
                    <a:pt x="194" y="117"/>
                  </a:lnTo>
                  <a:lnTo>
                    <a:pt x="193" y="115"/>
                  </a:lnTo>
                  <a:lnTo>
                    <a:pt x="191" y="113"/>
                  </a:lnTo>
                  <a:lnTo>
                    <a:pt x="190" y="111"/>
                  </a:lnTo>
                  <a:lnTo>
                    <a:pt x="189" y="109"/>
                  </a:lnTo>
                  <a:lnTo>
                    <a:pt x="187" y="107"/>
                  </a:lnTo>
                  <a:lnTo>
                    <a:pt x="186" y="106"/>
                  </a:lnTo>
                  <a:lnTo>
                    <a:pt x="184" y="104"/>
                  </a:lnTo>
                  <a:lnTo>
                    <a:pt x="183" y="102"/>
                  </a:lnTo>
                  <a:lnTo>
                    <a:pt x="181" y="100"/>
                  </a:lnTo>
                  <a:lnTo>
                    <a:pt x="180" y="98"/>
                  </a:lnTo>
                  <a:lnTo>
                    <a:pt x="178" y="97"/>
                  </a:lnTo>
                  <a:lnTo>
                    <a:pt x="177" y="95"/>
                  </a:lnTo>
                  <a:lnTo>
                    <a:pt x="175" y="93"/>
                  </a:lnTo>
                  <a:lnTo>
                    <a:pt x="174" y="92"/>
                  </a:lnTo>
                  <a:lnTo>
                    <a:pt x="172" y="90"/>
                  </a:lnTo>
                  <a:lnTo>
                    <a:pt x="170" y="88"/>
                  </a:lnTo>
                  <a:lnTo>
                    <a:pt x="167" y="85"/>
                  </a:lnTo>
                  <a:lnTo>
                    <a:pt x="164" y="82"/>
                  </a:lnTo>
                  <a:lnTo>
                    <a:pt x="161" y="79"/>
                  </a:lnTo>
                  <a:lnTo>
                    <a:pt x="157" y="75"/>
                  </a:lnTo>
                  <a:lnTo>
                    <a:pt x="154" y="72"/>
                  </a:lnTo>
                  <a:lnTo>
                    <a:pt x="150" y="69"/>
                  </a:lnTo>
                  <a:lnTo>
                    <a:pt x="147" y="66"/>
                  </a:lnTo>
                  <a:lnTo>
                    <a:pt x="143" y="63"/>
                  </a:lnTo>
                  <a:lnTo>
                    <a:pt x="140" y="60"/>
                  </a:lnTo>
                  <a:lnTo>
                    <a:pt x="136" y="58"/>
                  </a:lnTo>
                  <a:lnTo>
                    <a:pt x="132" y="55"/>
                  </a:lnTo>
                  <a:lnTo>
                    <a:pt x="129" y="52"/>
                  </a:lnTo>
                  <a:lnTo>
                    <a:pt x="125" y="49"/>
                  </a:lnTo>
                  <a:lnTo>
                    <a:pt x="121" y="47"/>
                  </a:lnTo>
                  <a:lnTo>
                    <a:pt x="117" y="44"/>
                  </a:lnTo>
                  <a:lnTo>
                    <a:pt x="113" y="42"/>
                  </a:lnTo>
                  <a:lnTo>
                    <a:pt x="109" y="39"/>
                  </a:lnTo>
                  <a:lnTo>
                    <a:pt x="105" y="37"/>
                  </a:lnTo>
                  <a:lnTo>
                    <a:pt x="101" y="35"/>
                  </a:lnTo>
                  <a:lnTo>
                    <a:pt x="97" y="32"/>
                  </a:lnTo>
                  <a:lnTo>
                    <a:pt x="95" y="31"/>
                  </a:lnTo>
                  <a:lnTo>
                    <a:pt x="93" y="30"/>
                  </a:lnTo>
                  <a:lnTo>
                    <a:pt x="91" y="29"/>
                  </a:lnTo>
                  <a:lnTo>
                    <a:pt x="89" y="28"/>
                  </a:lnTo>
                  <a:lnTo>
                    <a:pt x="87" y="27"/>
                  </a:lnTo>
                  <a:lnTo>
                    <a:pt x="85" y="26"/>
                  </a:lnTo>
                  <a:lnTo>
                    <a:pt x="83" y="25"/>
                  </a:lnTo>
                  <a:lnTo>
                    <a:pt x="81" y="24"/>
                  </a:lnTo>
                  <a:lnTo>
                    <a:pt x="78" y="23"/>
                  </a:lnTo>
                  <a:lnTo>
                    <a:pt x="76" y="22"/>
                  </a:lnTo>
                  <a:lnTo>
                    <a:pt x="74" y="21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68" y="19"/>
                  </a:lnTo>
                  <a:lnTo>
                    <a:pt x="66" y="18"/>
                  </a:lnTo>
                  <a:lnTo>
                    <a:pt x="64" y="17"/>
                  </a:lnTo>
                  <a:lnTo>
                    <a:pt x="62" y="16"/>
                  </a:lnTo>
                  <a:lnTo>
                    <a:pt x="59" y="15"/>
                  </a:lnTo>
                  <a:lnTo>
                    <a:pt x="57" y="15"/>
                  </a:lnTo>
                  <a:lnTo>
                    <a:pt x="55" y="14"/>
                  </a:lnTo>
                  <a:lnTo>
                    <a:pt x="53" y="13"/>
                  </a:lnTo>
                  <a:lnTo>
                    <a:pt x="50" y="12"/>
                  </a:lnTo>
                  <a:lnTo>
                    <a:pt x="48" y="12"/>
                  </a:lnTo>
                  <a:lnTo>
                    <a:pt x="46" y="11"/>
                  </a:lnTo>
                  <a:lnTo>
                    <a:pt x="44" y="10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2" y="7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1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492991" y="3544608"/>
              <a:ext cx="53975" cy="50800"/>
            </a:xfrm>
            <a:custGeom>
              <a:avLst/>
              <a:gdLst>
                <a:gd name="T0" fmla="*/ 1 w 34"/>
                <a:gd name="T1" fmla="*/ 0 h 32"/>
                <a:gd name="T2" fmla="*/ 0 w 34"/>
                <a:gd name="T3" fmla="*/ 7 h 32"/>
                <a:gd name="T4" fmla="*/ 29 w 34"/>
                <a:gd name="T5" fmla="*/ 32 h 32"/>
                <a:gd name="T6" fmla="*/ 34 w 34"/>
                <a:gd name="T7" fmla="*/ 26 h 32"/>
                <a:gd name="T8" fmla="*/ 5 w 34"/>
                <a:gd name="T9" fmla="*/ 1 h 32"/>
                <a:gd name="T10" fmla="*/ 4 w 34"/>
                <a:gd name="T11" fmla="*/ 8 h 32"/>
                <a:gd name="T12" fmla="*/ 1 w 3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2">
                  <a:moveTo>
                    <a:pt x="1" y="0"/>
                  </a:moveTo>
                  <a:lnTo>
                    <a:pt x="0" y="7"/>
                  </a:lnTo>
                  <a:lnTo>
                    <a:pt x="29" y="32"/>
                  </a:lnTo>
                  <a:lnTo>
                    <a:pt x="34" y="26"/>
                  </a:lnTo>
                  <a:lnTo>
                    <a:pt x="5" y="1"/>
                  </a:lnTo>
                  <a:lnTo>
                    <a:pt x="4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494578" y="3529200"/>
              <a:ext cx="60325" cy="38100"/>
            </a:xfrm>
            <a:custGeom>
              <a:avLst/>
              <a:gdLst>
                <a:gd name="T0" fmla="*/ 36 w 38"/>
                <a:gd name="T1" fmla="*/ 4 h 24"/>
                <a:gd name="T2" fmla="*/ 34 w 38"/>
                <a:gd name="T3" fmla="*/ 0 h 24"/>
                <a:gd name="T4" fmla="*/ 0 w 38"/>
                <a:gd name="T5" fmla="*/ 16 h 24"/>
                <a:gd name="T6" fmla="*/ 3 w 38"/>
                <a:gd name="T7" fmla="*/ 24 h 24"/>
                <a:gd name="T8" fmla="*/ 38 w 38"/>
                <a:gd name="T9" fmla="*/ 8 h 24"/>
                <a:gd name="T10" fmla="*/ 36 w 38"/>
                <a:gd name="T11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4">
                  <a:moveTo>
                    <a:pt x="36" y="4"/>
                  </a:moveTo>
                  <a:lnTo>
                    <a:pt x="34" y="0"/>
                  </a:lnTo>
                  <a:lnTo>
                    <a:pt x="0" y="16"/>
                  </a:lnTo>
                  <a:lnTo>
                    <a:pt x="3" y="24"/>
                  </a:lnTo>
                  <a:lnTo>
                    <a:pt x="38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cxnSp>
          <p:nvCxnSpPr>
            <p:cNvPr id="45063" name="Straight Connector 45062"/>
            <p:cNvCxnSpPr/>
            <p:nvPr/>
          </p:nvCxnSpPr>
          <p:spPr>
            <a:xfrm>
              <a:off x="3649069" y="2503977"/>
              <a:ext cx="1669055" cy="716088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69" name="Straight Connector 45068"/>
            <p:cNvCxnSpPr/>
            <p:nvPr/>
          </p:nvCxnSpPr>
          <p:spPr>
            <a:xfrm flipV="1">
              <a:off x="3442741" y="3235377"/>
              <a:ext cx="1873770" cy="79198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73" name="Straight Connector 45072"/>
            <p:cNvCxnSpPr>
              <a:stCxn id="45058" idx="4"/>
            </p:cNvCxnSpPr>
            <p:nvPr/>
          </p:nvCxnSpPr>
          <p:spPr>
            <a:xfrm flipH="1">
              <a:off x="3430250" y="2513014"/>
              <a:ext cx="201334" cy="1506848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58" name="Freeform 49"/>
            <p:cNvSpPr>
              <a:spLocks/>
            </p:cNvSpPr>
            <p:nvPr/>
          </p:nvSpPr>
          <p:spPr bwMode="auto">
            <a:xfrm>
              <a:off x="3613150" y="2476501"/>
              <a:ext cx="36513" cy="36513"/>
            </a:xfrm>
            <a:custGeom>
              <a:avLst/>
              <a:gdLst>
                <a:gd name="T0" fmla="*/ 52 w 103"/>
                <a:gd name="T1" fmla="*/ 0 h 102"/>
                <a:gd name="T2" fmla="*/ 52 w 103"/>
                <a:gd name="T3" fmla="*/ 0 h 102"/>
                <a:gd name="T4" fmla="*/ 0 w 103"/>
                <a:gd name="T5" fmla="*/ 52 h 102"/>
                <a:gd name="T6" fmla="*/ 0 w 103"/>
                <a:gd name="T7" fmla="*/ 52 h 102"/>
                <a:gd name="T8" fmla="*/ 52 w 103"/>
                <a:gd name="T9" fmla="*/ 102 h 102"/>
                <a:gd name="T10" fmla="*/ 52 w 103"/>
                <a:gd name="T11" fmla="*/ 102 h 102"/>
                <a:gd name="T12" fmla="*/ 103 w 103"/>
                <a:gd name="T13" fmla="*/ 52 h 102"/>
                <a:gd name="T14" fmla="*/ 103 w 103"/>
                <a:gd name="T15" fmla="*/ 52 h 102"/>
                <a:gd name="T16" fmla="*/ 52 w 103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2">
                  <a:moveTo>
                    <a:pt x="52" y="0"/>
                  </a:moveTo>
                  <a:lnTo>
                    <a:pt x="52" y="0"/>
                  </a:lnTo>
                  <a:cubicBezTo>
                    <a:pt x="24" y="0"/>
                    <a:pt x="0" y="23"/>
                    <a:pt x="0" y="52"/>
                  </a:cubicBezTo>
                  <a:lnTo>
                    <a:pt x="0" y="52"/>
                  </a:lnTo>
                  <a:cubicBezTo>
                    <a:pt x="0" y="80"/>
                    <a:pt x="24" y="102"/>
                    <a:pt x="52" y="102"/>
                  </a:cubicBezTo>
                  <a:lnTo>
                    <a:pt x="52" y="102"/>
                  </a:lnTo>
                  <a:cubicBezTo>
                    <a:pt x="80" y="102"/>
                    <a:pt x="103" y="80"/>
                    <a:pt x="103" y="52"/>
                  </a:cubicBezTo>
                  <a:lnTo>
                    <a:pt x="103" y="52"/>
                  </a:lnTo>
                  <a:cubicBezTo>
                    <a:pt x="103" y="23"/>
                    <a:pt x="80" y="0"/>
                    <a:pt x="52" y="0"/>
                  </a:cubicBez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059" name="Freeform 50"/>
            <p:cNvSpPr>
              <a:spLocks/>
            </p:cNvSpPr>
            <p:nvPr/>
          </p:nvSpPr>
          <p:spPr bwMode="auto">
            <a:xfrm>
              <a:off x="3415651" y="4014528"/>
              <a:ext cx="34925" cy="36513"/>
            </a:xfrm>
            <a:custGeom>
              <a:avLst/>
              <a:gdLst>
                <a:gd name="T0" fmla="*/ 52 w 102"/>
                <a:gd name="T1" fmla="*/ 0 h 101"/>
                <a:gd name="T2" fmla="*/ 52 w 102"/>
                <a:gd name="T3" fmla="*/ 0 h 101"/>
                <a:gd name="T4" fmla="*/ 0 w 102"/>
                <a:gd name="T5" fmla="*/ 51 h 101"/>
                <a:gd name="T6" fmla="*/ 0 w 102"/>
                <a:gd name="T7" fmla="*/ 51 h 101"/>
                <a:gd name="T8" fmla="*/ 52 w 102"/>
                <a:gd name="T9" fmla="*/ 101 h 101"/>
                <a:gd name="T10" fmla="*/ 52 w 102"/>
                <a:gd name="T11" fmla="*/ 101 h 101"/>
                <a:gd name="T12" fmla="*/ 102 w 102"/>
                <a:gd name="T13" fmla="*/ 51 h 101"/>
                <a:gd name="T14" fmla="*/ 102 w 102"/>
                <a:gd name="T15" fmla="*/ 51 h 101"/>
                <a:gd name="T16" fmla="*/ 52 w 102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1">
                  <a:moveTo>
                    <a:pt x="52" y="0"/>
                  </a:moveTo>
                  <a:lnTo>
                    <a:pt x="52" y="0"/>
                  </a:lnTo>
                  <a:cubicBezTo>
                    <a:pt x="23" y="0"/>
                    <a:pt x="0" y="23"/>
                    <a:pt x="0" y="51"/>
                  </a:cubicBezTo>
                  <a:lnTo>
                    <a:pt x="0" y="51"/>
                  </a:lnTo>
                  <a:cubicBezTo>
                    <a:pt x="0" y="79"/>
                    <a:pt x="23" y="101"/>
                    <a:pt x="52" y="101"/>
                  </a:cubicBezTo>
                  <a:lnTo>
                    <a:pt x="52" y="101"/>
                  </a:lnTo>
                  <a:cubicBezTo>
                    <a:pt x="80" y="101"/>
                    <a:pt x="102" y="79"/>
                    <a:pt x="102" y="51"/>
                  </a:cubicBezTo>
                  <a:lnTo>
                    <a:pt x="102" y="51"/>
                  </a:lnTo>
                  <a:cubicBezTo>
                    <a:pt x="102" y="23"/>
                    <a:pt x="80" y="0"/>
                    <a:pt x="52" y="0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060" name="Freeform 51"/>
            <p:cNvSpPr>
              <a:spLocks/>
            </p:cNvSpPr>
            <p:nvPr/>
          </p:nvSpPr>
          <p:spPr bwMode="auto">
            <a:xfrm>
              <a:off x="5313128" y="3206985"/>
              <a:ext cx="36513" cy="36513"/>
            </a:xfrm>
            <a:custGeom>
              <a:avLst/>
              <a:gdLst>
                <a:gd name="T0" fmla="*/ 51 w 102"/>
                <a:gd name="T1" fmla="*/ 0 h 103"/>
                <a:gd name="T2" fmla="*/ 51 w 102"/>
                <a:gd name="T3" fmla="*/ 0 h 103"/>
                <a:gd name="T4" fmla="*/ 0 w 102"/>
                <a:gd name="T5" fmla="*/ 51 h 103"/>
                <a:gd name="T6" fmla="*/ 0 w 102"/>
                <a:gd name="T7" fmla="*/ 51 h 103"/>
                <a:gd name="T8" fmla="*/ 51 w 102"/>
                <a:gd name="T9" fmla="*/ 103 h 103"/>
                <a:gd name="T10" fmla="*/ 51 w 102"/>
                <a:gd name="T11" fmla="*/ 103 h 103"/>
                <a:gd name="T12" fmla="*/ 102 w 102"/>
                <a:gd name="T13" fmla="*/ 51 h 103"/>
                <a:gd name="T14" fmla="*/ 102 w 102"/>
                <a:gd name="T15" fmla="*/ 51 h 103"/>
                <a:gd name="T16" fmla="*/ 51 w 102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3">
                  <a:moveTo>
                    <a:pt x="51" y="0"/>
                  </a:moveTo>
                  <a:lnTo>
                    <a:pt x="51" y="0"/>
                  </a:lnTo>
                  <a:cubicBezTo>
                    <a:pt x="23" y="0"/>
                    <a:pt x="0" y="23"/>
                    <a:pt x="0" y="51"/>
                  </a:cubicBezTo>
                  <a:lnTo>
                    <a:pt x="0" y="51"/>
                  </a:lnTo>
                  <a:cubicBezTo>
                    <a:pt x="0" y="79"/>
                    <a:pt x="23" y="103"/>
                    <a:pt x="51" y="103"/>
                  </a:cubicBezTo>
                  <a:lnTo>
                    <a:pt x="51" y="103"/>
                  </a:lnTo>
                  <a:cubicBezTo>
                    <a:pt x="79" y="103"/>
                    <a:pt x="102" y="79"/>
                    <a:pt x="102" y="51"/>
                  </a:cubicBezTo>
                  <a:lnTo>
                    <a:pt x="102" y="51"/>
                  </a:lnTo>
                  <a:cubicBezTo>
                    <a:pt x="102" y="23"/>
                    <a:pt x="79" y="0"/>
                    <a:pt x="51" y="0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5216" y="1645920"/>
            <a:ext cx="360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f. Math check?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1200" y="3706368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</a:rPr>
              <a:t>426.383</a:t>
            </a:r>
          </a:p>
          <a:p>
            <a:r>
              <a:rPr lang="en-US" sz="1400" b="0" dirty="0" err="1">
                <a:solidFill>
                  <a:srgbClr val="0000FF"/>
                </a:solidFill>
              </a:rPr>
              <a:t>Az</a:t>
            </a:r>
            <a:r>
              <a:rPr lang="en-US" sz="1400" b="0" dirty="0">
                <a:solidFill>
                  <a:srgbClr val="0000FF"/>
                </a:solidFill>
              </a:rPr>
              <a:t> 246°18’44”</a:t>
            </a:r>
          </a:p>
        </p:txBody>
      </p:sp>
      <p:sp>
        <p:nvSpPr>
          <p:cNvPr id="3" name="Arc 2"/>
          <p:cNvSpPr/>
          <p:nvPr/>
        </p:nvSpPr>
        <p:spPr>
          <a:xfrm>
            <a:off x="4608576" y="1548384"/>
            <a:ext cx="914400" cy="914400"/>
          </a:xfrm>
          <a:prstGeom prst="arc">
            <a:avLst>
              <a:gd name="adj1" fmla="val 1372420"/>
              <a:gd name="adj2" fmla="val 6033109"/>
            </a:avLst>
          </a:prstGeom>
          <a:ln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145024" y="2450592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</a:rPr>
              <a:t>75°24’23”</a:t>
            </a:r>
          </a:p>
        </p:txBody>
      </p:sp>
      <p:sp>
        <p:nvSpPr>
          <p:cNvPr id="33" name="Arc 32"/>
          <p:cNvSpPr/>
          <p:nvPr/>
        </p:nvSpPr>
        <p:spPr>
          <a:xfrm>
            <a:off x="6821424" y="2542032"/>
            <a:ext cx="914400" cy="914400"/>
          </a:xfrm>
          <a:prstGeom prst="arc">
            <a:avLst>
              <a:gd name="adj1" fmla="val 9458329"/>
              <a:gd name="adj2" fmla="val 12658568"/>
            </a:avLst>
          </a:prstGeom>
          <a:ln>
            <a:solidFill>
              <a:srgbClr val="0000FF"/>
            </a:solidFill>
            <a:headEnd type="arrow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809488" y="2810256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</a:rPr>
              <a:t>46°15’37”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73952" y="2353056"/>
            <a:ext cx="1051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</a:rPr>
              <a:t>292°34’21”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24272" y="1517904"/>
            <a:ext cx="944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</a:rPr>
              <a:t>833.92’ N</a:t>
            </a:r>
          </a:p>
          <a:p>
            <a:r>
              <a:rPr lang="en-US" sz="1400" b="0" dirty="0">
                <a:solidFill>
                  <a:srgbClr val="0000FF"/>
                </a:solidFill>
              </a:rPr>
              <a:t>265.31’ 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99540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3915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3. Example 1 - Complete Solution</a:t>
            </a:r>
            <a:endParaRPr lang="en-US" b="0" i="1" dirty="0"/>
          </a:p>
        </p:txBody>
      </p:sp>
      <p:sp>
        <p:nvSpPr>
          <p:cNvPr id="45082" name="Text Box 5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6575" y="1141413"/>
            <a:ext cx="36750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What are the coordinates of G?</a:t>
            </a:r>
          </a:p>
        </p:txBody>
      </p:sp>
      <p:grpSp>
        <p:nvGrpSpPr>
          <p:cNvPr id="45080" name="Group 45079"/>
          <p:cNvGrpSpPr>
            <a:grpSpLocks noChangeAspect="1"/>
          </p:cNvGrpSpPr>
          <p:nvPr/>
        </p:nvGrpSpPr>
        <p:grpSpPr>
          <a:xfrm>
            <a:off x="4374641" y="1863854"/>
            <a:ext cx="3969068" cy="2826544"/>
            <a:chOff x="3143250" y="2400301"/>
            <a:chExt cx="2940050" cy="209373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168650" y="4044951"/>
              <a:ext cx="100930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155950" y="4171951"/>
              <a:ext cx="669925" cy="1889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518.68' N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143250" y="4311651"/>
              <a:ext cx="636452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221.12' E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413375" y="3171826"/>
              <a:ext cx="92618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5413375" y="3324226"/>
              <a:ext cx="669925" cy="1889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689.98' N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400675" y="3475038"/>
              <a:ext cx="625147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611.58' E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673475" y="3462338"/>
              <a:ext cx="648326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58°20'00"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403725" y="2640013"/>
              <a:ext cx="492775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ED1B23"/>
                  </a:solidFill>
                  <a:effectLst/>
                  <a:latin typeface="Arial" panose="020B0604020202020204" pitchFamily="34" charset="0"/>
                </a:rPr>
                <a:t>375.00'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421063" y="2400301"/>
              <a:ext cx="118741" cy="1823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G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3816841" y="3798608"/>
              <a:ext cx="60325" cy="42863"/>
            </a:xfrm>
            <a:custGeom>
              <a:avLst/>
              <a:gdLst>
                <a:gd name="T0" fmla="*/ 38 w 38"/>
                <a:gd name="T1" fmla="*/ 24 h 27"/>
                <a:gd name="T2" fmla="*/ 32 w 38"/>
                <a:gd name="T3" fmla="*/ 27 h 27"/>
                <a:gd name="T4" fmla="*/ 0 w 38"/>
                <a:gd name="T5" fmla="*/ 6 h 27"/>
                <a:gd name="T6" fmla="*/ 5 w 38"/>
                <a:gd name="T7" fmla="*/ 0 h 27"/>
                <a:gd name="T8" fmla="*/ 36 w 38"/>
                <a:gd name="T9" fmla="*/ 20 h 27"/>
                <a:gd name="T10" fmla="*/ 30 w 38"/>
                <a:gd name="T11" fmla="*/ 23 h 27"/>
                <a:gd name="T12" fmla="*/ 38 w 38"/>
                <a:gd name="T1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7">
                  <a:moveTo>
                    <a:pt x="38" y="24"/>
                  </a:moveTo>
                  <a:lnTo>
                    <a:pt x="32" y="27"/>
                  </a:lnTo>
                  <a:lnTo>
                    <a:pt x="0" y="6"/>
                  </a:lnTo>
                  <a:lnTo>
                    <a:pt x="5" y="0"/>
                  </a:lnTo>
                  <a:lnTo>
                    <a:pt x="36" y="20"/>
                  </a:lnTo>
                  <a:lnTo>
                    <a:pt x="30" y="23"/>
                  </a:lnTo>
                  <a:lnTo>
                    <a:pt x="38" y="24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867641" y="3836708"/>
              <a:ext cx="9525" cy="11113"/>
            </a:xfrm>
            <a:custGeom>
              <a:avLst/>
              <a:gdLst>
                <a:gd name="T0" fmla="*/ 6 w 6"/>
                <a:gd name="T1" fmla="*/ 0 h 7"/>
                <a:gd name="T2" fmla="*/ 5 w 6"/>
                <a:gd name="T3" fmla="*/ 7 h 7"/>
                <a:gd name="T4" fmla="*/ 0 w 6"/>
                <a:gd name="T5" fmla="*/ 3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5" y="7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864466" y="3774795"/>
              <a:ext cx="22225" cy="61913"/>
            </a:xfrm>
            <a:custGeom>
              <a:avLst/>
              <a:gdLst>
                <a:gd name="T0" fmla="*/ 10 w 14"/>
                <a:gd name="T1" fmla="*/ 1 h 39"/>
                <a:gd name="T2" fmla="*/ 14 w 14"/>
                <a:gd name="T3" fmla="*/ 2 h 39"/>
                <a:gd name="T4" fmla="*/ 8 w 14"/>
                <a:gd name="T5" fmla="*/ 39 h 39"/>
                <a:gd name="T6" fmla="*/ 0 w 14"/>
                <a:gd name="T7" fmla="*/ 38 h 39"/>
                <a:gd name="T8" fmla="*/ 6 w 14"/>
                <a:gd name="T9" fmla="*/ 0 h 39"/>
                <a:gd name="T10" fmla="*/ 10 w 14"/>
                <a:gd name="T11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9">
                  <a:moveTo>
                    <a:pt x="10" y="1"/>
                  </a:moveTo>
                  <a:lnTo>
                    <a:pt x="14" y="2"/>
                  </a:lnTo>
                  <a:lnTo>
                    <a:pt x="8" y="39"/>
                  </a:lnTo>
                  <a:lnTo>
                    <a:pt x="0" y="38"/>
                  </a:lnTo>
                  <a:lnTo>
                    <a:pt x="6" y="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507278" y="3550958"/>
              <a:ext cx="360363" cy="276225"/>
            </a:xfrm>
            <a:custGeom>
              <a:avLst/>
              <a:gdLst>
                <a:gd name="T0" fmla="*/ 7 w 227"/>
                <a:gd name="T1" fmla="*/ 3 h 174"/>
                <a:gd name="T2" fmla="*/ 16 w 227"/>
                <a:gd name="T3" fmla="*/ 4 h 174"/>
                <a:gd name="T4" fmla="*/ 25 w 227"/>
                <a:gd name="T5" fmla="*/ 6 h 174"/>
                <a:gd name="T6" fmla="*/ 35 w 227"/>
                <a:gd name="T7" fmla="*/ 8 h 174"/>
                <a:gd name="T8" fmla="*/ 43 w 227"/>
                <a:gd name="T9" fmla="*/ 11 h 174"/>
                <a:gd name="T10" fmla="*/ 52 w 227"/>
                <a:gd name="T11" fmla="*/ 14 h 174"/>
                <a:gd name="T12" fmla="*/ 61 w 227"/>
                <a:gd name="T13" fmla="*/ 17 h 174"/>
                <a:gd name="T14" fmla="*/ 70 w 227"/>
                <a:gd name="T15" fmla="*/ 21 h 174"/>
                <a:gd name="T16" fmla="*/ 78 w 227"/>
                <a:gd name="T17" fmla="*/ 24 h 174"/>
                <a:gd name="T18" fmla="*/ 86 w 227"/>
                <a:gd name="T19" fmla="*/ 28 h 174"/>
                <a:gd name="T20" fmla="*/ 95 w 227"/>
                <a:gd name="T21" fmla="*/ 32 h 174"/>
                <a:gd name="T22" fmla="*/ 109 w 227"/>
                <a:gd name="T23" fmla="*/ 40 h 174"/>
                <a:gd name="T24" fmla="*/ 124 w 227"/>
                <a:gd name="T25" fmla="*/ 50 h 174"/>
                <a:gd name="T26" fmla="*/ 139 w 227"/>
                <a:gd name="T27" fmla="*/ 61 h 174"/>
                <a:gd name="T28" fmla="*/ 153 w 227"/>
                <a:gd name="T29" fmla="*/ 73 h 174"/>
                <a:gd name="T30" fmla="*/ 166 w 227"/>
                <a:gd name="T31" fmla="*/ 86 h 174"/>
                <a:gd name="T32" fmla="*/ 174 w 227"/>
                <a:gd name="T33" fmla="*/ 94 h 174"/>
                <a:gd name="T34" fmla="*/ 180 w 227"/>
                <a:gd name="T35" fmla="*/ 101 h 174"/>
                <a:gd name="T36" fmla="*/ 186 w 227"/>
                <a:gd name="T37" fmla="*/ 108 h 174"/>
                <a:gd name="T38" fmla="*/ 192 w 227"/>
                <a:gd name="T39" fmla="*/ 116 h 174"/>
                <a:gd name="T40" fmla="*/ 198 w 227"/>
                <a:gd name="T41" fmla="*/ 123 h 174"/>
                <a:gd name="T42" fmla="*/ 203 w 227"/>
                <a:gd name="T43" fmla="*/ 131 h 174"/>
                <a:gd name="T44" fmla="*/ 208 w 227"/>
                <a:gd name="T45" fmla="*/ 139 h 174"/>
                <a:gd name="T46" fmla="*/ 213 w 227"/>
                <a:gd name="T47" fmla="*/ 147 h 174"/>
                <a:gd name="T48" fmla="*/ 217 w 227"/>
                <a:gd name="T49" fmla="*/ 155 h 174"/>
                <a:gd name="T50" fmla="*/ 221 w 227"/>
                <a:gd name="T51" fmla="*/ 163 h 174"/>
                <a:gd name="T52" fmla="*/ 225 w 227"/>
                <a:gd name="T53" fmla="*/ 172 h 174"/>
                <a:gd name="T54" fmla="*/ 225 w 227"/>
                <a:gd name="T55" fmla="*/ 169 h 174"/>
                <a:gd name="T56" fmla="*/ 221 w 227"/>
                <a:gd name="T57" fmla="*/ 161 h 174"/>
                <a:gd name="T58" fmla="*/ 217 w 227"/>
                <a:gd name="T59" fmla="*/ 152 h 174"/>
                <a:gd name="T60" fmla="*/ 212 w 227"/>
                <a:gd name="T61" fmla="*/ 144 h 174"/>
                <a:gd name="T62" fmla="*/ 207 w 227"/>
                <a:gd name="T63" fmla="*/ 136 h 174"/>
                <a:gd name="T64" fmla="*/ 202 w 227"/>
                <a:gd name="T65" fmla="*/ 128 h 174"/>
                <a:gd name="T66" fmla="*/ 197 w 227"/>
                <a:gd name="T67" fmla="*/ 121 h 174"/>
                <a:gd name="T68" fmla="*/ 191 w 227"/>
                <a:gd name="T69" fmla="*/ 113 h 174"/>
                <a:gd name="T70" fmla="*/ 186 w 227"/>
                <a:gd name="T71" fmla="*/ 106 h 174"/>
                <a:gd name="T72" fmla="*/ 180 w 227"/>
                <a:gd name="T73" fmla="*/ 98 h 174"/>
                <a:gd name="T74" fmla="*/ 174 w 227"/>
                <a:gd name="T75" fmla="*/ 92 h 174"/>
                <a:gd name="T76" fmla="*/ 164 w 227"/>
                <a:gd name="T77" fmla="*/ 82 h 174"/>
                <a:gd name="T78" fmla="*/ 150 w 227"/>
                <a:gd name="T79" fmla="*/ 69 h 174"/>
                <a:gd name="T80" fmla="*/ 136 w 227"/>
                <a:gd name="T81" fmla="*/ 58 h 174"/>
                <a:gd name="T82" fmla="*/ 121 w 227"/>
                <a:gd name="T83" fmla="*/ 47 h 174"/>
                <a:gd name="T84" fmla="*/ 105 w 227"/>
                <a:gd name="T85" fmla="*/ 37 h 174"/>
                <a:gd name="T86" fmla="*/ 93 w 227"/>
                <a:gd name="T87" fmla="*/ 30 h 174"/>
                <a:gd name="T88" fmla="*/ 85 w 227"/>
                <a:gd name="T89" fmla="*/ 26 h 174"/>
                <a:gd name="T90" fmla="*/ 76 w 227"/>
                <a:gd name="T91" fmla="*/ 22 h 174"/>
                <a:gd name="T92" fmla="*/ 68 w 227"/>
                <a:gd name="T93" fmla="*/ 19 h 174"/>
                <a:gd name="T94" fmla="*/ 59 w 227"/>
                <a:gd name="T95" fmla="*/ 15 h 174"/>
                <a:gd name="T96" fmla="*/ 50 w 227"/>
                <a:gd name="T97" fmla="*/ 12 h 174"/>
                <a:gd name="T98" fmla="*/ 42 w 227"/>
                <a:gd name="T99" fmla="*/ 9 h 174"/>
                <a:gd name="T100" fmla="*/ 32 w 227"/>
                <a:gd name="T101" fmla="*/ 7 h 174"/>
                <a:gd name="T102" fmla="*/ 23 w 227"/>
                <a:gd name="T103" fmla="*/ 5 h 174"/>
                <a:gd name="T104" fmla="*/ 14 w 227"/>
                <a:gd name="T105" fmla="*/ 3 h 174"/>
                <a:gd name="T106" fmla="*/ 5 w 227"/>
                <a:gd name="T107" fmla="*/ 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" h="174">
                  <a:moveTo>
                    <a:pt x="0" y="1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7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5" y="8"/>
                  </a:lnTo>
                  <a:lnTo>
                    <a:pt x="37" y="9"/>
                  </a:lnTo>
                  <a:lnTo>
                    <a:pt x="39" y="10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6" y="12"/>
                  </a:lnTo>
                  <a:lnTo>
                    <a:pt x="48" y="13"/>
                  </a:lnTo>
                  <a:lnTo>
                    <a:pt x="50" y="13"/>
                  </a:lnTo>
                  <a:lnTo>
                    <a:pt x="52" y="14"/>
                  </a:lnTo>
                  <a:lnTo>
                    <a:pt x="54" y="15"/>
                  </a:lnTo>
                  <a:lnTo>
                    <a:pt x="57" y="16"/>
                  </a:lnTo>
                  <a:lnTo>
                    <a:pt x="59" y="16"/>
                  </a:lnTo>
                  <a:lnTo>
                    <a:pt x="61" y="17"/>
                  </a:lnTo>
                  <a:lnTo>
                    <a:pt x="63" y="18"/>
                  </a:lnTo>
                  <a:lnTo>
                    <a:pt x="65" y="19"/>
                  </a:lnTo>
                  <a:lnTo>
                    <a:pt x="67" y="20"/>
                  </a:lnTo>
                  <a:lnTo>
                    <a:pt x="70" y="21"/>
                  </a:lnTo>
                  <a:lnTo>
                    <a:pt x="72" y="22"/>
                  </a:lnTo>
                  <a:lnTo>
                    <a:pt x="74" y="22"/>
                  </a:lnTo>
                  <a:lnTo>
                    <a:pt x="76" y="23"/>
                  </a:lnTo>
                  <a:lnTo>
                    <a:pt x="78" y="24"/>
                  </a:lnTo>
                  <a:lnTo>
                    <a:pt x="80" y="25"/>
                  </a:lnTo>
                  <a:lnTo>
                    <a:pt x="82" y="26"/>
                  </a:lnTo>
                  <a:lnTo>
                    <a:pt x="84" y="27"/>
                  </a:lnTo>
                  <a:lnTo>
                    <a:pt x="86" y="28"/>
                  </a:lnTo>
                  <a:lnTo>
                    <a:pt x="89" y="29"/>
                  </a:lnTo>
                  <a:lnTo>
                    <a:pt x="91" y="30"/>
                  </a:lnTo>
                  <a:lnTo>
                    <a:pt x="93" y="31"/>
                  </a:lnTo>
                  <a:lnTo>
                    <a:pt x="95" y="32"/>
                  </a:lnTo>
                  <a:lnTo>
                    <a:pt x="97" y="33"/>
                  </a:lnTo>
                  <a:lnTo>
                    <a:pt x="101" y="36"/>
                  </a:lnTo>
                  <a:lnTo>
                    <a:pt x="105" y="38"/>
                  </a:lnTo>
                  <a:lnTo>
                    <a:pt x="109" y="40"/>
                  </a:lnTo>
                  <a:lnTo>
                    <a:pt x="113" y="43"/>
                  </a:lnTo>
                  <a:lnTo>
                    <a:pt x="117" y="45"/>
                  </a:lnTo>
                  <a:lnTo>
                    <a:pt x="121" y="48"/>
                  </a:lnTo>
                  <a:lnTo>
                    <a:pt x="124" y="50"/>
                  </a:lnTo>
                  <a:lnTo>
                    <a:pt x="128" y="53"/>
                  </a:lnTo>
                  <a:lnTo>
                    <a:pt x="132" y="56"/>
                  </a:lnTo>
                  <a:lnTo>
                    <a:pt x="135" y="58"/>
                  </a:lnTo>
                  <a:lnTo>
                    <a:pt x="139" y="61"/>
                  </a:lnTo>
                  <a:lnTo>
                    <a:pt x="143" y="64"/>
                  </a:lnTo>
                  <a:lnTo>
                    <a:pt x="146" y="67"/>
                  </a:lnTo>
                  <a:lnTo>
                    <a:pt x="150" y="70"/>
                  </a:lnTo>
                  <a:lnTo>
                    <a:pt x="153" y="73"/>
                  </a:lnTo>
                  <a:lnTo>
                    <a:pt x="157" y="76"/>
                  </a:lnTo>
                  <a:lnTo>
                    <a:pt x="160" y="79"/>
                  </a:lnTo>
                  <a:lnTo>
                    <a:pt x="163" y="83"/>
                  </a:lnTo>
                  <a:lnTo>
                    <a:pt x="166" y="86"/>
                  </a:lnTo>
                  <a:lnTo>
                    <a:pt x="170" y="89"/>
                  </a:lnTo>
                  <a:lnTo>
                    <a:pt x="171" y="91"/>
                  </a:lnTo>
                  <a:lnTo>
                    <a:pt x="173" y="92"/>
                  </a:lnTo>
                  <a:lnTo>
                    <a:pt x="174" y="94"/>
                  </a:lnTo>
                  <a:lnTo>
                    <a:pt x="176" y="96"/>
                  </a:lnTo>
                  <a:lnTo>
                    <a:pt x="177" y="98"/>
                  </a:lnTo>
                  <a:lnTo>
                    <a:pt x="179" y="99"/>
                  </a:lnTo>
                  <a:lnTo>
                    <a:pt x="180" y="101"/>
                  </a:lnTo>
                  <a:lnTo>
                    <a:pt x="182" y="103"/>
                  </a:lnTo>
                  <a:lnTo>
                    <a:pt x="184" y="105"/>
                  </a:lnTo>
                  <a:lnTo>
                    <a:pt x="185" y="106"/>
                  </a:lnTo>
                  <a:lnTo>
                    <a:pt x="186" y="108"/>
                  </a:lnTo>
                  <a:lnTo>
                    <a:pt x="188" y="110"/>
                  </a:lnTo>
                  <a:lnTo>
                    <a:pt x="189" y="112"/>
                  </a:lnTo>
                  <a:lnTo>
                    <a:pt x="190" y="114"/>
                  </a:lnTo>
                  <a:lnTo>
                    <a:pt x="192" y="116"/>
                  </a:lnTo>
                  <a:lnTo>
                    <a:pt x="193" y="118"/>
                  </a:lnTo>
                  <a:lnTo>
                    <a:pt x="195" y="119"/>
                  </a:lnTo>
                  <a:lnTo>
                    <a:pt x="196" y="121"/>
                  </a:lnTo>
                  <a:lnTo>
                    <a:pt x="198" y="123"/>
                  </a:lnTo>
                  <a:lnTo>
                    <a:pt x="199" y="125"/>
                  </a:lnTo>
                  <a:lnTo>
                    <a:pt x="200" y="127"/>
                  </a:lnTo>
                  <a:lnTo>
                    <a:pt x="202" y="129"/>
                  </a:lnTo>
                  <a:lnTo>
                    <a:pt x="203" y="131"/>
                  </a:lnTo>
                  <a:lnTo>
                    <a:pt x="204" y="133"/>
                  </a:lnTo>
                  <a:lnTo>
                    <a:pt x="205" y="135"/>
                  </a:lnTo>
                  <a:lnTo>
                    <a:pt x="206" y="137"/>
                  </a:lnTo>
                  <a:lnTo>
                    <a:pt x="208" y="139"/>
                  </a:lnTo>
                  <a:lnTo>
                    <a:pt x="209" y="141"/>
                  </a:lnTo>
                  <a:lnTo>
                    <a:pt x="210" y="143"/>
                  </a:lnTo>
                  <a:lnTo>
                    <a:pt x="211" y="145"/>
                  </a:lnTo>
                  <a:lnTo>
                    <a:pt x="213" y="147"/>
                  </a:lnTo>
                  <a:lnTo>
                    <a:pt x="214" y="149"/>
                  </a:lnTo>
                  <a:lnTo>
                    <a:pt x="215" y="151"/>
                  </a:lnTo>
                  <a:lnTo>
                    <a:pt x="216" y="153"/>
                  </a:lnTo>
                  <a:lnTo>
                    <a:pt x="217" y="155"/>
                  </a:lnTo>
                  <a:lnTo>
                    <a:pt x="218" y="157"/>
                  </a:lnTo>
                  <a:lnTo>
                    <a:pt x="219" y="159"/>
                  </a:lnTo>
                  <a:lnTo>
                    <a:pt x="220" y="161"/>
                  </a:lnTo>
                  <a:lnTo>
                    <a:pt x="221" y="163"/>
                  </a:lnTo>
                  <a:lnTo>
                    <a:pt x="222" y="165"/>
                  </a:lnTo>
                  <a:lnTo>
                    <a:pt x="223" y="168"/>
                  </a:lnTo>
                  <a:lnTo>
                    <a:pt x="224" y="170"/>
                  </a:lnTo>
                  <a:lnTo>
                    <a:pt x="225" y="172"/>
                  </a:lnTo>
                  <a:lnTo>
                    <a:pt x="226" y="174"/>
                  </a:lnTo>
                  <a:lnTo>
                    <a:pt x="227" y="174"/>
                  </a:lnTo>
                  <a:lnTo>
                    <a:pt x="226" y="172"/>
                  </a:lnTo>
                  <a:lnTo>
                    <a:pt x="225" y="169"/>
                  </a:lnTo>
                  <a:lnTo>
                    <a:pt x="224" y="167"/>
                  </a:lnTo>
                  <a:lnTo>
                    <a:pt x="223" y="165"/>
                  </a:lnTo>
                  <a:lnTo>
                    <a:pt x="222" y="163"/>
                  </a:lnTo>
                  <a:lnTo>
                    <a:pt x="221" y="161"/>
                  </a:lnTo>
                  <a:lnTo>
                    <a:pt x="220" y="159"/>
                  </a:lnTo>
                  <a:lnTo>
                    <a:pt x="219" y="157"/>
                  </a:lnTo>
                  <a:lnTo>
                    <a:pt x="218" y="155"/>
                  </a:lnTo>
                  <a:lnTo>
                    <a:pt x="217" y="152"/>
                  </a:lnTo>
                  <a:lnTo>
                    <a:pt x="216" y="150"/>
                  </a:lnTo>
                  <a:lnTo>
                    <a:pt x="215" y="148"/>
                  </a:lnTo>
                  <a:lnTo>
                    <a:pt x="213" y="146"/>
                  </a:lnTo>
                  <a:lnTo>
                    <a:pt x="212" y="144"/>
                  </a:lnTo>
                  <a:lnTo>
                    <a:pt x="211" y="142"/>
                  </a:lnTo>
                  <a:lnTo>
                    <a:pt x="210" y="140"/>
                  </a:lnTo>
                  <a:lnTo>
                    <a:pt x="209" y="138"/>
                  </a:lnTo>
                  <a:lnTo>
                    <a:pt x="207" y="136"/>
                  </a:lnTo>
                  <a:lnTo>
                    <a:pt x="206" y="134"/>
                  </a:lnTo>
                  <a:lnTo>
                    <a:pt x="205" y="132"/>
                  </a:lnTo>
                  <a:lnTo>
                    <a:pt x="204" y="130"/>
                  </a:lnTo>
                  <a:lnTo>
                    <a:pt x="202" y="128"/>
                  </a:lnTo>
                  <a:lnTo>
                    <a:pt x="201" y="126"/>
                  </a:lnTo>
                  <a:lnTo>
                    <a:pt x="200" y="124"/>
                  </a:lnTo>
                  <a:lnTo>
                    <a:pt x="198" y="122"/>
                  </a:lnTo>
                  <a:lnTo>
                    <a:pt x="197" y="121"/>
                  </a:lnTo>
                  <a:lnTo>
                    <a:pt x="196" y="119"/>
                  </a:lnTo>
                  <a:lnTo>
                    <a:pt x="194" y="117"/>
                  </a:lnTo>
                  <a:lnTo>
                    <a:pt x="193" y="115"/>
                  </a:lnTo>
                  <a:lnTo>
                    <a:pt x="191" y="113"/>
                  </a:lnTo>
                  <a:lnTo>
                    <a:pt x="190" y="111"/>
                  </a:lnTo>
                  <a:lnTo>
                    <a:pt x="189" y="109"/>
                  </a:lnTo>
                  <a:lnTo>
                    <a:pt x="187" y="107"/>
                  </a:lnTo>
                  <a:lnTo>
                    <a:pt x="186" y="106"/>
                  </a:lnTo>
                  <a:lnTo>
                    <a:pt x="184" y="104"/>
                  </a:lnTo>
                  <a:lnTo>
                    <a:pt x="183" y="102"/>
                  </a:lnTo>
                  <a:lnTo>
                    <a:pt x="181" y="100"/>
                  </a:lnTo>
                  <a:lnTo>
                    <a:pt x="180" y="98"/>
                  </a:lnTo>
                  <a:lnTo>
                    <a:pt x="178" y="97"/>
                  </a:lnTo>
                  <a:lnTo>
                    <a:pt x="177" y="95"/>
                  </a:lnTo>
                  <a:lnTo>
                    <a:pt x="175" y="93"/>
                  </a:lnTo>
                  <a:lnTo>
                    <a:pt x="174" y="92"/>
                  </a:lnTo>
                  <a:lnTo>
                    <a:pt x="172" y="90"/>
                  </a:lnTo>
                  <a:lnTo>
                    <a:pt x="170" y="88"/>
                  </a:lnTo>
                  <a:lnTo>
                    <a:pt x="167" y="85"/>
                  </a:lnTo>
                  <a:lnTo>
                    <a:pt x="164" y="82"/>
                  </a:lnTo>
                  <a:lnTo>
                    <a:pt x="161" y="79"/>
                  </a:lnTo>
                  <a:lnTo>
                    <a:pt x="157" y="75"/>
                  </a:lnTo>
                  <a:lnTo>
                    <a:pt x="154" y="72"/>
                  </a:lnTo>
                  <a:lnTo>
                    <a:pt x="150" y="69"/>
                  </a:lnTo>
                  <a:lnTo>
                    <a:pt x="147" y="66"/>
                  </a:lnTo>
                  <a:lnTo>
                    <a:pt x="143" y="63"/>
                  </a:lnTo>
                  <a:lnTo>
                    <a:pt x="140" y="60"/>
                  </a:lnTo>
                  <a:lnTo>
                    <a:pt x="136" y="58"/>
                  </a:lnTo>
                  <a:lnTo>
                    <a:pt x="132" y="55"/>
                  </a:lnTo>
                  <a:lnTo>
                    <a:pt x="129" y="52"/>
                  </a:lnTo>
                  <a:lnTo>
                    <a:pt x="125" y="49"/>
                  </a:lnTo>
                  <a:lnTo>
                    <a:pt x="121" y="47"/>
                  </a:lnTo>
                  <a:lnTo>
                    <a:pt x="117" y="44"/>
                  </a:lnTo>
                  <a:lnTo>
                    <a:pt x="113" y="42"/>
                  </a:lnTo>
                  <a:lnTo>
                    <a:pt x="109" y="39"/>
                  </a:lnTo>
                  <a:lnTo>
                    <a:pt x="105" y="37"/>
                  </a:lnTo>
                  <a:lnTo>
                    <a:pt x="101" y="35"/>
                  </a:lnTo>
                  <a:lnTo>
                    <a:pt x="97" y="32"/>
                  </a:lnTo>
                  <a:lnTo>
                    <a:pt x="95" y="31"/>
                  </a:lnTo>
                  <a:lnTo>
                    <a:pt x="93" y="30"/>
                  </a:lnTo>
                  <a:lnTo>
                    <a:pt x="91" y="29"/>
                  </a:lnTo>
                  <a:lnTo>
                    <a:pt x="89" y="28"/>
                  </a:lnTo>
                  <a:lnTo>
                    <a:pt x="87" y="27"/>
                  </a:lnTo>
                  <a:lnTo>
                    <a:pt x="85" y="26"/>
                  </a:lnTo>
                  <a:lnTo>
                    <a:pt x="83" y="25"/>
                  </a:lnTo>
                  <a:lnTo>
                    <a:pt x="81" y="24"/>
                  </a:lnTo>
                  <a:lnTo>
                    <a:pt x="78" y="23"/>
                  </a:lnTo>
                  <a:lnTo>
                    <a:pt x="76" y="22"/>
                  </a:lnTo>
                  <a:lnTo>
                    <a:pt x="74" y="21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68" y="19"/>
                  </a:lnTo>
                  <a:lnTo>
                    <a:pt x="66" y="18"/>
                  </a:lnTo>
                  <a:lnTo>
                    <a:pt x="64" y="17"/>
                  </a:lnTo>
                  <a:lnTo>
                    <a:pt x="62" y="16"/>
                  </a:lnTo>
                  <a:lnTo>
                    <a:pt x="59" y="15"/>
                  </a:lnTo>
                  <a:lnTo>
                    <a:pt x="57" y="15"/>
                  </a:lnTo>
                  <a:lnTo>
                    <a:pt x="55" y="14"/>
                  </a:lnTo>
                  <a:lnTo>
                    <a:pt x="53" y="13"/>
                  </a:lnTo>
                  <a:lnTo>
                    <a:pt x="50" y="12"/>
                  </a:lnTo>
                  <a:lnTo>
                    <a:pt x="48" y="12"/>
                  </a:lnTo>
                  <a:lnTo>
                    <a:pt x="46" y="11"/>
                  </a:lnTo>
                  <a:lnTo>
                    <a:pt x="44" y="10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2" y="7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1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492991" y="3544608"/>
              <a:ext cx="53975" cy="50800"/>
            </a:xfrm>
            <a:custGeom>
              <a:avLst/>
              <a:gdLst>
                <a:gd name="T0" fmla="*/ 1 w 34"/>
                <a:gd name="T1" fmla="*/ 0 h 32"/>
                <a:gd name="T2" fmla="*/ 0 w 34"/>
                <a:gd name="T3" fmla="*/ 7 h 32"/>
                <a:gd name="T4" fmla="*/ 29 w 34"/>
                <a:gd name="T5" fmla="*/ 32 h 32"/>
                <a:gd name="T6" fmla="*/ 34 w 34"/>
                <a:gd name="T7" fmla="*/ 26 h 32"/>
                <a:gd name="T8" fmla="*/ 5 w 34"/>
                <a:gd name="T9" fmla="*/ 1 h 32"/>
                <a:gd name="T10" fmla="*/ 4 w 34"/>
                <a:gd name="T11" fmla="*/ 8 h 32"/>
                <a:gd name="T12" fmla="*/ 1 w 3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2">
                  <a:moveTo>
                    <a:pt x="1" y="0"/>
                  </a:moveTo>
                  <a:lnTo>
                    <a:pt x="0" y="7"/>
                  </a:lnTo>
                  <a:lnTo>
                    <a:pt x="29" y="32"/>
                  </a:lnTo>
                  <a:lnTo>
                    <a:pt x="34" y="26"/>
                  </a:lnTo>
                  <a:lnTo>
                    <a:pt x="5" y="1"/>
                  </a:lnTo>
                  <a:lnTo>
                    <a:pt x="4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494578" y="3529200"/>
              <a:ext cx="60325" cy="38100"/>
            </a:xfrm>
            <a:custGeom>
              <a:avLst/>
              <a:gdLst>
                <a:gd name="T0" fmla="*/ 36 w 38"/>
                <a:gd name="T1" fmla="*/ 4 h 24"/>
                <a:gd name="T2" fmla="*/ 34 w 38"/>
                <a:gd name="T3" fmla="*/ 0 h 24"/>
                <a:gd name="T4" fmla="*/ 0 w 38"/>
                <a:gd name="T5" fmla="*/ 16 h 24"/>
                <a:gd name="T6" fmla="*/ 3 w 38"/>
                <a:gd name="T7" fmla="*/ 24 h 24"/>
                <a:gd name="T8" fmla="*/ 38 w 38"/>
                <a:gd name="T9" fmla="*/ 8 h 24"/>
                <a:gd name="T10" fmla="*/ 36 w 38"/>
                <a:gd name="T11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4">
                  <a:moveTo>
                    <a:pt x="36" y="4"/>
                  </a:moveTo>
                  <a:lnTo>
                    <a:pt x="34" y="0"/>
                  </a:lnTo>
                  <a:lnTo>
                    <a:pt x="0" y="16"/>
                  </a:lnTo>
                  <a:lnTo>
                    <a:pt x="3" y="24"/>
                  </a:lnTo>
                  <a:lnTo>
                    <a:pt x="38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cxnSp>
          <p:nvCxnSpPr>
            <p:cNvPr id="45063" name="Straight Connector 45062"/>
            <p:cNvCxnSpPr/>
            <p:nvPr/>
          </p:nvCxnSpPr>
          <p:spPr>
            <a:xfrm>
              <a:off x="3649069" y="2503977"/>
              <a:ext cx="1669055" cy="716088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69" name="Straight Connector 45068"/>
            <p:cNvCxnSpPr/>
            <p:nvPr/>
          </p:nvCxnSpPr>
          <p:spPr>
            <a:xfrm flipV="1">
              <a:off x="3442741" y="3235377"/>
              <a:ext cx="1873770" cy="79198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73" name="Straight Connector 45072"/>
            <p:cNvCxnSpPr>
              <a:stCxn id="45058" idx="4"/>
            </p:cNvCxnSpPr>
            <p:nvPr/>
          </p:nvCxnSpPr>
          <p:spPr>
            <a:xfrm flipH="1">
              <a:off x="3430250" y="2513014"/>
              <a:ext cx="201334" cy="1506848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  <a:headEnd type="arrow" w="med" len="med"/>
              <a:tailEnd type="none" w="med" len="med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58" name="Freeform 49"/>
            <p:cNvSpPr>
              <a:spLocks/>
            </p:cNvSpPr>
            <p:nvPr/>
          </p:nvSpPr>
          <p:spPr bwMode="auto">
            <a:xfrm>
              <a:off x="3613150" y="2476501"/>
              <a:ext cx="36513" cy="36513"/>
            </a:xfrm>
            <a:custGeom>
              <a:avLst/>
              <a:gdLst>
                <a:gd name="T0" fmla="*/ 52 w 103"/>
                <a:gd name="T1" fmla="*/ 0 h 102"/>
                <a:gd name="T2" fmla="*/ 52 w 103"/>
                <a:gd name="T3" fmla="*/ 0 h 102"/>
                <a:gd name="T4" fmla="*/ 0 w 103"/>
                <a:gd name="T5" fmla="*/ 52 h 102"/>
                <a:gd name="T6" fmla="*/ 0 w 103"/>
                <a:gd name="T7" fmla="*/ 52 h 102"/>
                <a:gd name="T8" fmla="*/ 52 w 103"/>
                <a:gd name="T9" fmla="*/ 102 h 102"/>
                <a:gd name="T10" fmla="*/ 52 w 103"/>
                <a:gd name="T11" fmla="*/ 102 h 102"/>
                <a:gd name="T12" fmla="*/ 103 w 103"/>
                <a:gd name="T13" fmla="*/ 52 h 102"/>
                <a:gd name="T14" fmla="*/ 103 w 103"/>
                <a:gd name="T15" fmla="*/ 52 h 102"/>
                <a:gd name="T16" fmla="*/ 52 w 103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2">
                  <a:moveTo>
                    <a:pt x="52" y="0"/>
                  </a:moveTo>
                  <a:lnTo>
                    <a:pt x="52" y="0"/>
                  </a:lnTo>
                  <a:cubicBezTo>
                    <a:pt x="24" y="0"/>
                    <a:pt x="0" y="23"/>
                    <a:pt x="0" y="52"/>
                  </a:cubicBezTo>
                  <a:lnTo>
                    <a:pt x="0" y="52"/>
                  </a:lnTo>
                  <a:cubicBezTo>
                    <a:pt x="0" y="80"/>
                    <a:pt x="24" y="102"/>
                    <a:pt x="52" y="102"/>
                  </a:cubicBezTo>
                  <a:lnTo>
                    <a:pt x="52" y="102"/>
                  </a:lnTo>
                  <a:cubicBezTo>
                    <a:pt x="80" y="102"/>
                    <a:pt x="103" y="80"/>
                    <a:pt x="103" y="52"/>
                  </a:cubicBezTo>
                  <a:lnTo>
                    <a:pt x="103" y="52"/>
                  </a:lnTo>
                  <a:cubicBezTo>
                    <a:pt x="103" y="23"/>
                    <a:pt x="80" y="0"/>
                    <a:pt x="52" y="0"/>
                  </a:cubicBez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059" name="Freeform 50"/>
            <p:cNvSpPr>
              <a:spLocks/>
            </p:cNvSpPr>
            <p:nvPr/>
          </p:nvSpPr>
          <p:spPr bwMode="auto">
            <a:xfrm>
              <a:off x="3415651" y="4014528"/>
              <a:ext cx="34925" cy="36513"/>
            </a:xfrm>
            <a:custGeom>
              <a:avLst/>
              <a:gdLst>
                <a:gd name="T0" fmla="*/ 52 w 102"/>
                <a:gd name="T1" fmla="*/ 0 h 101"/>
                <a:gd name="T2" fmla="*/ 52 w 102"/>
                <a:gd name="T3" fmla="*/ 0 h 101"/>
                <a:gd name="T4" fmla="*/ 0 w 102"/>
                <a:gd name="T5" fmla="*/ 51 h 101"/>
                <a:gd name="T6" fmla="*/ 0 w 102"/>
                <a:gd name="T7" fmla="*/ 51 h 101"/>
                <a:gd name="T8" fmla="*/ 52 w 102"/>
                <a:gd name="T9" fmla="*/ 101 h 101"/>
                <a:gd name="T10" fmla="*/ 52 w 102"/>
                <a:gd name="T11" fmla="*/ 101 h 101"/>
                <a:gd name="T12" fmla="*/ 102 w 102"/>
                <a:gd name="T13" fmla="*/ 51 h 101"/>
                <a:gd name="T14" fmla="*/ 102 w 102"/>
                <a:gd name="T15" fmla="*/ 51 h 101"/>
                <a:gd name="T16" fmla="*/ 52 w 102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1">
                  <a:moveTo>
                    <a:pt x="52" y="0"/>
                  </a:moveTo>
                  <a:lnTo>
                    <a:pt x="52" y="0"/>
                  </a:lnTo>
                  <a:cubicBezTo>
                    <a:pt x="23" y="0"/>
                    <a:pt x="0" y="23"/>
                    <a:pt x="0" y="51"/>
                  </a:cubicBezTo>
                  <a:lnTo>
                    <a:pt x="0" y="51"/>
                  </a:lnTo>
                  <a:cubicBezTo>
                    <a:pt x="0" y="79"/>
                    <a:pt x="23" y="101"/>
                    <a:pt x="52" y="101"/>
                  </a:cubicBezTo>
                  <a:lnTo>
                    <a:pt x="52" y="101"/>
                  </a:lnTo>
                  <a:cubicBezTo>
                    <a:pt x="80" y="101"/>
                    <a:pt x="102" y="79"/>
                    <a:pt x="102" y="51"/>
                  </a:cubicBezTo>
                  <a:lnTo>
                    <a:pt x="102" y="51"/>
                  </a:lnTo>
                  <a:cubicBezTo>
                    <a:pt x="102" y="23"/>
                    <a:pt x="80" y="0"/>
                    <a:pt x="52" y="0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060" name="Freeform 51"/>
            <p:cNvSpPr>
              <a:spLocks/>
            </p:cNvSpPr>
            <p:nvPr/>
          </p:nvSpPr>
          <p:spPr bwMode="auto">
            <a:xfrm>
              <a:off x="5313128" y="3206985"/>
              <a:ext cx="36513" cy="36513"/>
            </a:xfrm>
            <a:custGeom>
              <a:avLst/>
              <a:gdLst>
                <a:gd name="T0" fmla="*/ 51 w 102"/>
                <a:gd name="T1" fmla="*/ 0 h 103"/>
                <a:gd name="T2" fmla="*/ 51 w 102"/>
                <a:gd name="T3" fmla="*/ 0 h 103"/>
                <a:gd name="T4" fmla="*/ 0 w 102"/>
                <a:gd name="T5" fmla="*/ 51 h 103"/>
                <a:gd name="T6" fmla="*/ 0 w 102"/>
                <a:gd name="T7" fmla="*/ 51 h 103"/>
                <a:gd name="T8" fmla="*/ 51 w 102"/>
                <a:gd name="T9" fmla="*/ 103 h 103"/>
                <a:gd name="T10" fmla="*/ 51 w 102"/>
                <a:gd name="T11" fmla="*/ 103 h 103"/>
                <a:gd name="T12" fmla="*/ 102 w 102"/>
                <a:gd name="T13" fmla="*/ 51 h 103"/>
                <a:gd name="T14" fmla="*/ 102 w 102"/>
                <a:gd name="T15" fmla="*/ 51 h 103"/>
                <a:gd name="T16" fmla="*/ 51 w 102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3">
                  <a:moveTo>
                    <a:pt x="51" y="0"/>
                  </a:moveTo>
                  <a:lnTo>
                    <a:pt x="51" y="0"/>
                  </a:lnTo>
                  <a:cubicBezTo>
                    <a:pt x="23" y="0"/>
                    <a:pt x="0" y="23"/>
                    <a:pt x="0" y="51"/>
                  </a:cubicBezTo>
                  <a:lnTo>
                    <a:pt x="0" y="51"/>
                  </a:lnTo>
                  <a:cubicBezTo>
                    <a:pt x="0" y="79"/>
                    <a:pt x="23" y="103"/>
                    <a:pt x="51" y="103"/>
                  </a:cubicBezTo>
                  <a:lnTo>
                    <a:pt x="51" y="103"/>
                  </a:lnTo>
                  <a:cubicBezTo>
                    <a:pt x="79" y="103"/>
                    <a:pt x="102" y="79"/>
                    <a:pt x="102" y="51"/>
                  </a:cubicBezTo>
                  <a:lnTo>
                    <a:pt x="102" y="51"/>
                  </a:lnTo>
                  <a:cubicBezTo>
                    <a:pt x="102" y="23"/>
                    <a:pt x="79" y="0"/>
                    <a:pt x="51" y="0"/>
                  </a:cubicBez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5216" y="1645920"/>
            <a:ext cx="360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f. Math check?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1200" y="3706368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</a:rPr>
              <a:t>426.383</a:t>
            </a:r>
          </a:p>
          <a:p>
            <a:r>
              <a:rPr lang="en-US" sz="1400" b="0" dirty="0" err="1">
                <a:solidFill>
                  <a:srgbClr val="0000FF"/>
                </a:solidFill>
              </a:rPr>
              <a:t>Az</a:t>
            </a:r>
            <a:r>
              <a:rPr lang="en-US" sz="1400" b="0" dirty="0">
                <a:solidFill>
                  <a:srgbClr val="0000FF"/>
                </a:solidFill>
              </a:rPr>
              <a:t> 246°18’44”</a:t>
            </a:r>
          </a:p>
        </p:txBody>
      </p:sp>
      <p:sp>
        <p:nvSpPr>
          <p:cNvPr id="3" name="Arc 2"/>
          <p:cNvSpPr/>
          <p:nvPr/>
        </p:nvSpPr>
        <p:spPr>
          <a:xfrm>
            <a:off x="4608576" y="1548384"/>
            <a:ext cx="914400" cy="914400"/>
          </a:xfrm>
          <a:prstGeom prst="arc">
            <a:avLst>
              <a:gd name="adj1" fmla="val 1372420"/>
              <a:gd name="adj2" fmla="val 6033109"/>
            </a:avLst>
          </a:prstGeom>
          <a:ln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145024" y="2450592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</a:rPr>
              <a:t>75°24’23”</a:t>
            </a:r>
          </a:p>
        </p:txBody>
      </p:sp>
      <p:sp>
        <p:nvSpPr>
          <p:cNvPr id="33" name="Arc 32"/>
          <p:cNvSpPr/>
          <p:nvPr/>
        </p:nvSpPr>
        <p:spPr>
          <a:xfrm>
            <a:off x="6821424" y="2542032"/>
            <a:ext cx="914400" cy="914400"/>
          </a:xfrm>
          <a:prstGeom prst="arc">
            <a:avLst>
              <a:gd name="adj1" fmla="val 9458329"/>
              <a:gd name="adj2" fmla="val 12658568"/>
            </a:avLst>
          </a:prstGeom>
          <a:ln>
            <a:solidFill>
              <a:srgbClr val="0000FF"/>
            </a:solidFill>
            <a:headEnd type="arrow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809488" y="2810256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</a:rPr>
              <a:t>46°15’37”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73952" y="2353056"/>
            <a:ext cx="1051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</a:rPr>
              <a:t>292°34’21”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24272" y="1517904"/>
            <a:ext cx="944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</a:rPr>
              <a:t>833.92’ N</a:t>
            </a:r>
          </a:p>
          <a:p>
            <a:r>
              <a:rPr lang="en-US" sz="1400" b="0" dirty="0">
                <a:solidFill>
                  <a:srgbClr val="0000FF"/>
                </a:solidFill>
              </a:rPr>
              <a:t>265.31’ 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4672" y="2048256"/>
            <a:ext cx="3681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Compute:</a:t>
            </a:r>
          </a:p>
          <a:p>
            <a:pPr lvl="1"/>
            <a:r>
              <a:rPr lang="en-US" b="0" dirty="0"/>
              <a:t>SG by Law of Sines</a:t>
            </a:r>
          </a:p>
          <a:p>
            <a:pPr lvl="1"/>
            <a:r>
              <a:rPr lang="en-US" b="0" dirty="0" err="1"/>
              <a:t>Az</a:t>
            </a:r>
            <a:r>
              <a:rPr lang="en-US" b="0" dirty="0"/>
              <a:t> SG using </a:t>
            </a:r>
            <a:r>
              <a:rPr lang="en-US" b="0" dirty="0" err="1"/>
              <a:t>Az</a:t>
            </a:r>
            <a:r>
              <a:rPr lang="en-US" b="0" dirty="0"/>
              <a:t> TS &amp; angle S</a:t>
            </a:r>
          </a:p>
          <a:p>
            <a:pPr lvl="1"/>
            <a:r>
              <a:rPr lang="en-US" b="0" dirty="0" err="1"/>
              <a:t>Coords</a:t>
            </a:r>
            <a:r>
              <a:rPr lang="en-US" b="0" dirty="0"/>
              <a:t> of G from 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81991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3915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4. Example 2 - Complete Solution</a:t>
            </a:r>
            <a:endParaRPr lang="en-US" b="0" i="1" dirty="0"/>
          </a:p>
        </p:txBody>
      </p:sp>
      <p:sp>
        <p:nvSpPr>
          <p:cNvPr id="45082" name="Text Box 5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6575" y="1141413"/>
            <a:ext cx="36750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What are the coordinates of 101?</a:t>
            </a:r>
          </a:p>
        </p:txBody>
      </p:sp>
      <p:sp>
        <p:nvSpPr>
          <p:cNvPr id="5734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095875" y="1935163"/>
            <a:ext cx="3359150" cy="1862138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095875" y="1935163"/>
            <a:ext cx="382588" cy="1960563"/>
          </a:xfrm>
          <a:prstGeom prst="line">
            <a:avLst/>
          </a:prstGeom>
          <a:noFill/>
          <a:ln w="4763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5478463" y="3797301"/>
            <a:ext cx="2976563" cy="98425"/>
          </a:xfrm>
          <a:prstGeom prst="line">
            <a:avLst/>
          </a:prstGeom>
          <a:noFill/>
          <a:ln w="4763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2" name="Freeform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070475" y="1909763"/>
            <a:ext cx="50800" cy="50800"/>
          </a:xfrm>
          <a:custGeom>
            <a:avLst/>
            <a:gdLst/>
            <a:ahLst/>
            <a:cxnLst>
              <a:cxn ang="0">
                <a:pos x="32" y="16"/>
              </a:cxn>
              <a:cxn ang="0">
                <a:pos x="32" y="14"/>
              </a:cxn>
              <a:cxn ang="0">
                <a:pos x="31" y="12"/>
              </a:cxn>
              <a:cxn ang="0">
                <a:pos x="31" y="10"/>
              </a:cxn>
              <a:cxn ang="0">
                <a:pos x="30" y="8"/>
              </a:cxn>
              <a:cxn ang="0">
                <a:pos x="29" y="7"/>
              </a:cxn>
              <a:cxn ang="0">
                <a:pos x="27" y="5"/>
              </a:cxn>
              <a:cxn ang="0">
                <a:pos x="26" y="3"/>
              </a:cxn>
              <a:cxn ang="0">
                <a:pos x="24" y="2"/>
              </a:cxn>
              <a:cxn ang="0">
                <a:pos x="22" y="1"/>
              </a:cxn>
              <a:cxn ang="0">
                <a:pos x="20" y="1"/>
              </a:cxn>
              <a:cxn ang="0">
                <a:pos x="18" y="0"/>
              </a:cxn>
              <a:cxn ang="0">
                <a:pos x="16" y="0"/>
              </a:cxn>
              <a:cxn ang="0">
                <a:pos x="14" y="0"/>
              </a:cxn>
              <a:cxn ang="0">
                <a:pos x="12" y="1"/>
              </a:cxn>
              <a:cxn ang="0">
                <a:pos x="10" y="1"/>
              </a:cxn>
              <a:cxn ang="0">
                <a:pos x="8" y="2"/>
              </a:cxn>
              <a:cxn ang="0">
                <a:pos x="6" y="3"/>
              </a:cxn>
              <a:cxn ang="0">
                <a:pos x="5" y="5"/>
              </a:cxn>
              <a:cxn ang="0">
                <a:pos x="3" y="7"/>
              </a:cxn>
              <a:cxn ang="0">
                <a:pos x="2" y="8"/>
              </a:cxn>
              <a:cxn ang="0">
                <a:pos x="1" y="10"/>
              </a:cxn>
              <a:cxn ang="0">
                <a:pos x="1" y="12"/>
              </a:cxn>
              <a:cxn ang="0">
                <a:pos x="0" y="14"/>
              </a:cxn>
              <a:cxn ang="0">
                <a:pos x="0" y="16"/>
              </a:cxn>
              <a:cxn ang="0">
                <a:pos x="0" y="18"/>
              </a:cxn>
              <a:cxn ang="0">
                <a:pos x="1" y="20"/>
              </a:cxn>
              <a:cxn ang="0">
                <a:pos x="1" y="22"/>
              </a:cxn>
              <a:cxn ang="0">
                <a:pos x="2" y="24"/>
              </a:cxn>
              <a:cxn ang="0">
                <a:pos x="3" y="26"/>
              </a:cxn>
              <a:cxn ang="0">
                <a:pos x="5" y="28"/>
              </a:cxn>
              <a:cxn ang="0">
                <a:pos x="6" y="29"/>
              </a:cxn>
              <a:cxn ang="0">
                <a:pos x="8" y="30"/>
              </a:cxn>
              <a:cxn ang="0">
                <a:pos x="10" y="31"/>
              </a:cxn>
              <a:cxn ang="0">
                <a:pos x="12" y="32"/>
              </a:cxn>
              <a:cxn ang="0">
                <a:pos x="14" y="32"/>
              </a:cxn>
              <a:cxn ang="0">
                <a:pos x="16" y="32"/>
              </a:cxn>
              <a:cxn ang="0">
                <a:pos x="18" y="32"/>
              </a:cxn>
              <a:cxn ang="0">
                <a:pos x="20" y="32"/>
              </a:cxn>
              <a:cxn ang="0">
                <a:pos x="22" y="31"/>
              </a:cxn>
              <a:cxn ang="0">
                <a:pos x="24" y="30"/>
              </a:cxn>
              <a:cxn ang="0">
                <a:pos x="26" y="29"/>
              </a:cxn>
              <a:cxn ang="0">
                <a:pos x="27" y="28"/>
              </a:cxn>
              <a:cxn ang="0">
                <a:pos x="29" y="26"/>
              </a:cxn>
              <a:cxn ang="0">
                <a:pos x="30" y="24"/>
              </a:cxn>
              <a:cxn ang="0">
                <a:pos x="31" y="22"/>
              </a:cxn>
              <a:cxn ang="0">
                <a:pos x="31" y="20"/>
              </a:cxn>
              <a:cxn ang="0">
                <a:pos x="32" y="18"/>
              </a:cxn>
            </a:cxnLst>
            <a:rect l="0" t="0" r="r" b="b"/>
            <a:pathLst>
              <a:path w="32" h="32">
                <a:moveTo>
                  <a:pt x="32" y="17"/>
                </a:moveTo>
                <a:lnTo>
                  <a:pt x="32" y="16"/>
                </a:lnTo>
                <a:lnTo>
                  <a:pt x="32" y="15"/>
                </a:lnTo>
                <a:lnTo>
                  <a:pt x="32" y="14"/>
                </a:lnTo>
                <a:lnTo>
                  <a:pt x="32" y="13"/>
                </a:lnTo>
                <a:lnTo>
                  <a:pt x="31" y="12"/>
                </a:lnTo>
                <a:lnTo>
                  <a:pt x="31" y="11"/>
                </a:lnTo>
                <a:lnTo>
                  <a:pt x="31" y="10"/>
                </a:lnTo>
                <a:lnTo>
                  <a:pt x="30" y="9"/>
                </a:lnTo>
                <a:lnTo>
                  <a:pt x="30" y="8"/>
                </a:lnTo>
                <a:lnTo>
                  <a:pt x="29" y="7"/>
                </a:lnTo>
                <a:lnTo>
                  <a:pt x="29" y="7"/>
                </a:lnTo>
                <a:lnTo>
                  <a:pt x="28" y="6"/>
                </a:lnTo>
                <a:lnTo>
                  <a:pt x="27" y="5"/>
                </a:lnTo>
                <a:lnTo>
                  <a:pt x="27" y="4"/>
                </a:lnTo>
                <a:lnTo>
                  <a:pt x="26" y="3"/>
                </a:lnTo>
                <a:lnTo>
                  <a:pt x="25" y="3"/>
                </a:lnTo>
                <a:lnTo>
                  <a:pt x="24" y="2"/>
                </a:lnTo>
                <a:lnTo>
                  <a:pt x="23" y="2"/>
                </a:lnTo>
                <a:lnTo>
                  <a:pt x="22" y="1"/>
                </a:lnTo>
                <a:lnTo>
                  <a:pt x="21" y="1"/>
                </a:lnTo>
                <a:lnTo>
                  <a:pt x="20" y="1"/>
                </a:lnTo>
                <a:lnTo>
                  <a:pt x="19" y="1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3" y="1"/>
                </a:lnTo>
                <a:lnTo>
                  <a:pt x="12" y="1"/>
                </a:lnTo>
                <a:lnTo>
                  <a:pt x="11" y="1"/>
                </a:lnTo>
                <a:lnTo>
                  <a:pt x="10" y="1"/>
                </a:lnTo>
                <a:lnTo>
                  <a:pt x="9" y="2"/>
                </a:lnTo>
                <a:lnTo>
                  <a:pt x="8" y="2"/>
                </a:lnTo>
                <a:lnTo>
                  <a:pt x="7" y="3"/>
                </a:lnTo>
                <a:lnTo>
                  <a:pt x="6" y="3"/>
                </a:lnTo>
                <a:lnTo>
                  <a:pt x="6" y="4"/>
                </a:lnTo>
                <a:lnTo>
                  <a:pt x="5" y="5"/>
                </a:lnTo>
                <a:lnTo>
                  <a:pt x="4" y="6"/>
                </a:lnTo>
                <a:lnTo>
                  <a:pt x="3" y="7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2" y="23"/>
                </a:lnTo>
                <a:lnTo>
                  <a:pt x="2" y="24"/>
                </a:lnTo>
                <a:lnTo>
                  <a:pt x="3" y="25"/>
                </a:lnTo>
                <a:lnTo>
                  <a:pt x="3" y="26"/>
                </a:lnTo>
                <a:lnTo>
                  <a:pt x="4" y="27"/>
                </a:lnTo>
                <a:lnTo>
                  <a:pt x="5" y="28"/>
                </a:lnTo>
                <a:lnTo>
                  <a:pt x="6" y="28"/>
                </a:lnTo>
                <a:lnTo>
                  <a:pt x="6" y="29"/>
                </a:lnTo>
                <a:lnTo>
                  <a:pt x="7" y="30"/>
                </a:lnTo>
                <a:lnTo>
                  <a:pt x="8" y="30"/>
                </a:lnTo>
                <a:lnTo>
                  <a:pt x="9" y="31"/>
                </a:lnTo>
                <a:lnTo>
                  <a:pt x="10" y="31"/>
                </a:lnTo>
                <a:lnTo>
                  <a:pt x="11" y="32"/>
                </a:lnTo>
                <a:lnTo>
                  <a:pt x="12" y="32"/>
                </a:lnTo>
                <a:lnTo>
                  <a:pt x="13" y="32"/>
                </a:lnTo>
                <a:lnTo>
                  <a:pt x="14" y="32"/>
                </a:lnTo>
                <a:lnTo>
                  <a:pt x="15" y="32"/>
                </a:lnTo>
                <a:lnTo>
                  <a:pt x="16" y="32"/>
                </a:lnTo>
                <a:lnTo>
                  <a:pt x="17" y="32"/>
                </a:lnTo>
                <a:lnTo>
                  <a:pt x="18" y="32"/>
                </a:lnTo>
                <a:lnTo>
                  <a:pt x="19" y="32"/>
                </a:lnTo>
                <a:lnTo>
                  <a:pt x="20" y="32"/>
                </a:lnTo>
                <a:lnTo>
                  <a:pt x="21" y="32"/>
                </a:lnTo>
                <a:lnTo>
                  <a:pt x="22" y="31"/>
                </a:lnTo>
                <a:lnTo>
                  <a:pt x="23" y="31"/>
                </a:lnTo>
                <a:lnTo>
                  <a:pt x="24" y="30"/>
                </a:lnTo>
                <a:lnTo>
                  <a:pt x="25" y="30"/>
                </a:lnTo>
                <a:lnTo>
                  <a:pt x="26" y="29"/>
                </a:lnTo>
                <a:lnTo>
                  <a:pt x="27" y="28"/>
                </a:lnTo>
                <a:lnTo>
                  <a:pt x="27" y="28"/>
                </a:lnTo>
                <a:lnTo>
                  <a:pt x="28" y="27"/>
                </a:lnTo>
                <a:lnTo>
                  <a:pt x="29" y="26"/>
                </a:lnTo>
                <a:lnTo>
                  <a:pt x="29" y="25"/>
                </a:lnTo>
                <a:lnTo>
                  <a:pt x="30" y="24"/>
                </a:lnTo>
                <a:lnTo>
                  <a:pt x="30" y="23"/>
                </a:lnTo>
                <a:lnTo>
                  <a:pt x="31" y="22"/>
                </a:lnTo>
                <a:lnTo>
                  <a:pt x="31" y="21"/>
                </a:lnTo>
                <a:lnTo>
                  <a:pt x="31" y="20"/>
                </a:lnTo>
                <a:lnTo>
                  <a:pt x="32" y="19"/>
                </a:lnTo>
                <a:lnTo>
                  <a:pt x="32" y="18"/>
                </a:lnTo>
                <a:lnTo>
                  <a:pt x="32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3" name="Freeform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070475" y="1909763"/>
            <a:ext cx="50800" cy="50800"/>
          </a:xfrm>
          <a:custGeom>
            <a:avLst/>
            <a:gdLst/>
            <a:ahLst/>
            <a:cxnLst>
              <a:cxn ang="0">
                <a:pos x="189" y="88"/>
              </a:cxn>
              <a:cxn ang="0">
                <a:pos x="187" y="76"/>
              </a:cxn>
              <a:cxn ang="0">
                <a:pos x="184" y="64"/>
              </a:cxn>
              <a:cxn ang="0">
                <a:pos x="180" y="52"/>
              </a:cxn>
              <a:cxn ang="0">
                <a:pos x="173" y="42"/>
              </a:cxn>
              <a:cxn ang="0">
                <a:pos x="166" y="32"/>
              </a:cxn>
              <a:cxn ang="0">
                <a:pos x="157" y="23"/>
              </a:cxn>
              <a:cxn ang="0">
                <a:pos x="147" y="16"/>
              </a:cxn>
              <a:cxn ang="0">
                <a:pos x="137" y="9"/>
              </a:cxn>
              <a:cxn ang="0">
                <a:pos x="125" y="5"/>
              </a:cxn>
              <a:cxn ang="0">
                <a:pos x="113" y="2"/>
              </a:cxn>
              <a:cxn ang="0">
                <a:pos x="101" y="0"/>
              </a:cxn>
              <a:cxn ang="0">
                <a:pos x="89" y="0"/>
              </a:cxn>
              <a:cxn ang="0">
                <a:pos x="76" y="2"/>
              </a:cxn>
              <a:cxn ang="0">
                <a:pos x="65" y="5"/>
              </a:cxn>
              <a:cxn ang="0">
                <a:pos x="53" y="9"/>
              </a:cxn>
              <a:cxn ang="0">
                <a:pos x="42" y="16"/>
              </a:cxn>
              <a:cxn ang="0">
                <a:pos x="33" y="23"/>
              </a:cxn>
              <a:cxn ang="0">
                <a:pos x="24" y="32"/>
              </a:cxn>
              <a:cxn ang="0">
                <a:pos x="16" y="42"/>
              </a:cxn>
              <a:cxn ang="0">
                <a:pos x="10" y="52"/>
              </a:cxn>
              <a:cxn ang="0">
                <a:pos x="5" y="64"/>
              </a:cxn>
              <a:cxn ang="0">
                <a:pos x="2" y="76"/>
              </a:cxn>
              <a:cxn ang="0">
                <a:pos x="1" y="88"/>
              </a:cxn>
              <a:cxn ang="0">
                <a:pos x="1" y="100"/>
              </a:cxn>
              <a:cxn ang="0">
                <a:pos x="2" y="113"/>
              </a:cxn>
              <a:cxn ang="0">
                <a:pos x="5" y="124"/>
              </a:cxn>
              <a:cxn ang="0">
                <a:pos x="10" y="136"/>
              </a:cxn>
              <a:cxn ang="0">
                <a:pos x="16" y="147"/>
              </a:cxn>
              <a:cxn ang="0">
                <a:pos x="24" y="156"/>
              </a:cxn>
              <a:cxn ang="0">
                <a:pos x="33" y="165"/>
              </a:cxn>
              <a:cxn ang="0">
                <a:pos x="42" y="173"/>
              </a:cxn>
              <a:cxn ang="0">
                <a:pos x="53" y="179"/>
              </a:cxn>
              <a:cxn ang="0">
                <a:pos x="65" y="184"/>
              </a:cxn>
              <a:cxn ang="0">
                <a:pos x="76" y="187"/>
              </a:cxn>
              <a:cxn ang="0">
                <a:pos x="89" y="188"/>
              </a:cxn>
              <a:cxn ang="0">
                <a:pos x="101" y="188"/>
              </a:cxn>
              <a:cxn ang="0">
                <a:pos x="113" y="187"/>
              </a:cxn>
              <a:cxn ang="0">
                <a:pos x="125" y="184"/>
              </a:cxn>
              <a:cxn ang="0">
                <a:pos x="137" y="179"/>
              </a:cxn>
              <a:cxn ang="0">
                <a:pos x="147" y="173"/>
              </a:cxn>
              <a:cxn ang="0">
                <a:pos x="157" y="165"/>
              </a:cxn>
              <a:cxn ang="0">
                <a:pos x="166" y="156"/>
              </a:cxn>
              <a:cxn ang="0">
                <a:pos x="173" y="147"/>
              </a:cxn>
              <a:cxn ang="0">
                <a:pos x="180" y="136"/>
              </a:cxn>
              <a:cxn ang="0">
                <a:pos x="184" y="124"/>
              </a:cxn>
              <a:cxn ang="0">
                <a:pos x="187" y="113"/>
              </a:cxn>
              <a:cxn ang="0">
                <a:pos x="189" y="100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89" y="88"/>
                </a:lnTo>
                <a:lnTo>
                  <a:pt x="188" y="82"/>
                </a:lnTo>
                <a:lnTo>
                  <a:pt x="187" y="76"/>
                </a:lnTo>
                <a:lnTo>
                  <a:pt x="186" y="70"/>
                </a:lnTo>
                <a:lnTo>
                  <a:pt x="184" y="64"/>
                </a:lnTo>
                <a:lnTo>
                  <a:pt x="182" y="58"/>
                </a:lnTo>
                <a:lnTo>
                  <a:pt x="180" y="52"/>
                </a:lnTo>
                <a:lnTo>
                  <a:pt x="177" y="47"/>
                </a:lnTo>
                <a:lnTo>
                  <a:pt x="173" y="42"/>
                </a:lnTo>
                <a:lnTo>
                  <a:pt x="170" y="37"/>
                </a:lnTo>
                <a:lnTo>
                  <a:pt x="166" y="32"/>
                </a:lnTo>
                <a:lnTo>
                  <a:pt x="162" y="27"/>
                </a:lnTo>
                <a:lnTo>
                  <a:pt x="157" y="23"/>
                </a:lnTo>
                <a:lnTo>
                  <a:pt x="152" y="19"/>
                </a:lnTo>
                <a:lnTo>
                  <a:pt x="147" y="16"/>
                </a:lnTo>
                <a:lnTo>
                  <a:pt x="142" y="12"/>
                </a:lnTo>
                <a:lnTo>
                  <a:pt x="137" y="9"/>
                </a:lnTo>
                <a:lnTo>
                  <a:pt x="131" y="7"/>
                </a:lnTo>
                <a:lnTo>
                  <a:pt x="125" y="5"/>
                </a:lnTo>
                <a:lnTo>
                  <a:pt x="119" y="3"/>
                </a:lnTo>
                <a:lnTo>
                  <a:pt x="113" y="2"/>
                </a:lnTo>
                <a:lnTo>
                  <a:pt x="107" y="1"/>
                </a:lnTo>
                <a:lnTo>
                  <a:pt x="101" y="0"/>
                </a:lnTo>
                <a:lnTo>
                  <a:pt x="95" y="0"/>
                </a:lnTo>
                <a:lnTo>
                  <a:pt x="89" y="0"/>
                </a:lnTo>
                <a:lnTo>
                  <a:pt x="83" y="1"/>
                </a:lnTo>
                <a:lnTo>
                  <a:pt x="76" y="2"/>
                </a:lnTo>
                <a:lnTo>
                  <a:pt x="70" y="3"/>
                </a:lnTo>
                <a:lnTo>
                  <a:pt x="65" y="5"/>
                </a:lnTo>
                <a:lnTo>
                  <a:pt x="59" y="7"/>
                </a:lnTo>
                <a:lnTo>
                  <a:pt x="53" y="9"/>
                </a:lnTo>
                <a:lnTo>
                  <a:pt x="48" y="12"/>
                </a:lnTo>
                <a:lnTo>
                  <a:pt x="42" y="16"/>
                </a:lnTo>
                <a:lnTo>
                  <a:pt x="37" y="19"/>
                </a:lnTo>
                <a:lnTo>
                  <a:pt x="33" y="23"/>
                </a:lnTo>
                <a:lnTo>
                  <a:pt x="28" y="27"/>
                </a:lnTo>
                <a:lnTo>
                  <a:pt x="24" y="32"/>
                </a:lnTo>
                <a:lnTo>
                  <a:pt x="20" y="37"/>
                </a:lnTo>
                <a:lnTo>
                  <a:pt x="16" y="42"/>
                </a:lnTo>
                <a:lnTo>
                  <a:pt x="13" y="47"/>
                </a:lnTo>
                <a:lnTo>
                  <a:pt x="10" y="52"/>
                </a:lnTo>
                <a:lnTo>
                  <a:pt x="8" y="58"/>
                </a:lnTo>
                <a:lnTo>
                  <a:pt x="5" y="64"/>
                </a:lnTo>
                <a:lnTo>
                  <a:pt x="4" y="70"/>
                </a:lnTo>
                <a:lnTo>
                  <a:pt x="2" y="76"/>
                </a:lnTo>
                <a:lnTo>
                  <a:pt x="1" y="82"/>
                </a:lnTo>
                <a:lnTo>
                  <a:pt x="1" y="88"/>
                </a:lnTo>
                <a:lnTo>
                  <a:pt x="0" y="94"/>
                </a:lnTo>
                <a:lnTo>
                  <a:pt x="1" y="100"/>
                </a:lnTo>
                <a:lnTo>
                  <a:pt x="1" y="106"/>
                </a:lnTo>
                <a:lnTo>
                  <a:pt x="2" y="113"/>
                </a:lnTo>
                <a:lnTo>
                  <a:pt x="4" y="119"/>
                </a:lnTo>
                <a:lnTo>
                  <a:pt x="5" y="124"/>
                </a:lnTo>
                <a:lnTo>
                  <a:pt x="8" y="130"/>
                </a:lnTo>
                <a:lnTo>
                  <a:pt x="10" y="136"/>
                </a:lnTo>
                <a:lnTo>
                  <a:pt x="13" y="141"/>
                </a:lnTo>
                <a:lnTo>
                  <a:pt x="16" y="147"/>
                </a:lnTo>
                <a:lnTo>
                  <a:pt x="20" y="152"/>
                </a:lnTo>
                <a:lnTo>
                  <a:pt x="24" y="156"/>
                </a:lnTo>
                <a:lnTo>
                  <a:pt x="28" y="161"/>
                </a:lnTo>
                <a:lnTo>
                  <a:pt x="33" y="165"/>
                </a:lnTo>
                <a:lnTo>
                  <a:pt x="37" y="169"/>
                </a:lnTo>
                <a:lnTo>
                  <a:pt x="42" y="173"/>
                </a:lnTo>
                <a:lnTo>
                  <a:pt x="48" y="176"/>
                </a:lnTo>
                <a:lnTo>
                  <a:pt x="53" y="179"/>
                </a:lnTo>
                <a:lnTo>
                  <a:pt x="59" y="181"/>
                </a:lnTo>
                <a:lnTo>
                  <a:pt x="65" y="184"/>
                </a:lnTo>
                <a:lnTo>
                  <a:pt x="70" y="185"/>
                </a:lnTo>
                <a:lnTo>
                  <a:pt x="76" y="187"/>
                </a:lnTo>
                <a:lnTo>
                  <a:pt x="83" y="188"/>
                </a:lnTo>
                <a:lnTo>
                  <a:pt x="89" y="188"/>
                </a:lnTo>
                <a:lnTo>
                  <a:pt x="95" y="189"/>
                </a:lnTo>
                <a:lnTo>
                  <a:pt x="101" y="188"/>
                </a:lnTo>
                <a:lnTo>
                  <a:pt x="107" y="188"/>
                </a:lnTo>
                <a:lnTo>
                  <a:pt x="113" y="187"/>
                </a:lnTo>
                <a:lnTo>
                  <a:pt x="119" y="185"/>
                </a:lnTo>
                <a:lnTo>
                  <a:pt x="125" y="184"/>
                </a:lnTo>
                <a:lnTo>
                  <a:pt x="131" y="181"/>
                </a:lnTo>
                <a:lnTo>
                  <a:pt x="137" y="179"/>
                </a:lnTo>
                <a:lnTo>
                  <a:pt x="142" y="176"/>
                </a:lnTo>
                <a:lnTo>
                  <a:pt x="147" y="173"/>
                </a:lnTo>
                <a:lnTo>
                  <a:pt x="152" y="169"/>
                </a:lnTo>
                <a:lnTo>
                  <a:pt x="157" y="165"/>
                </a:lnTo>
                <a:lnTo>
                  <a:pt x="162" y="161"/>
                </a:lnTo>
                <a:lnTo>
                  <a:pt x="166" y="156"/>
                </a:lnTo>
                <a:lnTo>
                  <a:pt x="170" y="152"/>
                </a:lnTo>
                <a:lnTo>
                  <a:pt x="173" y="147"/>
                </a:lnTo>
                <a:lnTo>
                  <a:pt x="177" y="141"/>
                </a:lnTo>
                <a:lnTo>
                  <a:pt x="180" y="136"/>
                </a:lnTo>
                <a:lnTo>
                  <a:pt x="182" y="130"/>
                </a:lnTo>
                <a:lnTo>
                  <a:pt x="184" y="124"/>
                </a:lnTo>
                <a:lnTo>
                  <a:pt x="186" y="119"/>
                </a:lnTo>
                <a:lnTo>
                  <a:pt x="187" y="113"/>
                </a:lnTo>
                <a:lnTo>
                  <a:pt x="188" y="106"/>
                </a:lnTo>
                <a:lnTo>
                  <a:pt x="189" y="100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4" name="Freeform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8429625" y="3771901"/>
            <a:ext cx="50800" cy="50800"/>
          </a:xfrm>
          <a:custGeom>
            <a:avLst/>
            <a:gdLst/>
            <a:ahLst/>
            <a:cxnLst>
              <a:cxn ang="0">
                <a:pos x="32" y="16"/>
              </a:cxn>
              <a:cxn ang="0">
                <a:pos x="32" y="14"/>
              </a:cxn>
              <a:cxn ang="0">
                <a:pos x="31" y="12"/>
              </a:cxn>
              <a:cxn ang="0">
                <a:pos x="31" y="10"/>
              </a:cxn>
              <a:cxn ang="0">
                <a:pos x="30" y="8"/>
              </a:cxn>
              <a:cxn ang="0">
                <a:pos x="29" y="6"/>
              </a:cxn>
              <a:cxn ang="0">
                <a:pos x="27" y="4"/>
              </a:cxn>
              <a:cxn ang="0">
                <a:pos x="26" y="3"/>
              </a:cxn>
              <a:cxn ang="0">
                <a:pos x="24" y="2"/>
              </a:cxn>
              <a:cxn ang="0">
                <a:pos x="22" y="1"/>
              </a:cxn>
              <a:cxn ang="0">
                <a:pos x="20" y="0"/>
              </a:cxn>
              <a:cxn ang="0">
                <a:pos x="18" y="0"/>
              </a:cxn>
              <a:cxn ang="0">
                <a:pos x="16" y="0"/>
              </a:cxn>
              <a:cxn ang="0">
                <a:pos x="14" y="0"/>
              </a:cxn>
              <a:cxn ang="0">
                <a:pos x="12" y="0"/>
              </a:cxn>
              <a:cxn ang="0">
                <a:pos x="10" y="1"/>
              </a:cxn>
              <a:cxn ang="0">
                <a:pos x="8" y="2"/>
              </a:cxn>
              <a:cxn ang="0">
                <a:pos x="6" y="3"/>
              </a:cxn>
              <a:cxn ang="0">
                <a:pos x="5" y="4"/>
              </a:cxn>
              <a:cxn ang="0">
                <a:pos x="3" y="6"/>
              </a:cxn>
              <a:cxn ang="0">
                <a:pos x="2" y="8"/>
              </a:cxn>
              <a:cxn ang="0">
                <a:pos x="1" y="10"/>
              </a:cxn>
              <a:cxn ang="0">
                <a:pos x="1" y="12"/>
              </a:cxn>
              <a:cxn ang="0">
                <a:pos x="0" y="14"/>
              </a:cxn>
              <a:cxn ang="0">
                <a:pos x="0" y="16"/>
              </a:cxn>
              <a:cxn ang="0">
                <a:pos x="0" y="18"/>
              </a:cxn>
              <a:cxn ang="0">
                <a:pos x="1" y="20"/>
              </a:cxn>
              <a:cxn ang="0">
                <a:pos x="1" y="22"/>
              </a:cxn>
              <a:cxn ang="0">
                <a:pos x="2" y="24"/>
              </a:cxn>
              <a:cxn ang="0">
                <a:pos x="3" y="26"/>
              </a:cxn>
              <a:cxn ang="0">
                <a:pos x="5" y="27"/>
              </a:cxn>
              <a:cxn ang="0">
                <a:pos x="6" y="28"/>
              </a:cxn>
              <a:cxn ang="0">
                <a:pos x="8" y="30"/>
              </a:cxn>
              <a:cxn ang="0">
                <a:pos x="10" y="31"/>
              </a:cxn>
              <a:cxn ang="0">
                <a:pos x="12" y="31"/>
              </a:cxn>
              <a:cxn ang="0">
                <a:pos x="14" y="32"/>
              </a:cxn>
              <a:cxn ang="0">
                <a:pos x="16" y="32"/>
              </a:cxn>
              <a:cxn ang="0">
                <a:pos x="18" y="32"/>
              </a:cxn>
              <a:cxn ang="0">
                <a:pos x="20" y="31"/>
              </a:cxn>
              <a:cxn ang="0">
                <a:pos x="22" y="31"/>
              </a:cxn>
              <a:cxn ang="0">
                <a:pos x="24" y="30"/>
              </a:cxn>
              <a:cxn ang="0">
                <a:pos x="26" y="28"/>
              </a:cxn>
              <a:cxn ang="0">
                <a:pos x="27" y="27"/>
              </a:cxn>
              <a:cxn ang="0">
                <a:pos x="29" y="26"/>
              </a:cxn>
              <a:cxn ang="0">
                <a:pos x="30" y="24"/>
              </a:cxn>
              <a:cxn ang="0">
                <a:pos x="31" y="22"/>
              </a:cxn>
              <a:cxn ang="0">
                <a:pos x="31" y="20"/>
              </a:cxn>
              <a:cxn ang="0">
                <a:pos x="32" y="18"/>
              </a:cxn>
            </a:cxnLst>
            <a:rect l="0" t="0" r="r" b="b"/>
            <a:pathLst>
              <a:path w="32" h="32">
                <a:moveTo>
                  <a:pt x="32" y="17"/>
                </a:moveTo>
                <a:lnTo>
                  <a:pt x="32" y="16"/>
                </a:lnTo>
                <a:lnTo>
                  <a:pt x="32" y="15"/>
                </a:lnTo>
                <a:lnTo>
                  <a:pt x="32" y="14"/>
                </a:lnTo>
                <a:lnTo>
                  <a:pt x="32" y="13"/>
                </a:lnTo>
                <a:lnTo>
                  <a:pt x="31" y="12"/>
                </a:lnTo>
                <a:lnTo>
                  <a:pt x="31" y="11"/>
                </a:lnTo>
                <a:lnTo>
                  <a:pt x="31" y="10"/>
                </a:lnTo>
                <a:lnTo>
                  <a:pt x="30" y="9"/>
                </a:lnTo>
                <a:lnTo>
                  <a:pt x="30" y="8"/>
                </a:lnTo>
                <a:lnTo>
                  <a:pt x="29" y="7"/>
                </a:lnTo>
                <a:lnTo>
                  <a:pt x="29" y="6"/>
                </a:lnTo>
                <a:lnTo>
                  <a:pt x="28" y="5"/>
                </a:lnTo>
                <a:lnTo>
                  <a:pt x="27" y="4"/>
                </a:lnTo>
                <a:lnTo>
                  <a:pt x="26" y="4"/>
                </a:lnTo>
                <a:lnTo>
                  <a:pt x="26" y="3"/>
                </a:lnTo>
                <a:lnTo>
                  <a:pt x="25" y="2"/>
                </a:lnTo>
                <a:lnTo>
                  <a:pt x="24" y="2"/>
                </a:lnTo>
                <a:lnTo>
                  <a:pt x="23" y="1"/>
                </a:lnTo>
                <a:lnTo>
                  <a:pt x="22" y="1"/>
                </a:lnTo>
                <a:lnTo>
                  <a:pt x="21" y="1"/>
                </a:lnTo>
                <a:lnTo>
                  <a:pt x="20" y="0"/>
                </a:lnTo>
                <a:lnTo>
                  <a:pt x="19" y="0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3" y="0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9" y="1"/>
                </a:lnTo>
                <a:lnTo>
                  <a:pt x="8" y="2"/>
                </a:lnTo>
                <a:lnTo>
                  <a:pt x="7" y="2"/>
                </a:lnTo>
                <a:lnTo>
                  <a:pt x="6" y="3"/>
                </a:lnTo>
                <a:lnTo>
                  <a:pt x="5" y="4"/>
                </a:lnTo>
                <a:lnTo>
                  <a:pt x="5" y="4"/>
                </a:lnTo>
                <a:lnTo>
                  <a:pt x="4" y="5"/>
                </a:lnTo>
                <a:lnTo>
                  <a:pt x="3" y="6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2" y="23"/>
                </a:lnTo>
                <a:lnTo>
                  <a:pt x="2" y="24"/>
                </a:lnTo>
                <a:lnTo>
                  <a:pt x="3" y="25"/>
                </a:lnTo>
                <a:lnTo>
                  <a:pt x="3" y="26"/>
                </a:lnTo>
                <a:lnTo>
                  <a:pt x="4" y="26"/>
                </a:lnTo>
                <a:lnTo>
                  <a:pt x="5" y="27"/>
                </a:lnTo>
                <a:lnTo>
                  <a:pt x="5" y="28"/>
                </a:lnTo>
                <a:lnTo>
                  <a:pt x="6" y="28"/>
                </a:lnTo>
                <a:lnTo>
                  <a:pt x="7" y="29"/>
                </a:lnTo>
                <a:lnTo>
                  <a:pt x="8" y="30"/>
                </a:lnTo>
                <a:lnTo>
                  <a:pt x="9" y="30"/>
                </a:lnTo>
                <a:lnTo>
                  <a:pt x="10" y="31"/>
                </a:lnTo>
                <a:lnTo>
                  <a:pt x="11" y="31"/>
                </a:lnTo>
                <a:lnTo>
                  <a:pt x="12" y="31"/>
                </a:lnTo>
                <a:lnTo>
                  <a:pt x="13" y="31"/>
                </a:lnTo>
                <a:lnTo>
                  <a:pt x="14" y="32"/>
                </a:lnTo>
                <a:lnTo>
                  <a:pt x="15" y="32"/>
                </a:lnTo>
                <a:lnTo>
                  <a:pt x="16" y="32"/>
                </a:lnTo>
                <a:lnTo>
                  <a:pt x="17" y="32"/>
                </a:lnTo>
                <a:lnTo>
                  <a:pt x="18" y="32"/>
                </a:lnTo>
                <a:lnTo>
                  <a:pt x="19" y="31"/>
                </a:lnTo>
                <a:lnTo>
                  <a:pt x="20" y="31"/>
                </a:lnTo>
                <a:lnTo>
                  <a:pt x="21" y="31"/>
                </a:lnTo>
                <a:lnTo>
                  <a:pt x="22" y="31"/>
                </a:lnTo>
                <a:lnTo>
                  <a:pt x="23" y="30"/>
                </a:lnTo>
                <a:lnTo>
                  <a:pt x="24" y="30"/>
                </a:lnTo>
                <a:lnTo>
                  <a:pt x="25" y="29"/>
                </a:lnTo>
                <a:lnTo>
                  <a:pt x="26" y="28"/>
                </a:lnTo>
                <a:lnTo>
                  <a:pt x="26" y="28"/>
                </a:lnTo>
                <a:lnTo>
                  <a:pt x="27" y="27"/>
                </a:lnTo>
                <a:lnTo>
                  <a:pt x="28" y="26"/>
                </a:lnTo>
                <a:lnTo>
                  <a:pt x="29" y="26"/>
                </a:lnTo>
                <a:lnTo>
                  <a:pt x="29" y="25"/>
                </a:lnTo>
                <a:lnTo>
                  <a:pt x="30" y="24"/>
                </a:lnTo>
                <a:lnTo>
                  <a:pt x="30" y="23"/>
                </a:lnTo>
                <a:lnTo>
                  <a:pt x="31" y="22"/>
                </a:lnTo>
                <a:lnTo>
                  <a:pt x="31" y="21"/>
                </a:lnTo>
                <a:lnTo>
                  <a:pt x="31" y="20"/>
                </a:lnTo>
                <a:lnTo>
                  <a:pt x="32" y="19"/>
                </a:lnTo>
                <a:lnTo>
                  <a:pt x="32" y="18"/>
                </a:lnTo>
                <a:lnTo>
                  <a:pt x="32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5" name="Freeform 1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8429625" y="3771901"/>
            <a:ext cx="50800" cy="50800"/>
          </a:xfrm>
          <a:custGeom>
            <a:avLst/>
            <a:gdLst/>
            <a:ahLst/>
            <a:cxnLst>
              <a:cxn ang="0">
                <a:pos x="189" y="88"/>
              </a:cxn>
              <a:cxn ang="0">
                <a:pos x="187" y="76"/>
              </a:cxn>
              <a:cxn ang="0">
                <a:pos x="184" y="64"/>
              </a:cxn>
              <a:cxn ang="0">
                <a:pos x="179" y="53"/>
              </a:cxn>
              <a:cxn ang="0">
                <a:pos x="173" y="42"/>
              </a:cxn>
              <a:cxn ang="0">
                <a:pos x="166" y="32"/>
              </a:cxn>
              <a:cxn ang="0">
                <a:pos x="157" y="23"/>
              </a:cxn>
              <a:cxn ang="0">
                <a:pos x="147" y="16"/>
              </a:cxn>
              <a:cxn ang="0">
                <a:pos x="137" y="10"/>
              </a:cxn>
              <a:cxn ang="0">
                <a:pos x="125" y="5"/>
              </a:cxn>
              <a:cxn ang="0">
                <a:pos x="113" y="2"/>
              </a:cxn>
              <a:cxn ang="0">
                <a:pos x="101" y="0"/>
              </a:cxn>
              <a:cxn ang="0">
                <a:pos x="89" y="0"/>
              </a:cxn>
              <a:cxn ang="0">
                <a:pos x="76" y="2"/>
              </a:cxn>
              <a:cxn ang="0">
                <a:pos x="64" y="5"/>
              </a:cxn>
              <a:cxn ang="0">
                <a:pos x="53" y="10"/>
              </a:cxn>
              <a:cxn ang="0">
                <a:pos x="42" y="16"/>
              </a:cxn>
              <a:cxn ang="0">
                <a:pos x="33" y="23"/>
              </a:cxn>
              <a:cxn ang="0">
                <a:pos x="24" y="32"/>
              </a:cxn>
              <a:cxn ang="0">
                <a:pos x="16" y="42"/>
              </a:cxn>
              <a:cxn ang="0">
                <a:pos x="10" y="53"/>
              </a:cxn>
              <a:cxn ang="0">
                <a:pos x="5" y="64"/>
              </a:cxn>
              <a:cxn ang="0">
                <a:pos x="2" y="76"/>
              </a:cxn>
              <a:cxn ang="0">
                <a:pos x="1" y="88"/>
              </a:cxn>
              <a:cxn ang="0">
                <a:pos x="1" y="100"/>
              </a:cxn>
              <a:cxn ang="0">
                <a:pos x="2" y="113"/>
              </a:cxn>
              <a:cxn ang="0">
                <a:pos x="5" y="125"/>
              </a:cxn>
              <a:cxn ang="0">
                <a:pos x="10" y="136"/>
              </a:cxn>
              <a:cxn ang="0">
                <a:pos x="16" y="147"/>
              </a:cxn>
              <a:cxn ang="0">
                <a:pos x="24" y="157"/>
              </a:cxn>
              <a:cxn ang="0">
                <a:pos x="33" y="165"/>
              </a:cxn>
              <a:cxn ang="0">
                <a:pos x="42" y="173"/>
              </a:cxn>
              <a:cxn ang="0">
                <a:pos x="53" y="179"/>
              </a:cxn>
              <a:cxn ang="0">
                <a:pos x="64" y="184"/>
              </a:cxn>
              <a:cxn ang="0">
                <a:pos x="76" y="187"/>
              </a:cxn>
              <a:cxn ang="0">
                <a:pos x="89" y="189"/>
              </a:cxn>
              <a:cxn ang="0">
                <a:pos x="101" y="189"/>
              </a:cxn>
              <a:cxn ang="0">
                <a:pos x="113" y="187"/>
              </a:cxn>
              <a:cxn ang="0">
                <a:pos x="125" y="184"/>
              </a:cxn>
              <a:cxn ang="0">
                <a:pos x="137" y="179"/>
              </a:cxn>
              <a:cxn ang="0">
                <a:pos x="147" y="173"/>
              </a:cxn>
              <a:cxn ang="0">
                <a:pos x="157" y="165"/>
              </a:cxn>
              <a:cxn ang="0">
                <a:pos x="166" y="157"/>
              </a:cxn>
              <a:cxn ang="0">
                <a:pos x="173" y="147"/>
              </a:cxn>
              <a:cxn ang="0">
                <a:pos x="179" y="136"/>
              </a:cxn>
              <a:cxn ang="0">
                <a:pos x="184" y="125"/>
              </a:cxn>
              <a:cxn ang="0">
                <a:pos x="187" y="113"/>
              </a:cxn>
              <a:cxn ang="0">
                <a:pos x="189" y="100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89" y="88"/>
                </a:lnTo>
                <a:lnTo>
                  <a:pt x="188" y="82"/>
                </a:lnTo>
                <a:lnTo>
                  <a:pt x="187" y="76"/>
                </a:lnTo>
                <a:lnTo>
                  <a:pt x="186" y="70"/>
                </a:lnTo>
                <a:lnTo>
                  <a:pt x="184" y="64"/>
                </a:lnTo>
                <a:lnTo>
                  <a:pt x="182" y="58"/>
                </a:lnTo>
                <a:lnTo>
                  <a:pt x="179" y="53"/>
                </a:lnTo>
                <a:lnTo>
                  <a:pt x="177" y="47"/>
                </a:lnTo>
                <a:lnTo>
                  <a:pt x="173" y="42"/>
                </a:lnTo>
                <a:lnTo>
                  <a:pt x="170" y="37"/>
                </a:lnTo>
                <a:lnTo>
                  <a:pt x="166" y="32"/>
                </a:lnTo>
                <a:lnTo>
                  <a:pt x="162" y="28"/>
                </a:lnTo>
                <a:lnTo>
                  <a:pt x="157" y="23"/>
                </a:lnTo>
                <a:lnTo>
                  <a:pt x="152" y="19"/>
                </a:lnTo>
                <a:lnTo>
                  <a:pt x="147" y="16"/>
                </a:lnTo>
                <a:lnTo>
                  <a:pt x="142" y="13"/>
                </a:lnTo>
                <a:lnTo>
                  <a:pt x="137" y="10"/>
                </a:lnTo>
                <a:lnTo>
                  <a:pt x="131" y="7"/>
                </a:lnTo>
                <a:lnTo>
                  <a:pt x="125" y="5"/>
                </a:lnTo>
                <a:lnTo>
                  <a:pt x="119" y="3"/>
                </a:lnTo>
                <a:lnTo>
                  <a:pt x="113" y="2"/>
                </a:lnTo>
                <a:lnTo>
                  <a:pt x="107" y="1"/>
                </a:lnTo>
                <a:lnTo>
                  <a:pt x="101" y="0"/>
                </a:lnTo>
                <a:lnTo>
                  <a:pt x="95" y="0"/>
                </a:lnTo>
                <a:lnTo>
                  <a:pt x="89" y="0"/>
                </a:lnTo>
                <a:lnTo>
                  <a:pt x="82" y="1"/>
                </a:lnTo>
                <a:lnTo>
                  <a:pt x="76" y="2"/>
                </a:lnTo>
                <a:lnTo>
                  <a:pt x="70" y="3"/>
                </a:lnTo>
                <a:lnTo>
                  <a:pt x="64" y="5"/>
                </a:lnTo>
                <a:lnTo>
                  <a:pt x="59" y="7"/>
                </a:lnTo>
                <a:lnTo>
                  <a:pt x="53" y="10"/>
                </a:lnTo>
                <a:lnTo>
                  <a:pt x="48" y="13"/>
                </a:lnTo>
                <a:lnTo>
                  <a:pt x="42" y="16"/>
                </a:lnTo>
                <a:lnTo>
                  <a:pt x="37" y="19"/>
                </a:lnTo>
                <a:lnTo>
                  <a:pt x="33" y="23"/>
                </a:lnTo>
                <a:lnTo>
                  <a:pt x="28" y="28"/>
                </a:lnTo>
                <a:lnTo>
                  <a:pt x="24" y="32"/>
                </a:lnTo>
                <a:lnTo>
                  <a:pt x="20" y="37"/>
                </a:lnTo>
                <a:lnTo>
                  <a:pt x="16" y="42"/>
                </a:lnTo>
                <a:lnTo>
                  <a:pt x="13" y="47"/>
                </a:lnTo>
                <a:lnTo>
                  <a:pt x="10" y="53"/>
                </a:lnTo>
                <a:lnTo>
                  <a:pt x="8" y="58"/>
                </a:lnTo>
                <a:lnTo>
                  <a:pt x="5" y="64"/>
                </a:lnTo>
                <a:lnTo>
                  <a:pt x="4" y="70"/>
                </a:lnTo>
                <a:lnTo>
                  <a:pt x="2" y="76"/>
                </a:lnTo>
                <a:lnTo>
                  <a:pt x="1" y="82"/>
                </a:lnTo>
                <a:lnTo>
                  <a:pt x="1" y="88"/>
                </a:lnTo>
                <a:lnTo>
                  <a:pt x="0" y="94"/>
                </a:lnTo>
                <a:lnTo>
                  <a:pt x="1" y="100"/>
                </a:lnTo>
                <a:lnTo>
                  <a:pt x="1" y="107"/>
                </a:lnTo>
                <a:lnTo>
                  <a:pt x="2" y="113"/>
                </a:lnTo>
                <a:lnTo>
                  <a:pt x="4" y="119"/>
                </a:lnTo>
                <a:lnTo>
                  <a:pt x="5" y="125"/>
                </a:lnTo>
                <a:lnTo>
                  <a:pt x="8" y="130"/>
                </a:lnTo>
                <a:lnTo>
                  <a:pt x="10" y="136"/>
                </a:lnTo>
                <a:lnTo>
                  <a:pt x="13" y="142"/>
                </a:lnTo>
                <a:lnTo>
                  <a:pt x="16" y="147"/>
                </a:lnTo>
                <a:lnTo>
                  <a:pt x="20" y="152"/>
                </a:lnTo>
                <a:lnTo>
                  <a:pt x="24" y="157"/>
                </a:lnTo>
                <a:lnTo>
                  <a:pt x="28" y="161"/>
                </a:lnTo>
                <a:lnTo>
                  <a:pt x="33" y="165"/>
                </a:lnTo>
                <a:lnTo>
                  <a:pt x="37" y="169"/>
                </a:lnTo>
                <a:lnTo>
                  <a:pt x="42" y="173"/>
                </a:lnTo>
                <a:lnTo>
                  <a:pt x="48" y="176"/>
                </a:lnTo>
                <a:lnTo>
                  <a:pt x="53" y="179"/>
                </a:lnTo>
                <a:lnTo>
                  <a:pt x="59" y="182"/>
                </a:lnTo>
                <a:lnTo>
                  <a:pt x="64" y="184"/>
                </a:lnTo>
                <a:lnTo>
                  <a:pt x="70" y="185"/>
                </a:lnTo>
                <a:lnTo>
                  <a:pt x="76" y="187"/>
                </a:lnTo>
                <a:lnTo>
                  <a:pt x="82" y="188"/>
                </a:lnTo>
                <a:lnTo>
                  <a:pt x="89" y="189"/>
                </a:lnTo>
                <a:lnTo>
                  <a:pt x="95" y="189"/>
                </a:lnTo>
                <a:lnTo>
                  <a:pt x="101" y="189"/>
                </a:lnTo>
                <a:lnTo>
                  <a:pt x="107" y="188"/>
                </a:lnTo>
                <a:lnTo>
                  <a:pt x="113" y="187"/>
                </a:lnTo>
                <a:lnTo>
                  <a:pt x="119" y="185"/>
                </a:lnTo>
                <a:lnTo>
                  <a:pt x="125" y="184"/>
                </a:lnTo>
                <a:lnTo>
                  <a:pt x="131" y="182"/>
                </a:lnTo>
                <a:lnTo>
                  <a:pt x="137" y="179"/>
                </a:lnTo>
                <a:lnTo>
                  <a:pt x="142" y="176"/>
                </a:lnTo>
                <a:lnTo>
                  <a:pt x="147" y="173"/>
                </a:lnTo>
                <a:lnTo>
                  <a:pt x="152" y="169"/>
                </a:lnTo>
                <a:lnTo>
                  <a:pt x="157" y="165"/>
                </a:lnTo>
                <a:lnTo>
                  <a:pt x="162" y="161"/>
                </a:lnTo>
                <a:lnTo>
                  <a:pt x="166" y="157"/>
                </a:lnTo>
                <a:lnTo>
                  <a:pt x="170" y="152"/>
                </a:lnTo>
                <a:lnTo>
                  <a:pt x="173" y="147"/>
                </a:lnTo>
                <a:lnTo>
                  <a:pt x="177" y="142"/>
                </a:lnTo>
                <a:lnTo>
                  <a:pt x="179" y="136"/>
                </a:lnTo>
                <a:lnTo>
                  <a:pt x="182" y="130"/>
                </a:lnTo>
                <a:lnTo>
                  <a:pt x="184" y="125"/>
                </a:lnTo>
                <a:lnTo>
                  <a:pt x="186" y="119"/>
                </a:lnTo>
                <a:lnTo>
                  <a:pt x="187" y="113"/>
                </a:lnTo>
                <a:lnTo>
                  <a:pt x="188" y="107"/>
                </a:lnTo>
                <a:lnTo>
                  <a:pt x="189" y="100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6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21480000">
            <a:off x="6499225" y="3854451"/>
            <a:ext cx="6413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559.83'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7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27077" y="3006726"/>
            <a:ext cx="6413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374.91'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8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68919" y="1726493"/>
            <a:ext cx="3175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9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90500" y="1627188"/>
            <a:ext cx="8636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4942.56'N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0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90500" y="1817688"/>
            <a:ext cx="8540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1014.02'E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1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71804" y="3886201"/>
            <a:ext cx="2698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2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140700" y="4078288"/>
            <a:ext cx="8636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4593.10'N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3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140700" y="4268788"/>
            <a:ext cx="8540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1645.48'E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4" name="Freeform 20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5453063" y="3870326"/>
            <a:ext cx="50800" cy="50800"/>
          </a:xfrm>
          <a:custGeom>
            <a:avLst/>
            <a:gdLst/>
            <a:ahLst/>
            <a:cxnLst>
              <a:cxn ang="0">
                <a:pos x="189" y="94"/>
              </a:cxn>
              <a:cxn ang="0">
                <a:pos x="161" y="27"/>
              </a:cxn>
              <a:cxn ang="0">
                <a:pos x="95" y="0"/>
              </a:cxn>
              <a:cxn ang="0">
                <a:pos x="28" y="27"/>
              </a:cxn>
              <a:cxn ang="0">
                <a:pos x="0" y="94"/>
              </a:cxn>
              <a:cxn ang="0">
                <a:pos x="28" y="161"/>
              </a:cxn>
              <a:cxn ang="0">
                <a:pos x="95" y="189"/>
              </a:cxn>
              <a:cxn ang="0">
                <a:pos x="161" y="161"/>
              </a:cxn>
              <a:cxn ang="0">
                <a:pos x="189" y="94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61" y="27"/>
                </a:lnTo>
                <a:lnTo>
                  <a:pt x="95" y="0"/>
                </a:lnTo>
                <a:lnTo>
                  <a:pt x="28" y="27"/>
                </a:lnTo>
                <a:lnTo>
                  <a:pt x="0" y="94"/>
                </a:lnTo>
                <a:lnTo>
                  <a:pt x="28" y="161"/>
                </a:lnTo>
                <a:lnTo>
                  <a:pt x="95" y="189"/>
                </a:lnTo>
                <a:lnTo>
                  <a:pt x="161" y="161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5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241925" y="3941763"/>
            <a:ext cx="36671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101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2" y="912813"/>
            <a:ext cx="37044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4. Example 2 - Complete Solution</a:t>
            </a:r>
            <a:endParaRPr lang="en-US" b="0" i="1" dirty="0"/>
          </a:p>
        </p:txBody>
      </p:sp>
      <p:sp>
        <p:nvSpPr>
          <p:cNvPr id="45082" name="Text Box 5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6575" y="1141413"/>
            <a:ext cx="36750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What are the coordinates of 101?</a:t>
            </a:r>
          </a:p>
        </p:txBody>
      </p:sp>
      <p:sp>
        <p:nvSpPr>
          <p:cNvPr id="5734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095875" y="1935163"/>
            <a:ext cx="3359150" cy="1862138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095875" y="1935163"/>
            <a:ext cx="382588" cy="1960563"/>
          </a:xfrm>
          <a:prstGeom prst="line">
            <a:avLst/>
          </a:prstGeom>
          <a:noFill/>
          <a:ln w="4763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5478463" y="3797301"/>
            <a:ext cx="2976563" cy="98425"/>
          </a:xfrm>
          <a:prstGeom prst="line">
            <a:avLst/>
          </a:prstGeom>
          <a:noFill/>
          <a:ln w="4763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2" name="Freeform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070475" y="1909763"/>
            <a:ext cx="50800" cy="50800"/>
          </a:xfrm>
          <a:custGeom>
            <a:avLst/>
            <a:gdLst/>
            <a:ahLst/>
            <a:cxnLst>
              <a:cxn ang="0">
                <a:pos x="32" y="16"/>
              </a:cxn>
              <a:cxn ang="0">
                <a:pos x="32" y="14"/>
              </a:cxn>
              <a:cxn ang="0">
                <a:pos x="31" y="12"/>
              </a:cxn>
              <a:cxn ang="0">
                <a:pos x="31" y="10"/>
              </a:cxn>
              <a:cxn ang="0">
                <a:pos x="30" y="8"/>
              </a:cxn>
              <a:cxn ang="0">
                <a:pos x="29" y="7"/>
              </a:cxn>
              <a:cxn ang="0">
                <a:pos x="27" y="5"/>
              </a:cxn>
              <a:cxn ang="0">
                <a:pos x="26" y="3"/>
              </a:cxn>
              <a:cxn ang="0">
                <a:pos x="24" y="2"/>
              </a:cxn>
              <a:cxn ang="0">
                <a:pos x="22" y="1"/>
              </a:cxn>
              <a:cxn ang="0">
                <a:pos x="20" y="1"/>
              </a:cxn>
              <a:cxn ang="0">
                <a:pos x="18" y="0"/>
              </a:cxn>
              <a:cxn ang="0">
                <a:pos x="16" y="0"/>
              </a:cxn>
              <a:cxn ang="0">
                <a:pos x="14" y="0"/>
              </a:cxn>
              <a:cxn ang="0">
                <a:pos x="12" y="1"/>
              </a:cxn>
              <a:cxn ang="0">
                <a:pos x="10" y="1"/>
              </a:cxn>
              <a:cxn ang="0">
                <a:pos x="8" y="2"/>
              </a:cxn>
              <a:cxn ang="0">
                <a:pos x="6" y="3"/>
              </a:cxn>
              <a:cxn ang="0">
                <a:pos x="5" y="5"/>
              </a:cxn>
              <a:cxn ang="0">
                <a:pos x="3" y="7"/>
              </a:cxn>
              <a:cxn ang="0">
                <a:pos x="2" y="8"/>
              </a:cxn>
              <a:cxn ang="0">
                <a:pos x="1" y="10"/>
              </a:cxn>
              <a:cxn ang="0">
                <a:pos x="1" y="12"/>
              </a:cxn>
              <a:cxn ang="0">
                <a:pos x="0" y="14"/>
              </a:cxn>
              <a:cxn ang="0">
                <a:pos x="0" y="16"/>
              </a:cxn>
              <a:cxn ang="0">
                <a:pos x="0" y="18"/>
              </a:cxn>
              <a:cxn ang="0">
                <a:pos x="1" y="20"/>
              </a:cxn>
              <a:cxn ang="0">
                <a:pos x="1" y="22"/>
              </a:cxn>
              <a:cxn ang="0">
                <a:pos x="2" y="24"/>
              </a:cxn>
              <a:cxn ang="0">
                <a:pos x="3" y="26"/>
              </a:cxn>
              <a:cxn ang="0">
                <a:pos x="5" y="28"/>
              </a:cxn>
              <a:cxn ang="0">
                <a:pos x="6" y="29"/>
              </a:cxn>
              <a:cxn ang="0">
                <a:pos x="8" y="30"/>
              </a:cxn>
              <a:cxn ang="0">
                <a:pos x="10" y="31"/>
              </a:cxn>
              <a:cxn ang="0">
                <a:pos x="12" y="32"/>
              </a:cxn>
              <a:cxn ang="0">
                <a:pos x="14" y="32"/>
              </a:cxn>
              <a:cxn ang="0">
                <a:pos x="16" y="32"/>
              </a:cxn>
              <a:cxn ang="0">
                <a:pos x="18" y="32"/>
              </a:cxn>
              <a:cxn ang="0">
                <a:pos x="20" y="32"/>
              </a:cxn>
              <a:cxn ang="0">
                <a:pos x="22" y="31"/>
              </a:cxn>
              <a:cxn ang="0">
                <a:pos x="24" y="30"/>
              </a:cxn>
              <a:cxn ang="0">
                <a:pos x="26" y="29"/>
              </a:cxn>
              <a:cxn ang="0">
                <a:pos x="27" y="28"/>
              </a:cxn>
              <a:cxn ang="0">
                <a:pos x="29" y="26"/>
              </a:cxn>
              <a:cxn ang="0">
                <a:pos x="30" y="24"/>
              </a:cxn>
              <a:cxn ang="0">
                <a:pos x="31" y="22"/>
              </a:cxn>
              <a:cxn ang="0">
                <a:pos x="31" y="20"/>
              </a:cxn>
              <a:cxn ang="0">
                <a:pos x="32" y="18"/>
              </a:cxn>
            </a:cxnLst>
            <a:rect l="0" t="0" r="r" b="b"/>
            <a:pathLst>
              <a:path w="32" h="32">
                <a:moveTo>
                  <a:pt x="32" y="17"/>
                </a:moveTo>
                <a:lnTo>
                  <a:pt x="32" y="16"/>
                </a:lnTo>
                <a:lnTo>
                  <a:pt x="32" y="15"/>
                </a:lnTo>
                <a:lnTo>
                  <a:pt x="32" y="14"/>
                </a:lnTo>
                <a:lnTo>
                  <a:pt x="32" y="13"/>
                </a:lnTo>
                <a:lnTo>
                  <a:pt x="31" y="12"/>
                </a:lnTo>
                <a:lnTo>
                  <a:pt x="31" y="11"/>
                </a:lnTo>
                <a:lnTo>
                  <a:pt x="31" y="10"/>
                </a:lnTo>
                <a:lnTo>
                  <a:pt x="30" y="9"/>
                </a:lnTo>
                <a:lnTo>
                  <a:pt x="30" y="8"/>
                </a:lnTo>
                <a:lnTo>
                  <a:pt x="29" y="7"/>
                </a:lnTo>
                <a:lnTo>
                  <a:pt x="29" y="7"/>
                </a:lnTo>
                <a:lnTo>
                  <a:pt x="28" y="6"/>
                </a:lnTo>
                <a:lnTo>
                  <a:pt x="27" y="5"/>
                </a:lnTo>
                <a:lnTo>
                  <a:pt x="27" y="4"/>
                </a:lnTo>
                <a:lnTo>
                  <a:pt x="26" y="3"/>
                </a:lnTo>
                <a:lnTo>
                  <a:pt x="25" y="3"/>
                </a:lnTo>
                <a:lnTo>
                  <a:pt x="24" y="2"/>
                </a:lnTo>
                <a:lnTo>
                  <a:pt x="23" y="2"/>
                </a:lnTo>
                <a:lnTo>
                  <a:pt x="22" y="1"/>
                </a:lnTo>
                <a:lnTo>
                  <a:pt x="21" y="1"/>
                </a:lnTo>
                <a:lnTo>
                  <a:pt x="20" y="1"/>
                </a:lnTo>
                <a:lnTo>
                  <a:pt x="19" y="1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3" y="1"/>
                </a:lnTo>
                <a:lnTo>
                  <a:pt x="12" y="1"/>
                </a:lnTo>
                <a:lnTo>
                  <a:pt x="11" y="1"/>
                </a:lnTo>
                <a:lnTo>
                  <a:pt x="10" y="1"/>
                </a:lnTo>
                <a:lnTo>
                  <a:pt x="9" y="2"/>
                </a:lnTo>
                <a:lnTo>
                  <a:pt x="8" y="2"/>
                </a:lnTo>
                <a:lnTo>
                  <a:pt x="7" y="3"/>
                </a:lnTo>
                <a:lnTo>
                  <a:pt x="6" y="3"/>
                </a:lnTo>
                <a:lnTo>
                  <a:pt x="6" y="4"/>
                </a:lnTo>
                <a:lnTo>
                  <a:pt x="5" y="5"/>
                </a:lnTo>
                <a:lnTo>
                  <a:pt x="4" y="6"/>
                </a:lnTo>
                <a:lnTo>
                  <a:pt x="3" y="7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2" y="23"/>
                </a:lnTo>
                <a:lnTo>
                  <a:pt x="2" y="24"/>
                </a:lnTo>
                <a:lnTo>
                  <a:pt x="3" y="25"/>
                </a:lnTo>
                <a:lnTo>
                  <a:pt x="3" y="26"/>
                </a:lnTo>
                <a:lnTo>
                  <a:pt x="4" y="27"/>
                </a:lnTo>
                <a:lnTo>
                  <a:pt x="5" y="28"/>
                </a:lnTo>
                <a:lnTo>
                  <a:pt x="6" y="28"/>
                </a:lnTo>
                <a:lnTo>
                  <a:pt x="6" y="29"/>
                </a:lnTo>
                <a:lnTo>
                  <a:pt x="7" y="30"/>
                </a:lnTo>
                <a:lnTo>
                  <a:pt x="8" y="30"/>
                </a:lnTo>
                <a:lnTo>
                  <a:pt x="9" y="31"/>
                </a:lnTo>
                <a:lnTo>
                  <a:pt x="10" y="31"/>
                </a:lnTo>
                <a:lnTo>
                  <a:pt x="11" y="32"/>
                </a:lnTo>
                <a:lnTo>
                  <a:pt x="12" y="32"/>
                </a:lnTo>
                <a:lnTo>
                  <a:pt x="13" y="32"/>
                </a:lnTo>
                <a:lnTo>
                  <a:pt x="14" y="32"/>
                </a:lnTo>
                <a:lnTo>
                  <a:pt x="15" y="32"/>
                </a:lnTo>
                <a:lnTo>
                  <a:pt x="16" y="32"/>
                </a:lnTo>
                <a:lnTo>
                  <a:pt x="17" y="32"/>
                </a:lnTo>
                <a:lnTo>
                  <a:pt x="18" y="32"/>
                </a:lnTo>
                <a:lnTo>
                  <a:pt x="19" y="32"/>
                </a:lnTo>
                <a:lnTo>
                  <a:pt x="20" y="32"/>
                </a:lnTo>
                <a:lnTo>
                  <a:pt x="21" y="32"/>
                </a:lnTo>
                <a:lnTo>
                  <a:pt x="22" y="31"/>
                </a:lnTo>
                <a:lnTo>
                  <a:pt x="23" y="31"/>
                </a:lnTo>
                <a:lnTo>
                  <a:pt x="24" y="30"/>
                </a:lnTo>
                <a:lnTo>
                  <a:pt x="25" y="30"/>
                </a:lnTo>
                <a:lnTo>
                  <a:pt x="26" y="29"/>
                </a:lnTo>
                <a:lnTo>
                  <a:pt x="27" y="28"/>
                </a:lnTo>
                <a:lnTo>
                  <a:pt x="27" y="28"/>
                </a:lnTo>
                <a:lnTo>
                  <a:pt x="28" y="27"/>
                </a:lnTo>
                <a:lnTo>
                  <a:pt x="29" y="26"/>
                </a:lnTo>
                <a:lnTo>
                  <a:pt x="29" y="25"/>
                </a:lnTo>
                <a:lnTo>
                  <a:pt x="30" y="24"/>
                </a:lnTo>
                <a:lnTo>
                  <a:pt x="30" y="23"/>
                </a:lnTo>
                <a:lnTo>
                  <a:pt x="31" y="22"/>
                </a:lnTo>
                <a:lnTo>
                  <a:pt x="31" y="21"/>
                </a:lnTo>
                <a:lnTo>
                  <a:pt x="31" y="20"/>
                </a:lnTo>
                <a:lnTo>
                  <a:pt x="32" y="19"/>
                </a:lnTo>
                <a:lnTo>
                  <a:pt x="32" y="18"/>
                </a:lnTo>
                <a:lnTo>
                  <a:pt x="32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3" name="Freeform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070475" y="1909763"/>
            <a:ext cx="50800" cy="50800"/>
          </a:xfrm>
          <a:custGeom>
            <a:avLst/>
            <a:gdLst/>
            <a:ahLst/>
            <a:cxnLst>
              <a:cxn ang="0">
                <a:pos x="189" y="88"/>
              </a:cxn>
              <a:cxn ang="0">
                <a:pos x="187" y="76"/>
              </a:cxn>
              <a:cxn ang="0">
                <a:pos x="184" y="64"/>
              </a:cxn>
              <a:cxn ang="0">
                <a:pos x="180" y="52"/>
              </a:cxn>
              <a:cxn ang="0">
                <a:pos x="173" y="42"/>
              </a:cxn>
              <a:cxn ang="0">
                <a:pos x="166" y="32"/>
              </a:cxn>
              <a:cxn ang="0">
                <a:pos x="157" y="23"/>
              </a:cxn>
              <a:cxn ang="0">
                <a:pos x="147" y="16"/>
              </a:cxn>
              <a:cxn ang="0">
                <a:pos x="137" y="9"/>
              </a:cxn>
              <a:cxn ang="0">
                <a:pos x="125" y="5"/>
              </a:cxn>
              <a:cxn ang="0">
                <a:pos x="113" y="2"/>
              </a:cxn>
              <a:cxn ang="0">
                <a:pos x="101" y="0"/>
              </a:cxn>
              <a:cxn ang="0">
                <a:pos x="89" y="0"/>
              </a:cxn>
              <a:cxn ang="0">
                <a:pos x="76" y="2"/>
              </a:cxn>
              <a:cxn ang="0">
                <a:pos x="65" y="5"/>
              </a:cxn>
              <a:cxn ang="0">
                <a:pos x="53" y="9"/>
              </a:cxn>
              <a:cxn ang="0">
                <a:pos x="42" y="16"/>
              </a:cxn>
              <a:cxn ang="0">
                <a:pos x="33" y="23"/>
              </a:cxn>
              <a:cxn ang="0">
                <a:pos x="24" y="32"/>
              </a:cxn>
              <a:cxn ang="0">
                <a:pos x="16" y="42"/>
              </a:cxn>
              <a:cxn ang="0">
                <a:pos x="10" y="52"/>
              </a:cxn>
              <a:cxn ang="0">
                <a:pos x="5" y="64"/>
              </a:cxn>
              <a:cxn ang="0">
                <a:pos x="2" y="76"/>
              </a:cxn>
              <a:cxn ang="0">
                <a:pos x="1" y="88"/>
              </a:cxn>
              <a:cxn ang="0">
                <a:pos x="1" y="100"/>
              </a:cxn>
              <a:cxn ang="0">
                <a:pos x="2" y="113"/>
              </a:cxn>
              <a:cxn ang="0">
                <a:pos x="5" y="124"/>
              </a:cxn>
              <a:cxn ang="0">
                <a:pos x="10" y="136"/>
              </a:cxn>
              <a:cxn ang="0">
                <a:pos x="16" y="147"/>
              </a:cxn>
              <a:cxn ang="0">
                <a:pos x="24" y="156"/>
              </a:cxn>
              <a:cxn ang="0">
                <a:pos x="33" y="165"/>
              </a:cxn>
              <a:cxn ang="0">
                <a:pos x="42" y="173"/>
              </a:cxn>
              <a:cxn ang="0">
                <a:pos x="53" y="179"/>
              </a:cxn>
              <a:cxn ang="0">
                <a:pos x="65" y="184"/>
              </a:cxn>
              <a:cxn ang="0">
                <a:pos x="76" y="187"/>
              </a:cxn>
              <a:cxn ang="0">
                <a:pos x="89" y="188"/>
              </a:cxn>
              <a:cxn ang="0">
                <a:pos x="101" y="188"/>
              </a:cxn>
              <a:cxn ang="0">
                <a:pos x="113" y="187"/>
              </a:cxn>
              <a:cxn ang="0">
                <a:pos x="125" y="184"/>
              </a:cxn>
              <a:cxn ang="0">
                <a:pos x="137" y="179"/>
              </a:cxn>
              <a:cxn ang="0">
                <a:pos x="147" y="173"/>
              </a:cxn>
              <a:cxn ang="0">
                <a:pos x="157" y="165"/>
              </a:cxn>
              <a:cxn ang="0">
                <a:pos x="166" y="156"/>
              </a:cxn>
              <a:cxn ang="0">
                <a:pos x="173" y="147"/>
              </a:cxn>
              <a:cxn ang="0">
                <a:pos x="180" y="136"/>
              </a:cxn>
              <a:cxn ang="0">
                <a:pos x="184" y="124"/>
              </a:cxn>
              <a:cxn ang="0">
                <a:pos x="187" y="113"/>
              </a:cxn>
              <a:cxn ang="0">
                <a:pos x="189" y="100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89" y="88"/>
                </a:lnTo>
                <a:lnTo>
                  <a:pt x="188" y="82"/>
                </a:lnTo>
                <a:lnTo>
                  <a:pt x="187" y="76"/>
                </a:lnTo>
                <a:lnTo>
                  <a:pt x="186" y="70"/>
                </a:lnTo>
                <a:lnTo>
                  <a:pt x="184" y="64"/>
                </a:lnTo>
                <a:lnTo>
                  <a:pt x="182" y="58"/>
                </a:lnTo>
                <a:lnTo>
                  <a:pt x="180" y="52"/>
                </a:lnTo>
                <a:lnTo>
                  <a:pt x="177" y="47"/>
                </a:lnTo>
                <a:lnTo>
                  <a:pt x="173" y="42"/>
                </a:lnTo>
                <a:lnTo>
                  <a:pt x="170" y="37"/>
                </a:lnTo>
                <a:lnTo>
                  <a:pt x="166" y="32"/>
                </a:lnTo>
                <a:lnTo>
                  <a:pt x="162" y="27"/>
                </a:lnTo>
                <a:lnTo>
                  <a:pt x="157" y="23"/>
                </a:lnTo>
                <a:lnTo>
                  <a:pt x="152" y="19"/>
                </a:lnTo>
                <a:lnTo>
                  <a:pt x="147" y="16"/>
                </a:lnTo>
                <a:lnTo>
                  <a:pt x="142" y="12"/>
                </a:lnTo>
                <a:lnTo>
                  <a:pt x="137" y="9"/>
                </a:lnTo>
                <a:lnTo>
                  <a:pt x="131" y="7"/>
                </a:lnTo>
                <a:lnTo>
                  <a:pt x="125" y="5"/>
                </a:lnTo>
                <a:lnTo>
                  <a:pt x="119" y="3"/>
                </a:lnTo>
                <a:lnTo>
                  <a:pt x="113" y="2"/>
                </a:lnTo>
                <a:lnTo>
                  <a:pt x="107" y="1"/>
                </a:lnTo>
                <a:lnTo>
                  <a:pt x="101" y="0"/>
                </a:lnTo>
                <a:lnTo>
                  <a:pt x="95" y="0"/>
                </a:lnTo>
                <a:lnTo>
                  <a:pt x="89" y="0"/>
                </a:lnTo>
                <a:lnTo>
                  <a:pt x="83" y="1"/>
                </a:lnTo>
                <a:lnTo>
                  <a:pt x="76" y="2"/>
                </a:lnTo>
                <a:lnTo>
                  <a:pt x="70" y="3"/>
                </a:lnTo>
                <a:lnTo>
                  <a:pt x="65" y="5"/>
                </a:lnTo>
                <a:lnTo>
                  <a:pt x="59" y="7"/>
                </a:lnTo>
                <a:lnTo>
                  <a:pt x="53" y="9"/>
                </a:lnTo>
                <a:lnTo>
                  <a:pt x="48" y="12"/>
                </a:lnTo>
                <a:lnTo>
                  <a:pt x="42" y="16"/>
                </a:lnTo>
                <a:lnTo>
                  <a:pt x="37" y="19"/>
                </a:lnTo>
                <a:lnTo>
                  <a:pt x="33" y="23"/>
                </a:lnTo>
                <a:lnTo>
                  <a:pt x="28" y="27"/>
                </a:lnTo>
                <a:lnTo>
                  <a:pt x="24" y="32"/>
                </a:lnTo>
                <a:lnTo>
                  <a:pt x="20" y="37"/>
                </a:lnTo>
                <a:lnTo>
                  <a:pt x="16" y="42"/>
                </a:lnTo>
                <a:lnTo>
                  <a:pt x="13" y="47"/>
                </a:lnTo>
                <a:lnTo>
                  <a:pt x="10" y="52"/>
                </a:lnTo>
                <a:lnTo>
                  <a:pt x="8" y="58"/>
                </a:lnTo>
                <a:lnTo>
                  <a:pt x="5" y="64"/>
                </a:lnTo>
                <a:lnTo>
                  <a:pt x="4" y="70"/>
                </a:lnTo>
                <a:lnTo>
                  <a:pt x="2" y="76"/>
                </a:lnTo>
                <a:lnTo>
                  <a:pt x="1" y="82"/>
                </a:lnTo>
                <a:lnTo>
                  <a:pt x="1" y="88"/>
                </a:lnTo>
                <a:lnTo>
                  <a:pt x="0" y="94"/>
                </a:lnTo>
                <a:lnTo>
                  <a:pt x="1" y="100"/>
                </a:lnTo>
                <a:lnTo>
                  <a:pt x="1" y="106"/>
                </a:lnTo>
                <a:lnTo>
                  <a:pt x="2" y="113"/>
                </a:lnTo>
                <a:lnTo>
                  <a:pt x="4" y="119"/>
                </a:lnTo>
                <a:lnTo>
                  <a:pt x="5" y="124"/>
                </a:lnTo>
                <a:lnTo>
                  <a:pt x="8" y="130"/>
                </a:lnTo>
                <a:lnTo>
                  <a:pt x="10" y="136"/>
                </a:lnTo>
                <a:lnTo>
                  <a:pt x="13" y="141"/>
                </a:lnTo>
                <a:lnTo>
                  <a:pt x="16" y="147"/>
                </a:lnTo>
                <a:lnTo>
                  <a:pt x="20" y="152"/>
                </a:lnTo>
                <a:lnTo>
                  <a:pt x="24" y="156"/>
                </a:lnTo>
                <a:lnTo>
                  <a:pt x="28" y="161"/>
                </a:lnTo>
                <a:lnTo>
                  <a:pt x="33" y="165"/>
                </a:lnTo>
                <a:lnTo>
                  <a:pt x="37" y="169"/>
                </a:lnTo>
                <a:lnTo>
                  <a:pt x="42" y="173"/>
                </a:lnTo>
                <a:lnTo>
                  <a:pt x="48" y="176"/>
                </a:lnTo>
                <a:lnTo>
                  <a:pt x="53" y="179"/>
                </a:lnTo>
                <a:lnTo>
                  <a:pt x="59" y="181"/>
                </a:lnTo>
                <a:lnTo>
                  <a:pt x="65" y="184"/>
                </a:lnTo>
                <a:lnTo>
                  <a:pt x="70" y="185"/>
                </a:lnTo>
                <a:lnTo>
                  <a:pt x="76" y="187"/>
                </a:lnTo>
                <a:lnTo>
                  <a:pt x="83" y="188"/>
                </a:lnTo>
                <a:lnTo>
                  <a:pt x="89" y="188"/>
                </a:lnTo>
                <a:lnTo>
                  <a:pt x="95" y="189"/>
                </a:lnTo>
                <a:lnTo>
                  <a:pt x="101" y="188"/>
                </a:lnTo>
                <a:lnTo>
                  <a:pt x="107" y="188"/>
                </a:lnTo>
                <a:lnTo>
                  <a:pt x="113" y="187"/>
                </a:lnTo>
                <a:lnTo>
                  <a:pt x="119" y="185"/>
                </a:lnTo>
                <a:lnTo>
                  <a:pt x="125" y="184"/>
                </a:lnTo>
                <a:lnTo>
                  <a:pt x="131" y="181"/>
                </a:lnTo>
                <a:lnTo>
                  <a:pt x="137" y="179"/>
                </a:lnTo>
                <a:lnTo>
                  <a:pt x="142" y="176"/>
                </a:lnTo>
                <a:lnTo>
                  <a:pt x="147" y="173"/>
                </a:lnTo>
                <a:lnTo>
                  <a:pt x="152" y="169"/>
                </a:lnTo>
                <a:lnTo>
                  <a:pt x="157" y="165"/>
                </a:lnTo>
                <a:lnTo>
                  <a:pt x="162" y="161"/>
                </a:lnTo>
                <a:lnTo>
                  <a:pt x="166" y="156"/>
                </a:lnTo>
                <a:lnTo>
                  <a:pt x="170" y="152"/>
                </a:lnTo>
                <a:lnTo>
                  <a:pt x="173" y="147"/>
                </a:lnTo>
                <a:lnTo>
                  <a:pt x="177" y="141"/>
                </a:lnTo>
                <a:lnTo>
                  <a:pt x="180" y="136"/>
                </a:lnTo>
                <a:lnTo>
                  <a:pt x="182" y="130"/>
                </a:lnTo>
                <a:lnTo>
                  <a:pt x="184" y="124"/>
                </a:lnTo>
                <a:lnTo>
                  <a:pt x="186" y="119"/>
                </a:lnTo>
                <a:lnTo>
                  <a:pt x="187" y="113"/>
                </a:lnTo>
                <a:lnTo>
                  <a:pt x="188" y="106"/>
                </a:lnTo>
                <a:lnTo>
                  <a:pt x="189" y="100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4" name="Freeform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8429625" y="3771901"/>
            <a:ext cx="50800" cy="50800"/>
          </a:xfrm>
          <a:custGeom>
            <a:avLst/>
            <a:gdLst/>
            <a:ahLst/>
            <a:cxnLst>
              <a:cxn ang="0">
                <a:pos x="32" y="16"/>
              </a:cxn>
              <a:cxn ang="0">
                <a:pos x="32" y="14"/>
              </a:cxn>
              <a:cxn ang="0">
                <a:pos x="31" y="12"/>
              </a:cxn>
              <a:cxn ang="0">
                <a:pos x="31" y="10"/>
              </a:cxn>
              <a:cxn ang="0">
                <a:pos x="30" y="8"/>
              </a:cxn>
              <a:cxn ang="0">
                <a:pos x="29" y="6"/>
              </a:cxn>
              <a:cxn ang="0">
                <a:pos x="27" y="4"/>
              </a:cxn>
              <a:cxn ang="0">
                <a:pos x="26" y="3"/>
              </a:cxn>
              <a:cxn ang="0">
                <a:pos x="24" y="2"/>
              </a:cxn>
              <a:cxn ang="0">
                <a:pos x="22" y="1"/>
              </a:cxn>
              <a:cxn ang="0">
                <a:pos x="20" y="0"/>
              </a:cxn>
              <a:cxn ang="0">
                <a:pos x="18" y="0"/>
              </a:cxn>
              <a:cxn ang="0">
                <a:pos x="16" y="0"/>
              </a:cxn>
              <a:cxn ang="0">
                <a:pos x="14" y="0"/>
              </a:cxn>
              <a:cxn ang="0">
                <a:pos x="12" y="0"/>
              </a:cxn>
              <a:cxn ang="0">
                <a:pos x="10" y="1"/>
              </a:cxn>
              <a:cxn ang="0">
                <a:pos x="8" y="2"/>
              </a:cxn>
              <a:cxn ang="0">
                <a:pos x="6" y="3"/>
              </a:cxn>
              <a:cxn ang="0">
                <a:pos x="5" y="4"/>
              </a:cxn>
              <a:cxn ang="0">
                <a:pos x="3" y="6"/>
              </a:cxn>
              <a:cxn ang="0">
                <a:pos x="2" y="8"/>
              </a:cxn>
              <a:cxn ang="0">
                <a:pos x="1" y="10"/>
              </a:cxn>
              <a:cxn ang="0">
                <a:pos x="1" y="12"/>
              </a:cxn>
              <a:cxn ang="0">
                <a:pos x="0" y="14"/>
              </a:cxn>
              <a:cxn ang="0">
                <a:pos x="0" y="16"/>
              </a:cxn>
              <a:cxn ang="0">
                <a:pos x="0" y="18"/>
              </a:cxn>
              <a:cxn ang="0">
                <a:pos x="1" y="20"/>
              </a:cxn>
              <a:cxn ang="0">
                <a:pos x="1" y="22"/>
              </a:cxn>
              <a:cxn ang="0">
                <a:pos x="2" y="24"/>
              </a:cxn>
              <a:cxn ang="0">
                <a:pos x="3" y="26"/>
              </a:cxn>
              <a:cxn ang="0">
                <a:pos x="5" y="27"/>
              </a:cxn>
              <a:cxn ang="0">
                <a:pos x="6" y="28"/>
              </a:cxn>
              <a:cxn ang="0">
                <a:pos x="8" y="30"/>
              </a:cxn>
              <a:cxn ang="0">
                <a:pos x="10" y="31"/>
              </a:cxn>
              <a:cxn ang="0">
                <a:pos x="12" y="31"/>
              </a:cxn>
              <a:cxn ang="0">
                <a:pos x="14" y="32"/>
              </a:cxn>
              <a:cxn ang="0">
                <a:pos x="16" y="32"/>
              </a:cxn>
              <a:cxn ang="0">
                <a:pos x="18" y="32"/>
              </a:cxn>
              <a:cxn ang="0">
                <a:pos x="20" y="31"/>
              </a:cxn>
              <a:cxn ang="0">
                <a:pos x="22" y="31"/>
              </a:cxn>
              <a:cxn ang="0">
                <a:pos x="24" y="30"/>
              </a:cxn>
              <a:cxn ang="0">
                <a:pos x="26" y="28"/>
              </a:cxn>
              <a:cxn ang="0">
                <a:pos x="27" y="27"/>
              </a:cxn>
              <a:cxn ang="0">
                <a:pos x="29" y="26"/>
              </a:cxn>
              <a:cxn ang="0">
                <a:pos x="30" y="24"/>
              </a:cxn>
              <a:cxn ang="0">
                <a:pos x="31" y="22"/>
              </a:cxn>
              <a:cxn ang="0">
                <a:pos x="31" y="20"/>
              </a:cxn>
              <a:cxn ang="0">
                <a:pos x="32" y="18"/>
              </a:cxn>
            </a:cxnLst>
            <a:rect l="0" t="0" r="r" b="b"/>
            <a:pathLst>
              <a:path w="32" h="32">
                <a:moveTo>
                  <a:pt x="32" y="17"/>
                </a:moveTo>
                <a:lnTo>
                  <a:pt x="32" y="16"/>
                </a:lnTo>
                <a:lnTo>
                  <a:pt x="32" y="15"/>
                </a:lnTo>
                <a:lnTo>
                  <a:pt x="32" y="14"/>
                </a:lnTo>
                <a:lnTo>
                  <a:pt x="32" y="13"/>
                </a:lnTo>
                <a:lnTo>
                  <a:pt x="31" y="12"/>
                </a:lnTo>
                <a:lnTo>
                  <a:pt x="31" y="11"/>
                </a:lnTo>
                <a:lnTo>
                  <a:pt x="31" y="10"/>
                </a:lnTo>
                <a:lnTo>
                  <a:pt x="30" y="9"/>
                </a:lnTo>
                <a:lnTo>
                  <a:pt x="30" y="8"/>
                </a:lnTo>
                <a:lnTo>
                  <a:pt x="29" y="7"/>
                </a:lnTo>
                <a:lnTo>
                  <a:pt x="29" y="6"/>
                </a:lnTo>
                <a:lnTo>
                  <a:pt x="28" y="5"/>
                </a:lnTo>
                <a:lnTo>
                  <a:pt x="27" y="4"/>
                </a:lnTo>
                <a:lnTo>
                  <a:pt x="26" y="4"/>
                </a:lnTo>
                <a:lnTo>
                  <a:pt x="26" y="3"/>
                </a:lnTo>
                <a:lnTo>
                  <a:pt x="25" y="2"/>
                </a:lnTo>
                <a:lnTo>
                  <a:pt x="24" y="2"/>
                </a:lnTo>
                <a:lnTo>
                  <a:pt x="23" y="1"/>
                </a:lnTo>
                <a:lnTo>
                  <a:pt x="22" y="1"/>
                </a:lnTo>
                <a:lnTo>
                  <a:pt x="21" y="1"/>
                </a:lnTo>
                <a:lnTo>
                  <a:pt x="20" y="0"/>
                </a:lnTo>
                <a:lnTo>
                  <a:pt x="19" y="0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3" y="0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9" y="1"/>
                </a:lnTo>
                <a:lnTo>
                  <a:pt x="8" y="2"/>
                </a:lnTo>
                <a:lnTo>
                  <a:pt x="7" y="2"/>
                </a:lnTo>
                <a:lnTo>
                  <a:pt x="6" y="3"/>
                </a:lnTo>
                <a:lnTo>
                  <a:pt x="5" y="4"/>
                </a:lnTo>
                <a:lnTo>
                  <a:pt x="5" y="4"/>
                </a:lnTo>
                <a:lnTo>
                  <a:pt x="4" y="5"/>
                </a:lnTo>
                <a:lnTo>
                  <a:pt x="3" y="6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2" y="23"/>
                </a:lnTo>
                <a:lnTo>
                  <a:pt x="2" y="24"/>
                </a:lnTo>
                <a:lnTo>
                  <a:pt x="3" y="25"/>
                </a:lnTo>
                <a:lnTo>
                  <a:pt x="3" y="26"/>
                </a:lnTo>
                <a:lnTo>
                  <a:pt x="4" y="26"/>
                </a:lnTo>
                <a:lnTo>
                  <a:pt x="5" y="27"/>
                </a:lnTo>
                <a:lnTo>
                  <a:pt x="5" y="28"/>
                </a:lnTo>
                <a:lnTo>
                  <a:pt x="6" y="28"/>
                </a:lnTo>
                <a:lnTo>
                  <a:pt x="7" y="29"/>
                </a:lnTo>
                <a:lnTo>
                  <a:pt x="8" y="30"/>
                </a:lnTo>
                <a:lnTo>
                  <a:pt x="9" y="30"/>
                </a:lnTo>
                <a:lnTo>
                  <a:pt x="10" y="31"/>
                </a:lnTo>
                <a:lnTo>
                  <a:pt x="11" y="31"/>
                </a:lnTo>
                <a:lnTo>
                  <a:pt x="12" y="31"/>
                </a:lnTo>
                <a:lnTo>
                  <a:pt x="13" y="31"/>
                </a:lnTo>
                <a:lnTo>
                  <a:pt x="14" y="32"/>
                </a:lnTo>
                <a:lnTo>
                  <a:pt x="15" y="32"/>
                </a:lnTo>
                <a:lnTo>
                  <a:pt x="16" y="32"/>
                </a:lnTo>
                <a:lnTo>
                  <a:pt x="17" y="32"/>
                </a:lnTo>
                <a:lnTo>
                  <a:pt x="18" y="32"/>
                </a:lnTo>
                <a:lnTo>
                  <a:pt x="19" y="31"/>
                </a:lnTo>
                <a:lnTo>
                  <a:pt x="20" y="31"/>
                </a:lnTo>
                <a:lnTo>
                  <a:pt x="21" y="31"/>
                </a:lnTo>
                <a:lnTo>
                  <a:pt x="22" y="31"/>
                </a:lnTo>
                <a:lnTo>
                  <a:pt x="23" y="30"/>
                </a:lnTo>
                <a:lnTo>
                  <a:pt x="24" y="30"/>
                </a:lnTo>
                <a:lnTo>
                  <a:pt x="25" y="29"/>
                </a:lnTo>
                <a:lnTo>
                  <a:pt x="26" y="28"/>
                </a:lnTo>
                <a:lnTo>
                  <a:pt x="26" y="28"/>
                </a:lnTo>
                <a:lnTo>
                  <a:pt x="27" y="27"/>
                </a:lnTo>
                <a:lnTo>
                  <a:pt x="28" y="26"/>
                </a:lnTo>
                <a:lnTo>
                  <a:pt x="29" y="26"/>
                </a:lnTo>
                <a:lnTo>
                  <a:pt x="29" y="25"/>
                </a:lnTo>
                <a:lnTo>
                  <a:pt x="30" y="24"/>
                </a:lnTo>
                <a:lnTo>
                  <a:pt x="30" y="23"/>
                </a:lnTo>
                <a:lnTo>
                  <a:pt x="31" y="22"/>
                </a:lnTo>
                <a:lnTo>
                  <a:pt x="31" y="21"/>
                </a:lnTo>
                <a:lnTo>
                  <a:pt x="31" y="20"/>
                </a:lnTo>
                <a:lnTo>
                  <a:pt x="32" y="19"/>
                </a:lnTo>
                <a:lnTo>
                  <a:pt x="32" y="18"/>
                </a:lnTo>
                <a:lnTo>
                  <a:pt x="32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5" name="Freeform 1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8429625" y="3771901"/>
            <a:ext cx="50800" cy="50800"/>
          </a:xfrm>
          <a:custGeom>
            <a:avLst/>
            <a:gdLst/>
            <a:ahLst/>
            <a:cxnLst>
              <a:cxn ang="0">
                <a:pos x="189" y="88"/>
              </a:cxn>
              <a:cxn ang="0">
                <a:pos x="187" y="76"/>
              </a:cxn>
              <a:cxn ang="0">
                <a:pos x="184" y="64"/>
              </a:cxn>
              <a:cxn ang="0">
                <a:pos x="179" y="53"/>
              </a:cxn>
              <a:cxn ang="0">
                <a:pos x="173" y="42"/>
              </a:cxn>
              <a:cxn ang="0">
                <a:pos x="166" y="32"/>
              </a:cxn>
              <a:cxn ang="0">
                <a:pos x="157" y="23"/>
              </a:cxn>
              <a:cxn ang="0">
                <a:pos x="147" y="16"/>
              </a:cxn>
              <a:cxn ang="0">
                <a:pos x="137" y="10"/>
              </a:cxn>
              <a:cxn ang="0">
                <a:pos x="125" y="5"/>
              </a:cxn>
              <a:cxn ang="0">
                <a:pos x="113" y="2"/>
              </a:cxn>
              <a:cxn ang="0">
                <a:pos x="101" y="0"/>
              </a:cxn>
              <a:cxn ang="0">
                <a:pos x="89" y="0"/>
              </a:cxn>
              <a:cxn ang="0">
                <a:pos x="76" y="2"/>
              </a:cxn>
              <a:cxn ang="0">
                <a:pos x="64" y="5"/>
              </a:cxn>
              <a:cxn ang="0">
                <a:pos x="53" y="10"/>
              </a:cxn>
              <a:cxn ang="0">
                <a:pos x="42" y="16"/>
              </a:cxn>
              <a:cxn ang="0">
                <a:pos x="33" y="23"/>
              </a:cxn>
              <a:cxn ang="0">
                <a:pos x="24" y="32"/>
              </a:cxn>
              <a:cxn ang="0">
                <a:pos x="16" y="42"/>
              </a:cxn>
              <a:cxn ang="0">
                <a:pos x="10" y="53"/>
              </a:cxn>
              <a:cxn ang="0">
                <a:pos x="5" y="64"/>
              </a:cxn>
              <a:cxn ang="0">
                <a:pos x="2" y="76"/>
              </a:cxn>
              <a:cxn ang="0">
                <a:pos x="1" y="88"/>
              </a:cxn>
              <a:cxn ang="0">
                <a:pos x="1" y="100"/>
              </a:cxn>
              <a:cxn ang="0">
                <a:pos x="2" y="113"/>
              </a:cxn>
              <a:cxn ang="0">
                <a:pos x="5" y="125"/>
              </a:cxn>
              <a:cxn ang="0">
                <a:pos x="10" y="136"/>
              </a:cxn>
              <a:cxn ang="0">
                <a:pos x="16" y="147"/>
              </a:cxn>
              <a:cxn ang="0">
                <a:pos x="24" y="157"/>
              </a:cxn>
              <a:cxn ang="0">
                <a:pos x="33" y="165"/>
              </a:cxn>
              <a:cxn ang="0">
                <a:pos x="42" y="173"/>
              </a:cxn>
              <a:cxn ang="0">
                <a:pos x="53" y="179"/>
              </a:cxn>
              <a:cxn ang="0">
                <a:pos x="64" y="184"/>
              </a:cxn>
              <a:cxn ang="0">
                <a:pos x="76" y="187"/>
              </a:cxn>
              <a:cxn ang="0">
                <a:pos x="89" y="189"/>
              </a:cxn>
              <a:cxn ang="0">
                <a:pos x="101" y="189"/>
              </a:cxn>
              <a:cxn ang="0">
                <a:pos x="113" y="187"/>
              </a:cxn>
              <a:cxn ang="0">
                <a:pos x="125" y="184"/>
              </a:cxn>
              <a:cxn ang="0">
                <a:pos x="137" y="179"/>
              </a:cxn>
              <a:cxn ang="0">
                <a:pos x="147" y="173"/>
              </a:cxn>
              <a:cxn ang="0">
                <a:pos x="157" y="165"/>
              </a:cxn>
              <a:cxn ang="0">
                <a:pos x="166" y="157"/>
              </a:cxn>
              <a:cxn ang="0">
                <a:pos x="173" y="147"/>
              </a:cxn>
              <a:cxn ang="0">
                <a:pos x="179" y="136"/>
              </a:cxn>
              <a:cxn ang="0">
                <a:pos x="184" y="125"/>
              </a:cxn>
              <a:cxn ang="0">
                <a:pos x="187" y="113"/>
              </a:cxn>
              <a:cxn ang="0">
                <a:pos x="189" y="100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89" y="88"/>
                </a:lnTo>
                <a:lnTo>
                  <a:pt x="188" y="82"/>
                </a:lnTo>
                <a:lnTo>
                  <a:pt x="187" y="76"/>
                </a:lnTo>
                <a:lnTo>
                  <a:pt x="186" y="70"/>
                </a:lnTo>
                <a:lnTo>
                  <a:pt x="184" y="64"/>
                </a:lnTo>
                <a:lnTo>
                  <a:pt x="182" y="58"/>
                </a:lnTo>
                <a:lnTo>
                  <a:pt x="179" y="53"/>
                </a:lnTo>
                <a:lnTo>
                  <a:pt x="177" y="47"/>
                </a:lnTo>
                <a:lnTo>
                  <a:pt x="173" y="42"/>
                </a:lnTo>
                <a:lnTo>
                  <a:pt x="170" y="37"/>
                </a:lnTo>
                <a:lnTo>
                  <a:pt x="166" y="32"/>
                </a:lnTo>
                <a:lnTo>
                  <a:pt x="162" y="28"/>
                </a:lnTo>
                <a:lnTo>
                  <a:pt x="157" y="23"/>
                </a:lnTo>
                <a:lnTo>
                  <a:pt x="152" y="19"/>
                </a:lnTo>
                <a:lnTo>
                  <a:pt x="147" y="16"/>
                </a:lnTo>
                <a:lnTo>
                  <a:pt x="142" y="13"/>
                </a:lnTo>
                <a:lnTo>
                  <a:pt x="137" y="10"/>
                </a:lnTo>
                <a:lnTo>
                  <a:pt x="131" y="7"/>
                </a:lnTo>
                <a:lnTo>
                  <a:pt x="125" y="5"/>
                </a:lnTo>
                <a:lnTo>
                  <a:pt x="119" y="3"/>
                </a:lnTo>
                <a:lnTo>
                  <a:pt x="113" y="2"/>
                </a:lnTo>
                <a:lnTo>
                  <a:pt x="107" y="1"/>
                </a:lnTo>
                <a:lnTo>
                  <a:pt x="101" y="0"/>
                </a:lnTo>
                <a:lnTo>
                  <a:pt x="95" y="0"/>
                </a:lnTo>
                <a:lnTo>
                  <a:pt x="89" y="0"/>
                </a:lnTo>
                <a:lnTo>
                  <a:pt x="82" y="1"/>
                </a:lnTo>
                <a:lnTo>
                  <a:pt x="76" y="2"/>
                </a:lnTo>
                <a:lnTo>
                  <a:pt x="70" y="3"/>
                </a:lnTo>
                <a:lnTo>
                  <a:pt x="64" y="5"/>
                </a:lnTo>
                <a:lnTo>
                  <a:pt x="59" y="7"/>
                </a:lnTo>
                <a:lnTo>
                  <a:pt x="53" y="10"/>
                </a:lnTo>
                <a:lnTo>
                  <a:pt x="48" y="13"/>
                </a:lnTo>
                <a:lnTo>
                  <a:pt x="42" y="16"/>
                </a:lnTo>
                <a:lnTo>
                  <a:pt x="37" y="19"/>
                </a:lnTo>
                <a:lnTo>
                  <a:pt x="33" y="23"/>
                </a:lnTo>
                <a:lnTo>
                  <a:pt x="28" y="28"/>
                </a:lnTo>
                <a:lnTo>
                  <a:pt x="24" y="32"/>
                </a:lnTo>
                <a:lnTo>
                  <a:pt x="20" y="37"/>
                </a:lnTo>
                <a:lnTo>
                  <a:pt x="16" y="42"/>
                </a:lnTo>
                <a:lnTo>
                  <a:pt x="13" y="47"/>
                </a:lnTo>
                <a:lnTo>
                  <a:pt x="10" y="53"/>
                </a:lnTo>
                <a:lnTo>
                  <a:pt x="8" y="58"/>
                </a:lnTo>
                <a:lnTo>
                  <a:pt x="5" y="64"/>
                </a:lnTo>
                <a:lnTo>
                  <a:pt x="4" y="70"/>
                </a:lnTo>
                <a:lnTo>
                  <a:pt x="2" y="76"/>
                </a:lnTo>
                <a:lnTo>
                  <a:pt x="1" y="82"/>
                </a:lnTo>
                <a:lnTo>
                  <a:pt x="1" y="88"/>
                </a:lnTo>
                <a:lnTo>
                  <a:pt x="0" y="94"/>
                </a:lnTo>
                <a:lnTo>
                  <a:pt x="1" y="100"/>
                </a:lnTo>
                <a:lnTo>
                  <a:pt x="1" y="107"/>
                </a:lnTo>
                <a:lnTo>
                  <a:pt x="2" y="113"/>
                </a:lnTo>
                <a:lnTo>
                  <a:pt x="4" y="119"/>
                </a:lnTo>
                <a:lnTo>
                  <a:pt x="5" y="125"/>
                </a:lnTo>
                <a:lnTo>
                  <a:pt x="8" y="130"/>
                </a:lnTo>
                <a:lnTo>
                  <a:pt x="10" y="136"/>
                </a:lnTo>
                <a:lnTo>
                  <a:pt x="13" y="142"/>
                </a:lnTo>
                <a:lnTo>
                  <a:pt x="16" y="147"/>
                </a:lnTo>
                <a:lnTo>
                  <a:pt x="20" y="152"/>
                </a:lnTo>
                <a:lnTo>
                  <a:pt x="24" y="157"/>
                </a:lnTo>
                <a:lnTo>
                  <a:pt x="28" y="161"/>
                </a:lnTo>
                <a:lnTo>
                  <a:pt x="33" y="165"/>
                </a:lnTo>
                <a:lnTo>
                  <a:pt x="37" y="169"/>
                </a:lnTo>
                <a:lnTo>
                  <a:pt x="42" y="173"/>
                </a:lnTo>
                <a:lnTo>
                  <a:pt x="48" y="176"/>
                </a:lnTo>
                <a:lnTo>
                  <a:pt x="53" y="179"/>
                </a:lnTo>
                <a:lnTo>
                  <a:pt x="59" y="182"/>
                </a:lnTo>
                <a:lnTo>
                  <a:pt x="64" y="184"/>
                </a:lnTo>
                <a:lnTo>
                  <a:pt x="70" y="185"/>
                </a:lnTo>
                <a:lnTo>
                  <a:pt x="76" y="187"/>
                </a:lnTo>
                <a:lnTo>
                  <a:pt x="82" y="188"/>
                </a:lnTo>
                <a:lnTo>
                  <a:pt x="89" y="189"/>
                </a:lnTo>
                <a:lnTo>
                  <a:pt x="95" y="189"/>
                </a:lnTo>
                <a:lnTo>
                  <a:pt x="101" y="189"/>
                </a:lnTo>
                <a:lnTo>
                  <a:pt x="107" y="188"/>
                </a:lnTo>
                <a:lnTo>
                  <a:pt x="113" y="187"/>
                </a:lnTo>
                <a:lnTo>
                  <a:pt x="119" y="185"/>
                </a:lnTo>
                <a:lnTo>
                  <a:pt x="125" y="184"/>
                </a:lnTo>
                <a:lnTo>
                  <a:pt x="131" y="182"/>
                </a:lnTo>
                <a:lnTo>
                  <a:pt x="137" y="179"/>
                </a:lnTo>
                <a:lnTo>
                  <a:pt x="142" y="176"/>
                </a:lnTo>
                <a:lnTo>
                  <a:pt x="147" y="173"/>
                </a:lnTo>
                <a:lnTo>
                  <a:pt x="152" y="169"/>
                </a:lnTo>
                <a:lnTo>
                  <a:pt x="157" y="165"/>
                </a:lnTo>
                <a:lnTo>
                  <a:pt x="162" y="161"/>
                </a:lnTo>
                <a:lnTo>
                  <a:pt x="166" y="157"/>
                </a:lnTo>
                <a:lnTo>
                  <a:pt x="170" y="152"/>
                </a:lnTo>
                <a:lnTo>
                  <a:pt x="173" y="147"/>
                </a:lnTo>
                <a:lnTo>
                  <a:pt x="177" y="142"/>
                </a:lnTo>
                <a:lnTo>
                  <a:pt x="179" y="136"/>
                </a:lnTo>
                <a:lnTo>
                  <a:pt x="182" y="130"/>
                </a:lnTo>
                <a:lnTo>
                  <a:pt x="184" y="125"/>
                </a:lnTo>
                <a:lnTo>
                  <a:pt x="186" y="119"/>
                </a:lnTo>
                <a:lnTo>
                  <a:pt x="187" y="113"/>
                </a:lnTo>
                <a:lnTo>
                  <a:pt x="188" y="107"/>
                </a:lnTo>
                <a:lnTo>
                  <a:pt x="189" y="100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6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21480000">
            <a:off x="6499225" y="3854451"/>
            <a:ext cx="6413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559.83'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7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27077" y="3006726"/>
            <a:ext cx="6413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374.91'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8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68919" y="1726493"/>
            <a:ext cx="3175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9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90500" y="1627188"/>
            <a:ext cx="8636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4942.56'N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0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90500" y="1817688"/>
            <a:ext cx="8540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1014.02'E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1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71804" y="3886201"/>
            <a:ext cx="2698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2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140700" y="4078288"/>
            <a:ext cx="8636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4593.10'N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3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140700" y="4268788"/>
            <a:ext cx="8540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1645.48'E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4" name="Freeform 20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5453063" y="3870326"/>
            <a:ext cx="50800" cy="50800"/>
          </a:xfrm>
          <a:custGeom>
            <a:avLst/>
            <a:gdLst/>
            <a:ahLst/>
            <a:cxnLst>
              <a:cxn ang="0">
                <a:pos x="189" y="94"/>
              </a:cxn>
              <a:cxn ang="0">
                <a:pos x="161" y="27"/>
              </a:cxn>
              <a:cxn ang="0">
                <a:pos x="95" y="0"/>
              </a:cxn>
              <a:cxn ang="0">
                <a:pos x="28" y="27"/>
              </a:cxn>
              <a:cxn ang="0">
                <a:pos x="0" y="94"/>
              </a:cxn>
              <a:cxn ang="0">
                <a:pos x="28" y="161"/>
              </a:cxn>
              <a:cxn ang="0">
                <a:pos x="95" y="189"/>
              </a:cxn>
              <a:cxn ang="0">
                <a:pos x="161" y="161"/>
              </a:cxn>
              <a:cxn ang="0">
                <a:pos x="189" y="94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61" y="27"/>
                </a:lnTo>
                <a:lnTo>
                  <a:pt x="95" y="0"/>
                </a:lnTo>
                <a:lnTo>
                  <a:pt x="28" y="27"/>
                </a:lnTo>
                <a:lnTo>
                  <a:pt x="0" y="94"/>
                </a:lnTo>
                <a:lnTo>
                  <a:pt x="28" y="161"/>
                </a:lnTo>
                <a:lnTo>
                  <a:pt x="95" y="189"/>
                </a:lnTo>
                <a:lnTo>
                  <a:pt x="161" y="161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5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241925" y="3941763"/>
            <a:ext cx="36671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101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21"/>
            </p:custDataLst>
          </p:nvPr>
        </p:nvSpPr>
        <p:spPr>
          <a:xfrm>
            <a:off x="512466" y="1477107"/>
            <a:ext cx="3435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/>
              <a:t>Step (1) </a:t>
            </a:r>
          </a:p>
          <a:p>
            <a:r>
              <a:rPr lang="en-US" sz="1600" b="0" dirty="0"/>
              <a:t>Inverse along the base line 30 to 20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custDataLst>
              <p:tags r:id="rId22"/>
            </p:custDataLst>
          </p:nvPr>
        </p:nvGraphicFramePr>
        <p:xfrm>
          <a:off x="704791" y="2477224"/>
          <a:ext cx="3363912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247900" imgH="1219200" progId="Equation.DSMT4">
                  <p:embed/>
                </p:oleObj>
              </mc:Choice>
              <mc:Fallback>
                <p:oleObj name="Equation" r:id="rId25" imgW="2247900" imgH="12192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791" y="2477224"/>
                        <a:ext cx="3363912" cy="182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637654" y="2341867"/>
            <a:ext cx="1096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721.709’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298°57’39.0”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757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2. Intersection Types</a:t>
            </a:r>
          </a:p>
        </p:txBody>
      </p:sp>
      <p:sp>
        <p:nvSpPr>
          <p:cNvPr id="15366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6425" y="1209675"/>
            <a:ext cx="3570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/>
              <a:t>a. Distance-Distance Intersection</a:t>
            </a:r>
          </a:p>
        </p:txBody>
      </p:sp>
      <p:sp>
        <p:nvSpPr>
          <p:cNvPr id="15367" name="Rectangle 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46163" y="1571625"/>
            <a:ext cx="25971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/>
              <a:t>Distance from A to C: d</a:t>
            </a:r>
            <a:r>
              <a:rPr lang="en-US" b="0" baseline="-25000"/>
              <a:t>AC</a:t>
            </a:r>
            <a:endParaRPr lang="en-US" b="0"/>
          </a:p>
          <a:p>
            <a:r>
              <a:rPr lang="en-US" b="0"/>
              <a:t>Distance from B to C: d</a:t>
            </a:r>
            <a:r>
              <a:rPr lang="en-US" b="0" baseline="-25000"/>
              <a:t>BC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4D6DD3-1921-4905-8869-DED0BD47B65B}"/>
              </a:ext>
            </a:extLst>
          </p:cNvPr>
          <p:cNvGrpSpPr/>
          <p:nvPr/>
        </p:nvGrpSpPr>
        <p:grpSpPr>
          <a:xfrm>
            <a:off x="1102692" y="2334036"/>
            <a:ext cx="3409950" cy="2535238"/>
            <a:chOff x="2603500" y="2095500"/>
            <a:chExt cx="3409950" cy="2535238"/>
          </a:xfrm>
        </p:grpSpPr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3A7975D2-481C-431B-A162-B04D671D5936}"/>
                </a:ext>
              </a:extLst>
            </p:cNvPr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2805113" y="2259013"/>
              <a:ext cx="2916237" cy="2033587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FF7910C2-D5BC-4BDB-B918-BC9E81152197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603500" y="4310063"/>
              <a:ext cx="236538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A</a:t>
              </a:r>
              <a:endParaRPr lang="en-US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E38CAD62-6985-4981-92DE-FB60538ED841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76913" y="2095500"/>
              <a:ext cx="236537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B</a:t>
              </a:r>
              <a:endParaRPr lang="en-US"/>
            </a:p>
          </p:txBody>
        </p:sp>
        <p:sp>
          <p:nvSpPr>
            <p:cNvPr id="18" name="Line 10">
              <a:extLst>
                <a:ext uri="{FF2B5EF4-FFF2-40B4-BE49-F238E27FC236}">
                  <a16:creationId xmlns:a16="http://schemas.microsoft.com/office/drawing/2014/main" id="{DC621E0E-BFC4-4F93-A9EA-E78D8CFDA077}"/>
                </a:ext>
              </a:extLst>
            </p:cNvPr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2805113" y="2971800"/>
              <a:ext cx="606425" cy="1320800"/>
            </a:xfrm>
            <a:prstGeom prst="line">
              <a:avLst/>
            </a:prstGeom>
            <a:noFill/>
            <a:ln w="8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1">
              <a:extLst>
                <a:ext uri="{FF2B5EF4-FFF2-40B4-BE49-F238E27FC236}">
                  <a16:creationId xmlns:a16="http://schemas.microsoft.com/office/drawing/2014/main" id="{8295D823-3173-4F7F-90AC-42D7533F94CB}"/>
                </a:ext>
              </a:extLst>
            </p:cNvPr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3413125" y="2259013"/>
              <a:ext cx="2308225" cy="712787"/>
            </a:xfrm>
            <a:prstGeom prst="line">
              <a:avLst/>
            </a:prstGeom>
            <a:noFill/>
            <a:ln w="8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5E6FAC48-0577-4CEC-BBC4-2D52B01CDF34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090863" y="2589213"/>
              <a:ext cx="1667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</a:rPr>
                <a:t>C</a:t>
              </a:r>
              <a:endParaRPr lang="en-US" baseline="-25000" dirty="0"/>
            </a:p>
          </p:txBody>
        </p:sp>
        <p:sp>
          <p:nvSpPr>
            <p:cNvPr id="21" name="Rectangle 17">
              <a:extLst>
                <a:ext uri="{FF2B5EF4-FFF2-40B4-BE49-F238E27FC236}">
                  <a16:creationId xmlns:a16="http://schemas.microsoft.com/office/drawing/2014/main" id="{BAD799B4-CCEB-4BE3-99AE-65BB7B42C4F1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667000" y="3509963"/>
              <a:ext cx="34131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FF0000"/>
                  </a:solidFill>
                </a:rPr>
                <a:t>d</a:t>
              </a:r>
              <a:r>
                <a:rPr lang="en-US" b="0" baseline="-25000">
                  <a:solidFill>
                    <a:srgbClr val="FF0000"/>
                  </a:solidFill>
                </a:rPr>
                <a:t>AC</a:t>
              </a:r>
              <a:endParaRPr lang="en-US" baseline="-25000"/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A405ED22-CBC4-4581-8F82-9A2BA9339199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141788" y="2279650"/>
              <a:ext cx="3429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FF0000"/>
                  </a:solidFill>
                </a:rPr>
                <a:t>d</a:t>
              </a:r>
              <a:r>
                <a:rPr lang="en-US" b="0" baseline="-25000">
                  <a:solidFill>
                    <a:srgbClr val="FF0000"/>
                  </a:solidFill>
                </a:rPr>
                <a:t>BC</a:t>
              </a:r>
              <a:endParaRPr lang="en-US" baseline="-250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95191" y="150607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Known: (N</a:t>
            </a:r>
            <a:r>
              <a:rPr lang="en-US" b="0" baseline="-25000" dirty="0"/>
              <a:t>A</a:t>
            </a:r>
            <a:r>
              <a:rPr lang="en-US" b="0" dirty="0"/>
              <a:t>,E</a:t>
            </a:r>
            <a:r>
              <a:rPr lang="en-US" b="0" baseline="-25000" dirty="0"/>
              <a:t>A</a:t>
            </a:r>
            <a:r>
              <a:rPr lang="en-US" b="0" dirty="0"/>
              <a:t>) (N</a:t>
            </a:r>
            <a:r>
              <a:rPr lang="en-US" b="0" baseline="-25000" dirty="0"/>
              <a:t>B</a:t>
            </a:r>
            <a:r>
              <a:rPr lang="en-US" b="0" dirty="0"/>
              <a:t>,E</a:t>
            </a:r>
            <a:r>
              <a:rPr lang="en-US" b="0" baseline="-25000" dirty="0"/>
              <a:t>B</a:t>
            </a:r>
            <a:r>
              <a:rPr lang="en-US" b="0" dirty="0"/>
              <a:t>)</a:t>
            </a:r>
          </a:p>
        </p:txBody>
      </p:sp>
    </p:spTree>
    <p:custDataLst>
      <p:tags r:id="rId1"/>
    </p:custData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2" y="912813"/>
            <a:ext cx="37044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4. Example 2 - Complete Solution</a:t>
            </a:r>
            <a:endParaRPr lang="en-US" b="0" i="1" dirty="0"/>
          </a:p>
        </p:txBody>
      </p:sp>
      <p:sp>
        <p:nvSpPr>
          <p:cNvPr id="45082" name="Text Box 5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6575" y="1141413"/>
            <a:ext cx="36750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What are the coordinates of 101?</a:t>
            </a:r>
          </a:p>
        </p:txBody>
      </p:sp>
      <p:sp>
        <p:nvSpPr>
          <p:cNvPr id="5734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095875" y="1935163"/>
            <a:ext cx="3359150" cy="1862138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095875" y="1935163"/>
            <a:ext cx="382588" cy="1960563"/>
          </a:xfrm>
          <a:prstGeom prst="line">
            <a:avLst/>
          </a:prstGeom>
          <a:noFill/>
          <a:ln w="4763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5478463" y="3797301"/>
            <a:ext cx="2976563" cy="98425"/>
          </a:xfrm>
          <a:prstGeom prst="line">
            <a:avLst/>
          </a:prstGeom>
          <a:noFill/>
          <a:ln w="4763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2" name="Freeform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070475" y="1909763"/>
            <a:ext cx="50800" cy="50800"/>
          </a:xfrm>
          <a:custGeom>
            <a:avLst/>
            <a:gdLst/>
            <a:ahLst/>
            <a:cxnLst>
              <a:cxn ang="0">
                <a:pos x="32" y="16"/>
              </a:cxn>
              <a:cxn ang="0">
                <a:pos x="32" y="14"/>
              </a:cxn>
              <a:cxn ang="0">
                <a:pos x="31" y="12"/>
              </a:cxn>
              <a:cxn ang="0">
                <a:pos x="31" y="10"/>
              </a:cxn>
              <a:cxn ang="0">
                <a:pos x="30" y="8"/>
              </a:cxn>
              <a:cxn ang="0">
                <a:pos x="29" y="7"/>
              </a:cxn>
              <a:cxn ang="0">
                <a:pos x="27" y="5"/>
              </a:cxn>
              <a:cxn ang="0">
                <a:pos x="26" y="3"/>
              </a:cxn>
              <a:cxn ang="0">
                <a:pos x="24" y="2"/>
              </a:cxn>
              <a:cxn ang="0">
                <a:pos x="22" y="1"/>
              </a:cxn>
              <a:cxn ang="0">
                <a:pos x="20" y="1"/>
              </a:cxn>
              <a:cxn ang="0">
                <a:pos x="18" y="0"/>
              </a:cxn>
              <a:cxn ang="0">
                <a:pos x="16" y="0"/>
              </a:cxn>
              <a:cxn ang="0">
                <a:pos x="14" y="0"/>
              </a:cxn>
              <a:cxn ang="0">
                <a:pos x="12" y="1"/>
              </a:cxn>
              <a:cxn ang="0">
                <a:pos x="10" y="1"/>
              </a:cxn>
              <a:cxn ang="0">
                <a:pos x="8" y="2"/>
              </a:cxn>
              <a:cxn ang="0">
                <a:pos x="6" y="3"/>
              </a:cxn>
              <a:cxn ang="0">
                <a:pos x="5" y="5"/>
              </a:cxn>
              <a:cxn ang="0">
                <a:pos x="3" y="7"/>
              </a:cxn>
              <a:cxn ang="0">
                <a:pos x="2" y="8"/>
              </a:cxn>
              <a:cxn ang="0">
                <a:pos x="1" y="10"/>
              </a:cxn>
              <a:cxn ang="0">
                <a:pos x="1" y="12"/>
              </a:cxn>
              <a:cxn ang="0">
                <a:pos x="0" y="14"/>
              </a:cxn>
              <a:cxn ang="0">
                <a:pos x="0" y="16"/>
              </a:cxn>
              <a:cxn ang="0">
                <a:pos x="0" y="18"/>
              </a:cxn>
              <a:cxn ang="0">
                <a:pos x="1" y="20"/>
              </a:cxn>
              <a:cxn ang="0">
                <a:pos x="1" y="22"/>
              </a:cxn>
              <a:cxn ang="0">
                <a:pos x="2" y="24"/>
              </a:cxn>
              <a:cxn ang="0">
                <a:pos x="3" y="26"/>
              </a:cxn>
              <a:cxn ang="0">
                <a:pos x="5" y="28"/>
              </a:cxn>
              <a:cxn ang="0">
                <a:pos x="6" y="29"/>
              </a:cxn>
              <a:cxn ang="0">
                <a:pos x="8" y="30"/>
              </a:cxn>
              <a:cxn ang="0">
                <a:pos x="10" y="31"/>
              </a:cxn>
              <a:cxn ang="0">
                <a:pos x="12" y="32"/>
              </a:cxn>
              <a:cxn ang="0">
                <a:pos x="14" y="32"/>
              </a:cxn>
              <a:cxn ang="0">
                <a:pos x="16" y="32"/>
              </a:cxn>
              <a:cxn ang="0">
                <a:pos x="18" y="32"/>
              </a:cxn>
              <a:cxn ang="0">
                <a:pos x="20" y="32"/>
              </a:cxn>
              <a:cxn ang="0">
                <a:pos x="22" y="31"/>
              </a:cxn>
              <a:cxn ang="0">
                <a:pos x="24" y="30"/>
              </a:cxn>
              <a:cxn ang="0">
                <a:pos x="26" y="29"/>
              </a:cxn>
              <a:cxn ang="0">
                <a:pos x="27" y="28"/>
              </a:cxn>
              <a:cxn ang="0">
                <a:pos x="29" y="26"/>
              </a:cxn>
              <a:cxn ang="0">
                <a:pos x="30" y="24"/>
              </a:cxn>
              <a:cxn ang="0">
                <a:pos x="31" y="22"/>
              </a:cxn>
              <a:cxn ang="0">
                <a:pos x="31" y="20"/>
              </a:cxn>
              <a:cxn ang="0">
                <a:pos x="32" y="18"/>
              </a:cxn>
            </a:cxnLst>
            <a:rect l="0" t="0" r="r" b="b"/>
            <a:pathLst>
              <a:path w="32" h="32">
                <a:moveTo>
                  <a:pt x="32" y="17"/>
                </a:moveTo>
                <a:lnTo>
                  <a:pt x="32" y="16"/>
                </a:lnTo>
                <a:lnTo>
                  <a:pt x="32" y="15"/>
                </a:lnTo>
                <a:lnTo>
                  <a:pt x="32" y="14"/>
                </a:lnTo>
                <a:lnTo>
                  <a:pt x="32" y="13"/>
                </a:lnTo>
                <a:lnTo>
                  <a:pt x="31" y="12"/>
                </a:lnTo>
                <a:lnTo>
                  <a:pt x="31" y="11"/>
                </a:lnTo>
                <a:lnTo>
                  <a:pt x="31" y="10"/>
                </a:lnTo>
                <a:lnTo>
                  <a:pt x="30" y="9"/>
                </a:lnTo>
                <a:lnTo>
                  <a:pt x="30" y="8"/>
                </a:lnTo>
                <a:lnTo>
                  <a:pt x="29" y="7"/>
                </a:lnTo>
                <a:lnTo>
                  <a:pt x="29" y="7"/>
                </a:lnTo>
                <a:lnTo>
                  <a:pt x="28" y="6"/>
                </a:lnTo>
                <a:lnTo>
                  <a:pt x="27" y="5"/>
                </a:lnTo>
                <a:lnTo>
                  <a:pt x="27" y="4"/>
                </a:lnTo>
                <a:lnTo>
                  <a:pt x="26" y="3"/>
                </a:lnTo>
                <a:lnTo>
                  <a:pt x="25" y="3"/>
                </a:lnTo>
                <a:lnTo>
                  <a:pt x="24" y="2"/>
                </a:lnTo>
                <a:lnTo>
                  <a:pt x="23" y="2"/>
                </a:lnTo>
                <a:lnTo>
                  <a:pt x="22" y="1"/>
                </a:lnTo>
                <a:lnTo>
                  <a:pt x="21" y="1"/>
                </a:lnTo>
                <a:lnTo>
                  <a:pt x="20" y="1"/>
                </a:lnTo>
                <a:lnTo>
                  <a:pt x="19" y="1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3" y="1"/>
                </a:lnTo>
                <a:lnTo>
                  <a:pt x="12" y="1"/>
                </a:lnTo>
                <a:lnTo>
                  <a:pt x="11" y="1"/>
                </a:lnTo>
                <a:lnTo>
                  <a:pt x="10" y="1"/>
                </a:lnTo>
                <a:lnTo>
                  <a:pt x="9" y="2"/>
                </a:lnTo>
                <a:lnTo>
                  <a:pt x="8" y="2"/>
                </a:lnTo>
                <a:lnTo>
                  <a:pt x="7" y="3"/>
                </a:lnTo>
                <a:lnTo>
                  <a:pt x="6" y="3"/>
                </a:lnTo>
                <a:lnTo>
                  <a:pt x="6" y="4"/>
                </a:lnTo>
                <a:lnTo>
                  <a:pt x="5" y="5"/>
                </a:lnTo>
                <a:lnTo>
                  <a:pt x="4" y="6"/>
                </a:lnTo>
                <a:lnTo>
                  <a:pt x="3" y="7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2" y="23"/>
                </a:lnTo>
                <a:lnTo>
                  <a:pt x="2" y="24"/>
                </a:lnTo>
                <a:lnTo>
                  <a:pt x="3" y="25"/>
                </a:lnTo>
                <a:lnTo>
                  <a:pt x="3" y="26"/>
                </a:lnTo>
                <a:lnTo>
                  <a:pt x="4" y="27"/>
                </a:lnTo>
                <a:lnTo>
                  <a:pt x="5" y="28"/>
                </a:lnTo>
                <a:lnTo>
                  <a:pt x="6" y="28"/>
                </a:lnTo>
                <a:lnTo>
                  <a:pt x="6" y="29"/>
                </a:lnTo>
                <a:lnTo>
                  <a:pt x="7" y="30"/>
                </a:lnTo>
                <a:lnTo>
                  <a:pt x="8" y="30"/>
                </a:lnTo>
                <a:lnTo>
                  <a:pt x="9" y="31"/>
                </a:lnTo>
                <a:lnTo>
                  <a:pt x="10" y="31"/>
                </a:lnTo>
                <a:lnTo>
                  <a:pt x="11" y="32"/>
                </a:lnTo>
                <a:lnTo>
                  <a:pt x="12" y="32"/>
                </a:lnTo>
                <a:lnTo>
                  <a:pt x="13" y="32"/>
                </a:lnTo>
                <a:lnTo>
                  <a:pt x="14" y="32"/>
                </a:lnTo>
                <a:lnTo>
                  <a:pt x="15" y="32"/>
                </a:lnTo>
                <a:lnTo>
                  <a:pt x="16" y="32"/>
                </a:lnTo>
                <a:lnTo>
                  <a:pt x="17" y="32"/>
                </a:lnTo>
                <a:lnTo>
                  <a:pt x="18" y="32"/>
                </a:lnTo>
                <a:lnTo>
                  <a:pt x="19" y="32"/>
                </a:lnTo>
                <a:lnTo>
                  <a:pt x="20" y="32"/>
                </a:lnTo>
                <a:lnTo>
                  <a:pt x="21" y="32"/>
                </a:lnTo>
                <a:lnTo>
                  <a:pt x="22" y="31"/>
                </a:lnTo>
                <a:lnTo>
                  <a:pt x="23" y="31"/>
                </a:lnTo>
                <a:lnTo>
                  <a:pt x="24" y="30"/>
                </a:lnTo>
                <a:lnTo>
                  <a:pt x="25" y="30"/>
                </a:lnTo>
                <a:lnTo>
                  <a:pt x="26" y="29"/>
                </a:lnTo>
                <a:lnTo>
                  <a:pt x="27" y="28"/>
                </a:lnTo>
                <a:lnTo>
                  <a:pt x="27" y="28"/>
                </a:lnTo>
                <a:lnTo>
                  <a:pt x="28" y="27"/>
                </a:lnTo>
                <a:lnTo>
                  <a:pt x="29" y="26"/>
                </a:lnTo>
                <a:lnTo>
                  <a:pt x="29" y="25"/>
                </a:lnTo>
                <a:lnTo>
                  <a:pt x="30" y="24"/>
                </a:lnTo>
                <a:lnTo>
                  <a:pt x="30" y="23"/>
                </a:lnTo>
                <a:lnTo>
                  <a:pt x="31" y="22"/>
                </a:lnTo>
                <a:lnTo>
                  <a:pt x="31" y="21"/>
                </a:lnTo>
                <a:lnTo>
                  <a:pt x="31" y="20"/>
                </a:lnTo>
                <a:lnTo>
                  <a:pt x="32" y="19"/>
                </a:lnTo>
                <a:lnTo>
                  <a:pt x="32" y="18"/>
                </a:lnTo>
                <a:lnTo>
                  <a:pt x="32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3" name="Freeform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070475" y="1909763"/>
            <a:ext cx="50800" cy="50800"/>
          </a:xfrm>
          <a:custGeom>
            <a:avLst/>
            <a:gdLst/>
            <a:ahLst/>
            <a:cxnLst>
              <a:cxn ang="0">
                <a:pos x="189" y="88"/>
              </a:cxn>
              <a:cxn ang="0">
                <a:pos x="187" y="76"/>
              </a:cxn>
              <a:cxn ang="0">
                <a:pos x="184" y="64"/>
              </a:cxn>
              <a:cxn ang="0">
                <a:pos x="180" y="52"/>
              </a:cxn>
              <a:cxn ang="0">
                <a:pos x="173" y="42"/>
              </a:cxn>
              <a:cxn ang="0">
                <a:pos x="166" y="32"/>
              </a:cxn>
              <a:cxn ang="0">
                <a:pos x="157" y="23"/>
              </a:cxn>
              <a:cxn ang="0">
                <a:pos x="147" y="16"/>
              </a:cxn>
              <a:cxn ang="0">
                <a:pos x="137" y="9"/>
              </a:cxn>
              <a:cxn ang="0">
                <a:pos x="125" y="5"/>
              </a:cxn>
              <a:cxn ang="0">
                <a:pos x="113" y="2"/>
              </a:cxn>
              <a:cxn ang="0">
                <a:pos x="101" y="0"/>
              </a:cxn>
              <a:cxn ang="0">
                <a:pos x="89" y="0"/>
              </a:cxn>
              <a:cxn ang="0">
                <a:pos x="76" y="2"/>
              </a:cxn>
              <a:cxn ang="0">
                <a:pos x="65" y="5"/>
              </a:cxn>
              <a:cxn ang="0">
                <a:pos x="53" y="9"/>
              </a:cxn>
              <a:cxn ang="0">
                <a:pos x="42" y="16"/>
              </a:cxn>
              <a:cxn ang="0">
                <a:pos x="33" y="23"/>
              </a:cxn>
              <a:cxn ang="0">
                <a:pos x="24" y="32"/>
              </a:cxn>
              <a:cxn ang="0">
                <a:pos x="16" y="42"/>
              </a:cxn>
              <a:cxn ang="0">
                <a:pos x="10" y="52"/>
              </a:cxn>
              <a:cxn ang="0">
                <a:pos x="5" y="64"/>
              </a:cxn>
              <a:cxn ang="0">
                <a:pos x="2" y="76"/>
              </a:cxn>
              <a:cxn ang="0">
                <a:pos x="1" y="88"/>
              </a:cxn>
              <a:cxn ang="0">
                <a:pos x="1" y="100"/>
              </a:cxn>
              <a:cxn ang="0">
                <a:pos x="2" y="113"/>
              </a:cxn>
              <a:cxn ang="0">
                <a:pos x="5" y="124"/>
              </a:cxn>
              <a:cxn ang="0">
                <a:pos x="10" y="136"/>
              </a:cxn>
              <a:cxn ang="0">
                <a:pos x="16" y="147"/>
              </a:cxn>
              <a:cxn ang="0">
                <a:pos x="24" y="156"/>
              </a:cxn>
              <a:cxn ang="0">
                <a:pos x="33" y="165"/>
              </a:cxn>
              <a:cxn ang="0">
                <a:pos x="42" y="173"/>
              </a:cxn>
              <a:cxn ang="0">
                <a:pos x="53" y="179"/>
              </a:cxn>
              <a:cxn ang="0">
                <a:pos x="65" y="184"/>
              </a:cxn>
              <a:cxn ang="0">
                <a:pos x="76" y="187"/>
              </a:cxn>
              <a:cxn ang="0">
                <a:pos x="89" y="188"/>
              </a:cxn>
              <a:cxn ang="0">
                <a:pos x="101" y="188"/>
              </a:cxn>
              <a:cxn ang="0">
                <a:pos x="113" y="187"/>
              </a:cxn>
              <a:cxn ang="0">
                <a:pos x="125" y="184"/>
              </a:cxn>
              <a:cxn ang="0">
                <a:pos x="137" y="179"/>
              </a:cxn>
              <a:cxn ang="0">
                <a:pos x="147" y="173"/>
              </a:cxn>
              <a:cxn ang="0">
                <a:pos x="157" y="165"/>
              </a:cxn>
              <a:cxn ang="0">
                <a:pos x="166" y="156"/>
              </a:cxn>
              <a:cxn ang="0">
                <a:pos x="173" y="147"/>
              </a:cxn>
              <a:cxn ang="0">
                <a:pos x="180" y="136"/>
              </a:cxn>
              <a:cxn ang="0">
                <a:pos x="184" y="124"/>
              </a:cxn>
              <a:cxn ang="0">
                <a:pos x="187" y="113"/>
              </a:cxn>
              <a:cxn ang="0">
                <a:pos x="189" y="100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89" y="88"/>
                </a:lnTo>
                <a:lnTo>
                  <a:pt x="188" y="82"/>
                </a:lnTo>
                <a:lnTo>
                  <a:pt x="187" y="76"/>
                </a:lnTo>
                <a:lnTo>
                  <a:pt x="186" y="70"/>
                </a:lnTo>
                <a:lnTo>
                  <a:pt x="184" y="64"/>
                </a:lnTo>
                <a:lnTo>
                  <a:pt x="182" y="58"/>
                </a:lnTo>
                <a:lnTo>
                  <a:pt x="180" y="52"/>
                </a:lnTo>
                <a:lnTo>
                  <a:pt x="177" y="47"/>
                </a:lnTo>
                <a:lnTo>
                  <a:pt x="173" y="42"/>
                </a:lnTo>
                <a:lnTo>
                  <a:pt x="170" y="37"/>
                </a:lnTo>
                <a:lnTo>
                  <a:pt x="166" y="32"/>
                </a:lnTo>
                <a:lnTo>
                  <a:pt x="162" y="27"/>
                </a:lnTo>
                <a:lnTo>
                  <a:pt x="157" y="23"/>
                </a:lnTo>
                <a:lnTo>
                  <a:pt x="152" y="19"/>
                </a:lnTo>
                <a:lnTo>
                  <a:pt x="147" y="16"/>
                </a:lnTo>
                <a:lnTo>
                  <a:pt x="142" y="12"/>
                </a:lnTo>
                <a:lnTo>
                  <a:pt x="137" y="9"/>
                </a:lnTo>
                <a:lnTo>
                  <a:pt x="131" y="7"/>
                </a:lnTo>
                <a:lnTo>
                  <a:pt x="125" y="5"/>
                </a:lnTo>
                <a:lnTo>
                  <a:pt x="119" y="3"/>
                </a:lnTo>
                <a:lnTo>
                  <a:pt x="113" y="2"/>
                </a:lnTo>
                <a:lnTo>
                  <a:pt x="107" y="1"/>
                </a:lnTo>
                <a:lnTo>
                  <a:pt x="101" y="0"/>
                </a:lnTo>
                <a:lnTo>
                  <a:pt x="95" y="0"/>
                </a:lnTo>
                <a:lnTo>
                  <a:pt x="89" y="0"/>
                </a:lnTo>
                <a:lnTo>
                  <a:pt x="83" y="1"/>
                </a:lnTo>
                <a:lnTo>
                  <a:pt x="76" y="2"/>
                </a:lnTo>
                <a:lnTo>
                  <a:pt x="70" y="3"/>
                </a:lnTo>
                <a:lnTo>
                  <a:pt x="65" y="5"/>
                </a:lnTo>
                <a:lnTo>
                  <a:pt x="59" y="7"/>
                </a:lnTo>
                <a:lnTo>
                  <a:pt x="53" y="9"/>
                </a:lnTo>
                <a:lnTo>
                  <a:pt x="48" y="12"/>
                </a:lnTo>
                <a:lnTo>
                  <a:pt x="42" y="16"/>
                </a:lnTo>
                <a:lnTo>
                  <a:pt x="37" y="19"/>
                </a:lnTo>
                <a:lnTo>
                  <a:pt x="33" y="23"/>
                </a:lnTo>
                <a:lnTo>
                  <a:pt x="28" y="27"/>
                </a:lnTo>
                <a:lnTo>
                  <a:pt x="24" y="32"/>
                </a:lnTo>
                <a:lnTo>
                  <a:pt x="20" y="37"/>
                </a:lnTo>
                <a:lnTo>
                  <a:pt x="16" y="42"/>
                </a:lnTo>
                <a:lnTo>
                  <a:pt x="13" y="47"/>
                </a:lnTo>
                <a:lnTo>
                  <a:pt x="10" y="52"/>
                </a:lnTo>
                <a:lnTo>
                  <a:pt x="8" y="58"/>
                </a:lnTo>
                <a:lnTo>
                  <a:pt x="5" y="64"/>
                </a:lnTo>
                <a:lnTo>
                  <a:pt x="4" y="70"/>
                </a:lnTo>
                <a:lnTo>
                  <a:pt x="2" y="76"/>
                </a:lnTo>
                <a:lnTo>
                  <a:pt x="1" y="82"/>
                </a:lnTo>
                <a:lnTo>
                  <a:pt x="1" y="88"/>
                </a:lnTo>
                <a:lnTo>
                  <a:pt x="0" y="94"/>
                </a:lnTo>
                <a:lnTo>
                  <a:pt x="1" y="100"/>
                </a:lnTo>
                <a:lnTo>
                  <a:pt x="1" y="106"/>
                </a:lnTo>
                <a:lnTo>
                  <a:pt x="2" y="113"/>
                </a:lnTo>
                <a:lnTo>
                  <a:pt x="4" y="119"/>
                </a:lnTo>
                <a:lnTo>
                  <a:pt x="5" y="124"/>
                </a:lnTo>
                <a:lnTo>
                  <a:pt x="8" y="130"/>
                </a:lnTo>
                <a:lnTo>
                  <a:pt x="10" y="136"/>
                </a:lnTo>
                <a:lnTo>
                  <a:pt x="13" y="141"/>
                </a:lnTo>
                <a:lnTo>
                  <a:pt x="16" y="147"/>
                </a:lnTo>
                <a:lnTo>
                  <a:pt x="20" y="152"/>
                </a:lnTo>
                <a:lnTo>
                  <a:pt x="24" y="156"/>
                </a:lnTo>
                <a:lnTo>
                  <a:pt x="28" y="161"/>
                </a:lnTo>
                <a:lnTo>
                  <a:pt x="33" y="165"/>
                </a:lnTo>
                <a:lnTo>
                  <a:pt x="37" y="169"/>
                </a:lnTo>
                <a:lnTo>
                  <a:pt x="42" y="173"/>
                </a:lnTo>
                <a:lnTo>
                  <a:pt x="48" y="176"/>
                </a:lnTo>
                <a:lnTo>
                  <a:pt x="53" y="179"/>
                </a:lnTo>
                <a:lnTo>
                  <a:pt x="59" y="181"/>
                </a:lnTo>
                <a:lnTo>
                  <a:pt x="65" y="184"/>
                </a:lnTo>
                <a:lnTo>
                  <a:pt x="70" y="185"/>
                </a:lnTo>
                <a:lnTo>
                  <a:pt x="76" y="187"/>
                </a:lnTo>
                <a:lnTo>
                  <a:pt x="83" y="188"/>
                </a:lnTo>
                <a:lnTo>
                  <a:pt x="89" y="188"/>
                </a:lnTo>
                <a:lnTo>
                  <a:pt x="95" y="189"/>
                </a:lnTo>
                <a:lnTo>
                  <a:pt x="101" y="188"/>
                </a:lnTo>
                <a:lnTo>
                  <a:pt x="107" y="188"/>
                </a:lnTo>
                <a:lnTo>
                  <a:pt x="113" y="187"/>
                </a:lnTo>
                <a:lnTo>
                  <a:pt x="119" y="185"/>
                </a:lnTo>
                <a:lnTo>
                  <a:pt x="125" y="184"/>
                </a:lnTo>
                <a:lnTo>
                  <a:pt x="131" y="181"/>
                </a:lnTo>
                <a:lnTo>
                  <a:pt x="137" y="179"/>
                </a:lnTo>
                <a:lnTo>
                  <a:pt x="142" y="176"/>
                </a:lnTo>
                <a:lnTo>
                  <a:pt x="147" y="173"/>
                </a:lnTo>
                <a:lnTo>
                  <a:pt x="152" y="169"/>
                </a:lnTo>
                <a:lnTo>
                  <a:pt x="157" y="165"/>
                </a:lnTo>
                <a:lnTo>
                  <a:pt x="162" y="161"/>
                </a:lnTo>
                <a:lnTo>
                  <a:pt x="166" y="156"/>
                </a:lnTo>
                <a:lnTo>
                  <a:pt x="170" y="152"/>
                </a:lnTo>
                <a:lnTo>
                  <a:pt x="173" y="147"/>
                </a:lnTo>
                <a:lnTo>
                  <a:pt x="177" y="141"/>
                </a:lnTo>
                <a:lnTo>
                  <a:pt x="180" y="136"/>
                </a:lnTo>
                <a:lnTo>
                  <a:pt x="182" y="130"/>
                </a:lnTo>
                <a:lnTo>
                  <a:pt x="184" y="124"/>
                </a:lnTo>
                <a:lnTo>
                  <a:pt x="186" y="119"/>
                </a:lnTo>
                <a:lnTo>
                  <a:pt x="187" y="113"/>
                </a:lnTo>
                <a:lnTo>
                  <a:pt x="188" y="106"/>
                </a:lnTo>
                <a:lnTo>
                  <a:pt x="189" y="100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4" name="Freeform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8429625" y="3771901"/>
            <a:ext cx="50800" cy="50800"/>
          </a:xfrm>
          <a:custGeom>
            <a:avLst/>
            <a:gdLst/>
            <a:ahLst/>
            <a:cxnLst>
              <a:cxn ang="0">
                <a:pos x="32" y="16"/>
              </a:cxn>
              <a:cxn ang="0">
                <a:pos x="32" y="14"/>
              </a:cxn>
              <a:cxn ang="0">
                <a:pos x="31" y="12"/>
              </a:cxn>
              <a:cxn ang="0">
                <a:pos x="31" y="10"/>
              </a:cxn>
              <a:cxn ang="0">
                <a:pos x="30" y="8"/>
              </a:cxn>
              <a:cxn ang="0">
                <a:pos x="29" y="6"/>
              </a:cxn>
              <a:cxn ang="0">
                <a:pos x="27" y="4"/>
              </a:cxn>
              <a:cxn ang="0">
                <a:pos x="26" y="3"/>
              </a:cxn>
              <a:cxn ang="0">
                <a:pos x="24" y="2"/>
              </a:cxn>
              <a:cxn ang="0">
                <a:pos x="22" y="1"/>
              </a:cxn>
              <a:cxn ang="0">
                <a:pos x="20" y="0"/>
              </a:cxn>
              <a:cxn ang="0">
                <a:pos x="18" y="0"/>
              </a:cxn>
              <a:cxn ang="0">
                <a:pos x="16" y="0"/>
              </a:cxn>
              <a:cxn ang="0">
                <a:pos x="14" y="0"/>
              </a:cxn>
              <a:cxn ang="0">
                <a:pos x="12" y="0"/>
              </a:cxn>
              <a:cxn ang="0">
                <a:pos x="10" y="1"/>
              </a:cxn>
              <a:cxn ang="0">
                <a:pos x="8" y="2"/>
              </a:cxn>
              <a:cxn ang="0">
                <a:pos x="6" y="3"/>
              </a:cxn>
              <a:cxn ang="0">
                <a:pos x="5" y="4"/>
              </a:cxn>
              <a:cxn ang="0">
                <a:pos x="3" y="6"/>
              </a:cxn>
              <a:cxn ang="0">
                <a:pos x="2" y="8"/>
              </a:cxn>
              <a:cxn ang="0">
                <a:pos x="1" y="10"/>
              </a:cxn>
              <a:cxn ang="0">
                <a:pos x="1" y="12"/>
              </a:cxn>
              <a:cxn ang="0">
                <a:pos x="0" y="14"/>
              </a:cxn>
              <a:cxn ang="0">
                <a:pos x="0" y="16"/>
              </a:cxn>
              <a:cxn ang="0">
                <a:pos x="0" y="18"/>
              </a:cxn>
              <a:cxn ang="0">
                <a:pos x="1" y="20"/>
              </a:cxn>
              <a:cxn ang="0">
                <a:pos x="1" y="22"/>
              </a:cxn>
              <a:cxn ang="0">
                <a:pos x="2" y="24"/>
              </a:cxn>
              <a:cxn ang="0">
                <a:pos x="3" y="26"/>
              </a:cxn>
              <a:cxn ang="0">
                <a:pos x="5" y="27"/>
              </a:cxn>
              <a:cxn ang="0">
                <a:pos x="6" y="28"/>
              </a:cxn>
              <a:cxn ang="0">
                <a:pos x="8" y="30"/>
              </a:cxn>
              <a:cxn ang="0">
                <a:pos x="10" y="31"/>
              </a:cxn>
              <a:cxn ang="0">
                <a:pos x="12" y="31"/>
              </a:cxn>
              <a:cxn ang="0">
                <a:pos x="14" y="32"/>
              </a:cxn>
              <a:cxn ang="0">
                <a:pos x="16" y="32"/>
              </a:cxn>
              <a:cxn ang="0">
                <a:pos x="18" y="32"/>
              </a:cxn>
              <a:cxn ang="0">
                <a:pos x="20" y="31"/>
              </a:cxn>
              <a:cxn ang="0">
                <a:pos x="22" y="31"/>
              </a:cxn>
              <a:cxn ang="0">
                <a:pos x="24" y="30"/>
              </a:cxn>
              <a:cxn ang="0">
                <a:pos x="26" y="28"/>
              </a:cxn>
              <a:cxn ang="0">
                <a:pos x="27" y="27"/>
              </a:cxn>
              <a:cxn ang="0">
                <a:pos x="29" y="26"/>
              </a:cxn>
              <a:cxn ang="0">
                <a:pos x="30" y="24"/>
              </a:cxn>
              <a:cxn ang="0">
                <a:pos x="31" y="22"/>
              </a:cxn>
              <a:cxn ang="0">
                <a:pos x="31" y="20"/>
              </a:cxn>
              <a:cxn ang="0">
                <a:pos x="32" y="18"/>
              </a:cxn>
            </a:cxnLst>
            <a:rect l="0" t="0" r="r" b="b"/>
            <a:pathLst>
              <a:path w="32" h="32">
                <a:moveTo>
                  <a:pt x="32" y="17"/>
                </a:moveTo>
                <a:lnTo>
                  <a:pt x="32" y="16"/>
                </a:lnTo>
                <a:lnTo>
                  <a:pt x="32" y="15"/>
                </a:lnTo>
                <a:lnTo>
                  <a:pt x="32" y="14"/>
                </a:lnTo>
                <a:lnTo>
                  <a:pt x="32" y="13"/>
                </a:lnTo>
                <a:lnTo>
                  <a:pt x="31" y="12"/>
                </a:lnTo>
                <a:lnTo>
                  <a:pt x="31" y="11"/>
                </a:lnTo>
                <a:lnTo>
                  <a:pt x="31" y="10"/>
                </a:lnTo>
                <a:lnTo>
                  <a:pt x="30" y="9"/>
                </a:lnTo>
                <a:lnTo>
                  <a:pt x="30" y="8"/>
                </a:lnTo>
                <a:lnTo>
                  <a:pt x="29" y="7"/>
                </a:lnTo>
                <a:lnTo>
                  <a:pt x="29" y="6"/>
                </a:lnTo>
                <a:lnTo>
                  <a:pt x="28" y="5"/>
                </a:lnTo>
                <a:lnTo>
                  <a:pt x="27" y="4"/>
                </a:lnTo>
                <a:lnTo>
                  <a:pt x="26" y="4"/>
                </a:lnTo>
                <a:lnTo>
                  <a:pt x="26" y="3"/>
                </a:lnTo>
                <a:lnTo>
                  <a:pt x="25" y="2"/>
                </a:lnTo>
                <a:lnTo>
                  <a:pt x="24" y="2"/>
                </a:lnTo>
                <a:lnTo>
                  <a:pt x="23" y="1"/>
                </a:lnTo>
                <a:lnTo>
                  <a:pt x="22" y="1"/>
                </a:lnTo>
                <a:lnTo>
                  <a:pt x="21" y="1"/>
                </a:lnTo>
                <a:lnTo>
                  <a:pt x="20" y="0"/>
                </a:lnTo>
                <a:lnTo>
                  <a:pt x="19" y="0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3" y="0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9" y="1"/>
                </a:lnTo>
                <a:lnTo>
                  <a:pt x="8" y="2"/>
                </a:lnTo>
                <a:lnTo>
                  <a:pt x="7" y="2"/>
                </a:lnTo>
                <a:lnTo>
                  <a:pt x="6" y="3"/>
                </a:lnTo>
                <a:lnTo>
                  <a:pt x="5" y="4"/>
                </a:lnTo>
                <a:lnTo>
                  <a:pt x="5" y="4"/>
                </a:lnTo>
                <a:lnTo>
                  <a:pt x="4" y="5"/>
                </a:lnTo>
                <a:lnTo>
                  <a:pt x="3" y="6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2" y="23"/>
                </a:lnTo>
                <a:lnTo>
                  <a:pt x="2" y="24"/>
                </a:lnTo>
                <a:lnTo>
                  <a:pt x="3" y="25"/>
                </a:lnTo>
                <a:lnTo>
                  <a:pt x="3" y="26"/>
                </a:lnTo>
                <a:lnTo>
                  <a:pt x="4" y="26"/>
                </a:lnTo>
                <a:lnTo>
                  <a:pt x="5" y="27"/>
                </a:lnTo>
                <a:lnTo>
                  <a:pt x="5" y="28"/>
                </a:lnTo>
                <a:lnTo>
                  <a:pt x="6" y="28"/>
                </a:lnTo>
                <a:lnTo>
                  <a:pt x="7" y="29"/>
                </a:lnTo>
                <a:lnTo>
                  <a:pt x="8" y="30"/>
                </a:lnTo>
                <a:lnTo>
                  <a:pt x="9" y="30"/>
                </a:lnTo>
                <a:lnTo>
                  <a:pt x="10" y="31"/>
                </a:lnTo>
                <a:lnTo>
                  <a:pt x="11" y="31"/>
                </a:lnTo>
                <a:lnTo>
                  <a:pt x="12" y="31"/>
                </a:lnTo>
                <a:lnTo>
                  <a:pt x="13" y="31"/>
                </a:lnTo>
                <a:lnTo>
                  <a:pt x="14" y="32"/>
                </a:lnTo>
                <a:lnTo>
                  <a:pt x="15" y="32"/>
                </a:lnTo>
                <a:lnTo>
                  <a:pt x="16" y="32"/>
                </a:lnTo>
                <a:lnTo>
                  <a:pt x="17" y="32"/>
                </a:lnTo>
                <a:lnTo>
                  <a:pt x="18" y="32"/>
                </a:lnTo>
                <a:lnTo>
                  <a:pt x="19" y="31"/>
                </a:lnTo>
                <a:lnTo>
                  <a:pt x="20" y="31"/>
                </a:lnTo>
                <a:lnTo>
                  <a:pt x="21" y="31"/>
                </a:lnTo>
                <a:lnTo>
                  <a:pt x="22" y="31"/>
                </a:lnTo>
                <a:lnTo>
                  <a:pt x="23" y="30"/>
                </a:lnTo>
                <a:lnTo>
                  <a:pt x="24" y="30"/>
                </a:lnTo>
                <a:lnTo>
                  <a:pt x="25" y="29"/>
                </a:lnTo>
                <a:lnTo>
                  <a:pt x="26" y="28"/>
                </a:lnTo>
                <a:lnTo>
                  <a:pt x="26" y="28"/>
                </a:lnTo>
                <a:lnTo>
                  <a:pt x="27" y="27"/>
                </a:lnTo>
                <a:lnTo>
                  <a:pt x="28" y="26"/>
                </a:lnTo>
                <a:lnTo>
                  <a:pt x="29" y="26"/>
                </a:lnTo>
                <a:lnTo>
                  <a:pt x="29" y="25"/>
                </a:lnTo>
                <a:lnTo>
                  <a:pt x="30" y="24"/>
                </a:lnTo>
                <a:lnTo>
                  <a:pt x="30" y="23"/>
                </a:lnTo>
                <a:lnTo>
                  <a:pt x="31" y="22"/>
                </a:lnTo>
                <a:lnTo>
                  <a:pt x="31" y="21"/>
                </a:lnTo>
                <a:lnTo>
                  <a:pt x="31" y="20"/>
                </a:lnTo>
                <a:lnTo>
                  <a:pt x="32" y="19"/>
                </a:lnTo>
                <a:lnTo>
                  <a:pt x="32" y="18"/>
                </a:lnTo>
                <a:lnTo>
                  <a:pt x="32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5" name="Freeform 1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8429625" y="3771901"/>
            <a:ext cx="50800" cy="50800"/>
          </a:xfrm>
          <a:custGeom>
            <a:avLst/>
            <a:gdLst/>
            <a:ahLst/>
            <a:cxnLst>
              <a:cxn ang="0">
                <a:pos x="189" y="88"/>
              </a:cxn>
              <a:cxn ang="0">
                <a:pos x="187" y="76"/>
              </a:cxn>
              <a:cxn ang="0">
                <a:pos x="184" y="64"/>
              </a:cxn>
              <a:cxn ang="0">
                <a:pos x="179" y="53"/>
              </a:cxn>
              <a:cxn ang="0">
                <a:pos x="173" y="42"/>
              </a:cxn>
              <a:cxn ang="0">
                <a:pos x="166" y="32"/>
              </a:cxn>
              <a:cxn ang="0">
                <a:pos x="157" y="23"/>
              </a:cxn>
              <a:cxn ang="0">
                <a:pos x="147" y="16"/>
              </a:cxn>
              <a:cxn ang="0">
                <a:pos x="137" y="10"/>
              </a:cxn>
              <a:cxn ang="0">
                <a:pos x="125" y="5"/>
              </a:cxn>
              <a:cxn ang="0">
                <a:pos x="113" y="2"/>
              </a:cxn>
              <a:cxn ang="0">
                <a:pos x="101" y="0"/>
              </a:cxn>
              <a:cxn ang="0">
                <a:pos x="89" y="0"/>
              </a:cxn>
              <a:cxn ang="0">
                <a:pos x="76" y="2"/>
              </a:cxn>
              <a:cxn ang="0">
                <a:pos x="64" y="5"/>
              </a:cxn>
              <a:cxn ang="0">
                <a:pos x="53" y="10"/>
              </a:cxn>
              <a:cxn ang="0">
                <a:pos x="42" y="16"/>
              </a:cxn>
              <a:cxn ang="0">
                <a:pos x="33" y="23"/>
              </a:cxn>
              <a:cxn ang="0">
                <a:pos x="24" y="32"/>
              </a:cxn>
              <a:cxn ang="0">
                <a:pos x="16" y="42"/>
              </a:cxn>
              <a:cxn ang="0">
                <a:pos x="10" y="53"/>
              </a:cxn>
              <a:cxn ang="0">
                <a:pos x="5" y="64"/>
              </a:cxn>
              <a:cxn ang="0">
                <a:pos x="2" y="76"/>
              </a:cxn>
              <a:cxn ang="0">
                <a:pos x="1" y="88"/>
              </a:cxn>
              <a:cxn ang="0">
                <a:pos x="1" y="100"/>
              </a:cxn>
              <a:cxn ang="0">
                <a:pos x="2" y="113"/>
              </a:cxn>
              <a:cxn ang="0">
                <a:pos x="5" y="125"/>
              </a:cxn>
              <a:cxn ang="0">
                <a:pos x="10" y="136"/>
              </a:cxn>
              <a:cxn ang="0">
                <a:pos x="16" y="147"/>
              </a:cxn>
              <a:cxn ang="0">
                <a:pos x="24" y="157"/>
              </a:cxn>
              <a:cxn ang="0">
                <a:pos x="33" y="165"/>
              </a:cxn>
              <a:cxn ang="0">
                <a:pos x="42" y="173"/>
              </a:cxn>
              <a:cxn ang="0">
                <a:pos x="53" y="179"/>
              </a:cxn>
              <a:cxn ang="0">
                <a:pos x="64" y="184"/>
              </a:cxn>
              <a:cxn ang="0">
                <a:pos x="76" y="187"/>
              </a:cxn>
              <a:cxn ang="0">
                <a:pos x="89" y="189"/>
              </a:cxn>
              <a:cxn ang="0">
                <a:pos x="101" y="189"/>
              </a:cxn>
              <a:cxn ang="0">
                <a:pos x="113" y="187"/>
              </a:cxn>
              <a:cxn ang="0">
                <a:pos x="125" y="184"/>
              </a:cxn>
              <a:cxn ang="0">
                <a:pos x="137" y="179"/>
              </a:cxn>
              <a:cxn ang="0">
                <a:pos x="147" y="173"/>
              </a:cxn>
              <a:cxn ang="0">
                <a:pos x="157" y="165"/>
              </a:cxn>
              <a:cxn ang="0">
                <a:pos x="166" y="157"/>
              </a:cxn>
              <a:cxn ang="0">
                <a:pos x="173" y="147"/>
              </a:cxn>
              <a:cxn ang="0">
                <a:pos x="179" y="136"/>
              </a:cxn>
              <a:cxn ang="0">
                <a:pos x="184" y="125"/>
              </a:cxn>
              <a:cxn ang="0">
                <a:pos x="187" y="113"/>
              </a:cxn>
              <a:cxn ang="0">
                <a:pos x="189" y="100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89" y="88"/>
                </a:lnTo>
                <a:lnTo>
                  <a:pt x="188" y="82"/>
                </a:lnTo>
                <a:lnTo>
                  <a:pt x="187" y="76"/>
                </a:lnTo>
                <a:lnTo>
                  <a:pt x="186" y="70"/>
                </a:lnTo>
                <a:lnTo>
                  <a:pt x="184" y="64"/>
                </a:lnTo>
                <a:lnTo>
                  <a:pt x="182" y="58"/>
                </a:lnTo>
                <a:lnTo>
                  <a:pt x="179" y="53"/>
                </a:lnTo>
                <a:lnTo>
                  <a:pt x="177" y="47"/>
                </a:lnTo>
                <a:lnTo>
                  <a:pt x="173" y="42"/>
                </a:lnTo>
                <a:lnTo>
                  <a:pt x="170" y="37"/>
                </a:lnTo>
                <a:lnTo>
                  <a:pt x="166" y="32"/>
                </a:lnTo>
                <a:lnTo>
                  <a:pt x="162" y="28"/>
                </a:lnTo>
                <a:lnTo>
                  <a:pt x="157" y="23"/>
                </a:lnTo>
                <a:lnTo>
                  <a:pt x="152" y="19"/>
                </a:lnTo>
                <a:lnTo>
                  <a:pt x="147" y="16"/>
                </a:lnTo>
                <a:lnTo>
                  <a:pt x="142" y="13"/>
                </a:lnTo>
                <a:lnTo>
                  <a:pt x="137" y="10"/>
                </a:lnTo>
                <a:lnTo>
                  <a:pt x="131" y="7"/>
                </a:lnTo>
                <a:lnTo>
                  <a:pt x="125" y="5"/>
                </a:lnTo>
                <a:lnTo>
                  <a:pt x="119" y="3"/>
                </a:lnTo>
                <a:lnTo>
                  <a:pt x="113" y="2"/>
                </a:lnTo>
                <a:lnTo>
                  <a:pt x="107" y="1"/>
                </a:lnTo>
                <a:lnTo>
                  <a:pt x="101" y="0"/>
                </a:lnTo>
                <a:lnTo>
                  <a:pt x="95" y="0"/>
                </a:lnTo>
                <a:lnTo>
                  <a:pt x="89" y="0"/>
                </a:lnTo>
                <a:lnTo>
                  <a:pt x="82" y="1"/>
                </a:lnTo>
                <a:lnTo>
                  <a:pt x="76" y="2"/>
                </a:lnTo>
                <a:lnTo>
                  <a:pt x="70" y="3"/>
                </a:lnTo>
                <a:lnTo>
                  <a:pt x="64" y="5"/>
                </a:lnTo>
                <a:lnTo>
                  <a:pt x="59" y="7"/>
                </a:lnTo>
                <a:lnTo>
                  <a:pt x="53" y="10"/>
                </a:lnTo>
                <a:lnTo>
                  <a:pt x="48" y="13"/>
                </a:lnTo>
                <a:lnTo>
                  <a:pt x="42" y="16"/>
                </a:lnTo>
                <a:lnTo>
                  <a:pt x="37" y="19"/>
                </a:lnTo>
                <a:lnTo>
                  <a:pt x="33" y="23"/>
                </a:lnTo>
                <a:lnTo>
                  <a:pt x="28" y="28"/>
                </a:lnTo>
                <a:lnTo>
                  <a:pt x="24" y="32"/>
                </a:lnTo>
                <a:lnTo>
                  <a:pt x="20" y="37"/>
                </a:lnTo>
                <a:lnTo>
                  <a:pt x="16" y="42"/>
                </a:lnTo>
                <a:lnTo>
                  <a:pt x="13" y="47"/>
                </a:lnTo>
                <a:lnTo>
                  <a:pt x="10" y="53"/>
                </a:lnTo>
                <a:lnTo>
                  <a:pt x="8" y="58"/>
                </a:lnTo>
                <a:lnTo>
                  <a:pt x="5" y="64"/>
                </a:lnTo>
                <a:lnTo>
                  <a:pt x="4" y="70"/>
                </a:lnTo>
                <a:lnTo>
                  <a:pt x="2" y="76"/>
                </a:lnTo>
                <a:lnTo>
                  <a:pt x="1" y="82"/>
                </a:lnTo>
                <a:lnTo>
                  <a:pt x="1" y="88"/>
                </a:lnTo>
                <a:lnTo>
                  <a:pt x="0" y="94"/>
                </a:lnTo>
                <a:lnTo>
                  <a:pt x="1" y="100"/>
                </a:lnTo>
                <a:lnTo>
                  <a:pt x="1" y="107"/>
                </a:lnTo>
                <a:lnTo>
                  <a:pt x="2" y="113"/>
                </a:lnTo>
                <a:lnTo>
                  <a:pt x="4" y="119"/>
                </a:lnTo>
                <a:lnTo>
                  <a:pt x="5" y="125"/>
                </a:lnTo>
                <a:lnTo>
                  <a:pt x="8" y="130"/>
                </a:lnTo>
                <a:lnTo>
                  <a:pt x="10" y="136"/>
                </a:lnTo>
                <a:lnTo>
                  <a:pt x="13" y="142"/>
                </a:lnTo>
                <a:lnTo>
                  <a:pt x="16" y="147"/>
                </a:lnTo>
                <a:lnTo>
                  <a:pt x="20" y="152"/>
                </a:lnTo>
                <a:lnTo>
                  <a:pt x="24" y="157"/>
                </a:lnTo>
                <a:lnTo>
                  <a:pt x="28" y="161"/>
                </a:lnTo>
                <a:lnTo>
                  <a:pt x="33" y="165"/>
                </a:lnTo>
                <a:lnTo>
                  <a:pt x="37" y="169"/>
                </a:lnTo>
                <a:lnTo>
                  <a:pt x="42" y="173"/>
                </a:lnTo>
                <a:lnTo>
                  <a:pt x="48" y="176"/>
                </a:lnTo>
                <a:lnTo>
                  <a:pt x="53" y="179"/>
                </a:lnTo>
                <a:lnTo>
                  <a:pt x="59" y="182"/>
                </a:lnTo>
                <a:lnTo>
                  <a:pt x="64" y="184"/>
                </a:lnTo>
                <a:lnTo>
                  <a:pt x="70" y="185"/>
                </a:lnTo>
                <a:lnTo>
                  <a:pt x="76" y="187"/>
                </a:lnTo>
                <a:lnTo>
                  <a:pt x="82" y="188"/>
                </a:lnTo>
                <a:lnTo>
                  <a:pt x="89" y="189"/>
                </a:lnTo>
                <a:lnTo>
                  <a:pt x="95" y="189"/>
                </a:lnTo>
                <a:lnTo>
                  <a:pt x="101" y="189"/>
                </a:lnTo>
                <a:lnTo>
                  <a:pt x="107" y="188"/>
                </a:lnTo>
                <a:lnTo>
                  <a:pt x="113" y="187"/>
                </a:lnTo>
                <a:lnTo>
                  <a:pt x="119" y="185"/>
                </a:lnTo>
                <a:lnTo>
                  <a:pt x="125" y="184"/>
                </a:lnTo>
                <a:lnTo>
                  <a:pt x="131" y="182"/>
                </a:lnTo>
                <a:lnTo>
                  <a:pt x="137" y="179"/>
                </a:lnTo>
                <a:lnTo>
                  <a:pt x="142" y="176"/>
                </a:lnTo>
                <a:lnTo>
                  <a:pt x="147" y="173"/>
                </a:lnTo>
                <a:lnTo>
                  <a:pt x="152" y="169"/>
                </a:lnTo>
                <a:lnTo>
                  <a:pt x="157" y="165"/>
                </a:lnTo>
                <a:lnTo>
                  <a:pt x="162" y="161"/>
                </a:lnTo>
                <a:lnTo>
                  <a:pt x="166" y="157"/>
                </a:lnTo>
                <a:lnTo>
                  <a:pt x="170" y="152"/>
                </a:lnTo>
                <a:lnTo>
                  <a:pt x="173" y="147"/>
                </a:lnTo>
                <a:lnTo>
                  <a:pt x="177" y="142"/>
                </a:lnTo>
                <a:lnTo>
                  <a:pt x="179" y="136"/>
                </a:lnTo>
                <a:lnTo>
                  <a:pt x="182" y="130"/>
                </a:lnTo>
                <a:lnTo>
                  <a:pt x="184" y="125"/>
                </a:lnTo>
                <a:lnTo>
                  <a:pt x="186" y="119"/>
                </a:lnTo>
                <a:lnTo>
                  <a:pt x="187" y="113"/>
                </a:lnTo>
                <a:lnTo>
                  <a:pt x="188" y="107"/>
                </a:lnTo>
                <a:lnTo>
                  <a:pt x="189" y="100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6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21480000">
            <a:off x="6499225" y="3854451"/>
            <a:ext cx="6413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559.83'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7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27077" y="3006726"/>
            <a:ext cx="6413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374.91'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8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68919" y="1726493"/>
            <a:ext cx="3175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9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90500" y="1627188"/>
            <a:ext cx="8636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4942.56'N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0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90500" y="1817688"/>
            <a:ext cx="8540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1014.02'E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1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71804" y="3886201"/>
            <a:ext cx="2698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2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140700" y="4078288"/>
            <a:ext cx="8636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4593.10'N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3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140700" y="4268788"/>
            <a:ext cx="8540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1645.48'E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4" name="Freeform 20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5453063" y="3870326"/>
            <a:ext cx="50800" cy="50800"/>
          </a:xfrm>
          <a:custGeom>
            <a:avLst/>
            <a:gdLst/>
            <a:ahLst/>
            <a:cxnLst>
              <a:cxn ang="0">
                <a:pos x="189" y="94"/>
              </a:cxn>
              <a:cxn ang="0">
                <a:pos x="161" y="27"/>
              </a:cxn>
              <a:cxn ang="0">
                <a:pos x="95" y="0"/>
              </a:cxn>
              <a:cxn ang="0">
                <a:pos x="28" y="27"/>
              </a:cxn>
              <a:cxn ang="0">
                <a:pos x="0" y="94"/>
              </a:cxn>
              <a:cxn ang="0">
                <a:pos x="28" y="161"/>
              </a:cxn>
              <a:cxn ang="0">
                <a:pos x="95" y="189"/>
              </a:cxn>
              <a:cxn ang="0">
                <a:pos x="161" y="161"/>
              </a:cxn>
              <a:cxn ang="0">
                <a:pos x="189" y="94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61" y="27"/>
                </a:lnTo>
                <a:lnTo>
                  <a:pt x="95" y="0"/>
                </a:lnTo>
                <a:lnTo>
                  <a:pt x="28" y="27"/>
                </a:lnTo>
                <a:lnTo>
                  <a:pt x="0" y="94"/>
                </a:lnTo>
                <a:lnTo>
                  <a:pt x="28" y="161"/>
                </a:lnTo>
                <a:lnTo>
                  <a:pt x="95" y="189"/>
                </a:lnTo>
                <a:lnTo>
                  <a:pt x="161" y="161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5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241925" y="3941763"/>
            <a:ext cx="36671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101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21"/>
            </p:custDataLst>
          </p:nvPr>
        </p:nvSpPr>
        <p:spPr>
          <a:xfrm>
            <a:off x="512466" y="1477107"/>
            <a:ext cx="3935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/>
              <a:t>Step (2) </a:t>
            </a:r>
          </a:p>
          <a:p>
            <a:r>
              <a:rPr lang="en-US" sz="1600" b="0" dirty="0"/>
              <a:t>Compute angle at 30 by Law of Cosines</a:t>
            </a:r>
          </a:p>
        </p:txBody>
      </p:sp>
      <p:sp>
        <p:nvSpPr>
          <p:cNvPr id="23" name="Rectangle 1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637654" y="2341867"/>
            <a:ext cx="1096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721.709’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298°57’39.0”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rc 23"/>
          <p:cNvSpPr/>
          <p:nvPr>
            <p:custDataLst>
              <p:tags r:id="rId23"/>
            </p:custDataLst>
          </p:nvPr>
        </p:nvSpPr>
        <p:spPr>
          <a:xfrm>
            <a:off x="7787459" y="3104933"/>
            <a:ext cx="1371600" cy="1371600"/>
          </a:xfrm>
          <a:prstGeom prst="arc">
            <a:avLst>
              <a:gd name="adj1" fmla="val 10681874"/>
              <a:gd name="adj2" fmla="val 12423643"/>
            </a:avLst>
          </a:prstGeom>
          <a:ln>
            <a:solidFill>
              <a:srgbClr val="C00000"/>
            </a:solidFill>
            <a:headEnd type="arrow" w="med" len="med"/>
            <a:tailEnd type="arrow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2" y="912813"/>
            <a:ext cx="37044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4. Example 2 - Complete Solution</a:t>
            </a:r>
            <a:endParaRPr lang="en-US" b="0" i="1" dirty="0"/>
          </a:p>
        </p:txBody>
      </p:sp>
      <p:sp>
        <p:nvSpPr>
          <p:cNvPr id="45082" name="Text Box 5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6575" y="1141413"/>
            <a:ext cx="36750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What are the coordinates of 101?</a:t>
            </a:r>
          </a:p>
        </p:txBody>
      </p:sp>
      <p:sp>
        <p:nvSpPr>
          <p:cNvPr id="5734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095875" y="1935163"/>
            <a:ext cx="3359150" cy="1862138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095875" y="1935163"/>
            <a:ext cx="382588" cy="1960563"/>
          </a:xfrm>
          <a:prstGeom prst="line">
            <a:avLst/>
          </a:prstGeom>
          <a:noFill/>
          <a:ln w="4763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5478463" y="3797301"/>
            <a:ext cx="2976563" cy="98425"/>
          </a:xfrm>
          <a:prstGeom prst="line">
            <a:avLst/>
          </a:prstGeom>
          <a:noFill/>
          <a:ln w="4763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2" name="Freeform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070475" y="1909763"/>
            <a:ext cx="50800" cy="50800"/>
          </a:xfrm>
          <a:custGeom>
            <a:avLst/>
            <a:gdLst/>
            <a:ahLst/>
            <a:cxnLst>
              <a:cxn ang="0">
                <a:pos x="32" y="16"/>
              </a:cxn>
              <a:cxn ang="0">
                <a:pos x="32" y="14"/>
              </a:cxn>
              <a:cxn ang="0">
                <a:pos x="31" y="12"/>
              </a:cxn>
              <a:cxn ang="0">
                <a:pos x="31" y="10"/>
              </a:cxn>
              <a:cxn ang="0">
                <a:pos x="30" y="8"/>
              </a:cxn>
              <a:cxn ang="0">
                <a:pos x="29" y="7"/>
              </a:cxn>
              <a:cxn ang="0">
                <a:pos x="27" y="5"/>
              </a:cxn>
              <a:cxn ang="0">
                <a:pos x="26" y="3"/>
              </a:cxn>
              <a:cxn ang="0">
                <a:pos x="24" y="2"/>
              </a:cxn>
              <a:cxn ang="0">
                <a:pos x="22" y="1"/>
              </a:cxn>
              <a:cxn ang="0">
                <a:pos x="20" y="1"/>
              </a:cxn>
              <a:cxn ang="0">
                <a:pos x="18" y="0"/>
              </a:cxn>
              <a:cxn ang="0">
                <a:pos x="16" y="0"/>
              </a:cxn>
              <a:cxn ang="0">
                <a:pos x="14" y="0"/>
              </a:cxn>
              <a:cxn ang="0">
                <a:pos x="12" y="1"/>
              </a:cxn>
              <a:cxn ang="0">
                <a:pos x="10" y="1"/>
              </a:cxn>
              <a:cxn ang="0">
                <a:pos x="8" y="2"/>
              </a:cxn>
              <a:cxn ang="0">
                <a:pos x="6" y="3"/>
              </a:cxn>
              <a:cxn ang="0">
                <a:pos x="5" y="5"/>
              </a:cxn>
              <a:cxn ang="0">
                <a:pos x="3" y="7"/>
              </a:cxn>
              <a:cxn ang="0">
                <a:pos x="2" y="8"/>
              </a:cxn>
              <a:cxn ang="0">
                <a:pos x="1" y="10"/>
              </a:cxn>
              <a:cxn ang="0">
                <a:pos x="1" y="12"/>
              </a:cxn>
              <a:cxn ang="0">
                <a:pos x="0" y="14"/>
              </a:cxn>
              <a:cxn ang="0">
                <a:pos x="0" y="16"/>
              </a:cxn>
              <a:cxn ang="0">
                <a:pos x="0" y="18"/>
              </a:cxn>
              <a:cxn ang="0">
                <a:pos x="1" y="20"/>
              </a:cxn>
              <a:cxn ang="0">
                <a:pos x="1" y="22"/>
              </a:cxn>
              <a:cxn ang="0">
                <a:pos x="2" y="24"/>
              </a:cxn>
              <a:cxn ang="0">
                <a:pos x="3" y="26"/>
              </a:cxn>
              <a:cxn ang="0">
                <a:pos x="5" y="28"/>
              </a:cxn>
              <a:cxn ang="0">
                <a:pos x="6" y="29"/>
              </a:cxn>
              <a:cxn ang="0">
                <a:pos x="8" y="30"/>
              </a:cxn>
              <a:cxn ang="0">
                <a:pos x="10" y="31"/>
              </a:cxn>
              <a:cxn ang="0">
                <a:pos x="12" y="32"/>
              </a:cxn>
              <a:cxn ang="0">
                <a:pos x="14" y="32"/>
              </a:cxn>
              <a:cxn ang="0">
                <a:pos x="16" y="32"/>
              </a:cxn>
              <a:cxn ang="0">
                <a:pos x="18" y="32"/>
              </a:cxn>
              <a:cxn ang="0">
                <a:pos x="20" y="32"/>
              </a:cxn>
              <a:cxn ang="0">
                <a:pos x="22" y="31"/>
              </a:cxn>
              <a:cxn ang="0">
                <a:pos x="24" y="30"/>
              </a:cxn>
              <a:cxn ang="0">
                <a:pos x="26" y="29"/>
              </a:cxn>
              <a:cxn ang="0">
                <a:pos x="27" y="28"/>
              </a:cxn>
              <a:cxn ang="0">
                <a:pos x="29" y="26"/>
              </a:cxn>
              <a:cxn ang="0">
                <a:pos x="30" y="24"/>
              </a:cxn>
              <a:cxn ang="0">
                <a:pos x="31" y="22"/>
              </a:cxn>
              <a:cxn ang="0">
                <a:pos x="31" y="20"/>
              </a:cxn>
              <a:cxn ang="0">
                <a:pos x="32" y="18"/>
              </a:cxn>
            </a:cxnLst>
            <a:rect l="0" t="0" r="r" b="b"/>
            <a:pathLst>
              <a:path w="32" h="32">
                <a:moveTo>
                  <a:pt x="32" y="17"/>
                </a:moveTo>
                <a:lnTo>
                  <a:pt x="32" y="16"/>
                </a:lnTo>
                <a:lnTo>
                  <a:pt x="32" y="15"/>
                </a:lnTo>
                <a:lnTo>
                  <a:pt x="32" y="14"/>
                </a:lnTo>
                <a:lnTo>
                  <a:pt x="32" y="13"/>
                </a:lnTo>
                <a:lnTo>
                  <a:pt x="31" y="12"/>
                </a:lnTo>
                <a:lnTo>
                  <a:pt x="31" y="11"/>
                </a:lnTo>
                <a:lnTo>
                  <a:pt x="31" y="10"/>
                </a:lnTo>
                <a:lnTo>
                  <a:pt x="30" y="9"/>
                </a:lnTo>
                <a:lnTo>
                  <a:pt x="30" y="8"/>
                </a:lnTo>
                <a:lnTo>
                  <a:pt x="29" y="7"/>
                </a:lnTo>
                <a:lnTo>
                  <a:pt x="29" y="7"/>
                </a:lnTo>
                <a:lnTo>
                  <a:pt x="28" y="6"/>
                </a:lnTo>
                <a:lnTo>
                  <a:pt x="27" y="5"/>
                </a:lnTo>
                <a:lnTo>
                  <a:pt x="27" y="4"/>
                </a:lnTo>
                <a:lnTo>
                  <a:pt x="26" y="3"/>
                </a:lnTo>
                <a:lnTo>
                  <a:pt x="25" y="3"/>
                </a:lnTo>
                <a:lnTo>
                  <a:pt x="24" y="2"/>
                </a:lnTo>
                <a:lnTo>
                  <a:pt x="23" y="2"/>
                </a:lnTo>
                <a:lnTo>
                  <a:pt x="22" y="1"/>
                </a:lnTo>
                <a:lnTo>
                  <a:pt x="21" y="1"/>
                </a:lnTo>
                <a:lnTo>
                  <a:pt x="20" y="1"/>
                </a:lnTo>
                <a:lnTo>
                  <a:pt x="19" y="1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3" y="1"/>
                </a:lnTo>
                <a:lnTo>
                  <a:pt x="12" y="1"/>
                </a:lnTo>
                <a:lnTo>
                  <a:pt x="11" y="1"/>
                </a:lnTo>
                <a:lnTo>
                  <a:pt x="10" y="1"/>
                </a:lnTo>
                <a:lnTo>
                  <a:pt x="9" y="2"/>
                </a:lnTo>
                <a:lnTo>
                  <a:pt x="8" y="2"/>
                </a:lnTo>
                <a:lnTo>
                  <a:pt x="7" y="3"/>
                </a:lnTo>
                <a:lnTo>
                  <a:pt x="6" y="3"/>
                </a:lnTo>
                <a:lnTo>
                  <a:pt x="6" y="4"/>
                </a:lnTo>
                <a:lnTo>
                  <a:pt x="5" y="5"/>
                </a:lnTo>
                <a:lnTo>
                  <a:pt x="4" y="6"/>
                </a:lnTo>
                <a:lnTo>
                  <a:pt x="3" y="7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2" y="23"/>
                </a:lnTo>
                <a:lnTo>
                  <a:pt x="2" y="24"/>
                </a:lnTo>
                <a:lnTo>
                  <a:pt x="3" y="25"/>
                </a:lnTo>
                <a:lnTo>
                  <a:pt x="3" y="26"/>
                </a:lnTo>
                <a:lnTo>
                  <a:pt x="4" y="27"/>
                </a:lnTo>
                <a:lnTo>
                  <a:pt x="5" y="28"/>
                </a:lnTo>
                <a:lnTo>
                  <a:pt x="6" y="28"/>
                </a:lnTo>
                <a:lnTo>
                  <a:pt x="6" y="29"/>
                </a:lnTo>
                <a:lnTo>
                  <a:pt x="7" y="30"/>
                </a:lnTo>
                <a:lnTo>
                  <a:pt x="8" y="30"/>
                </a:lnTo>
                <a:lnTo>
                  <a:pt x="9" y="31"/>
                </a:lnTo>
                <a:lnTo>
                  <a:pt x="10" y="31"/>
                </a:lnTo>
                <a:lnTo>
                  <a:pt x="11" y="32"/>
                </a:lnTo>
                <a:lnTo>
                  <a:pt x="12" y="32"/>
                </a:lnTo>
                <a:lnTo>
                  <a:pt x="13" y="32"/>
                </a:lnTo>
                <a:lnTo>
                  <a:pt x="14" y="32"/>
                </a:lnTo>
                <a:lnTo>
                  <a:pt x="15" y="32"/>
                </a:lnTo>
                <a:lnTo>
                  <a:pt x="16" y="32"/>
                </a:lnTo>
                <a:lnTo>
                  <a:pt x="17" y="32"/>
                </a:lnTo>
                <a:lnTo>
                  <a:pt x="18" y="32"/>
                </a:lnTo>
                <a:lnTo>
                  <a:pt x="19" y="32"/>
                </a:lnTo>
                <a:lnTo>
                  <a:pt x="20" y="32"/>
                </a:lnTo>
                <a:lnTo>
                  <a:pt x="21" y="32"/>
                </a:lnTo>
                <a:lnTo>
                  <a:pt x="22" y="31"/>
                </a:lnTo>
                <a:lnTo>
                  <a:pt x="23" y="31"/>
                </a:lnTo>
                <a:lnTo>
                  <a:pt x="24" y="30"/>
                </a:lnTo>
                <a:lnTo>
                  <a:pt x="25" y="30"/>
                </a:lnTo>
                <a:lnTo>
                  <a:pt x="26" y="29"/>
                </a:lnTo>
                <a:lnTo>
                  <a:pt x="27" y="28"/>
                </a:lnTo>
                <a:lnTo>
                  <a:pt x="27" y="28"/>
                </a:lnTo>
                <a:lnTo>
                  <a:pt x="28" y="27"/>
                </a:lnTo>
                <a:lnTo>
                  <a:pt x="29" y="26"/>
                </a:lnTo>
                <a:lnTo>
                  <a:pt x="29" y="25"/>
                </a:lnTo>
                <a:lnTo>
                  <a:pt x="30" y="24"/>
                </a:lnTo>
                <a:lnTo>
                  <a:pt x="30" y="23"/>
                </a:lnTo>
                <a:lnTo>
                  <a:pt x="31" y="22"/>
                </a:lnTo>
                <a:lnTo>
                  <a:pt x="31" y="21"/>
                </a:lnTo>
                <a:lnTo>
                  <a:pt x="31" y="20"/>
                </a:lnTo>
                <a:lnTo>
                  <a:pt x="32" y="19"/>
                </a:lnTo>
                <a:lnTo>
                  <a:pt x="32" y="18"/>
                </a:lnTo>
                <a:lnTo>
                  <a:pt x="32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3" name="Freeform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070475" y="1909763"/>
            <a:ext cx="50800" cy="50800"/>
          </a:xfrm>
          <a:custGeom>
            <a:avLst/>
            <a:gdLst/>
            <a:ahLst/>
            <a:cxnLst>
              <a:cxn ang="0">
                <a:pos x="189" y="88"/>
              </a:cxn>
              <a:cxn ang="0">
                <a:pos x="187" y="76"/>
              </a:cxn>
              <a:cxn ang="0">
                <a:pos x="184" y="64"/>
              </a:cxn>
              <a:cxn ang="0">
                <a:pos x="180" y="52"/>
              </a:cxn>
              <a:cxn ang="0">
                <a:pos x="173" y="42"/>
              </a:cxn>
              <a:cxn ang="0">
                <a:pos x="166" y="32"/>
              </a:cxn>
              <a:cxn ang="0">
                <a:pos x="157" y="23"/>
              </a:cxn>
              <a:cxn ang="0">
                <a:pos x="147" y="16"/>
              </a:cxn>
              <a:cxn ang="0">
                <a:pos x="137" y="9"/>
              </a:cxn>
              <a:cxn ang="0">
                <a:pos x="125" y="5"/>
              </a:cxn>
              <a:cxn ang="0">
                <a:pos x="113" y="2"/>
              </a:cxn>
              <a:cxn ang="0">
                <a:pos x="101" y="0"/>
              </a:cxn>
              <a:cxn ang="0">
                <a:pos x="89" y="0"/>
              </a:cxn>
              <a:cxn ang="0">
                <a:pos x="76" y="2"/>
              </a:cxn>
              <a:cxn ang="0">
                <a:pos x="65" y="5"/>
              </a:cxn>
              <a:cxn ang="0">
                <a:pos x="53" y="9"/>
              </a:cxn>
              <a:cxn ang="0">
                <a:pos x="42" y="16"/>
              </a:cxn>
              <a:cxn ang="0">
                <a:pos x="33" y="23"/>
              </a:cxn>
              <a:cxn ang="0">
                <a:pos x="24" y="32"/>
              </a:cxn>
              <a:cxn ang="0">
                <a:pos x="16" y="42"/>
              </a:cxn>
              <a:cxn ang="0">
                <a:pos x="10" y="52"/>
              </a:cxn>
              <a:cxn ang="0">
                <a:pos x="5" y="64"/>
              </a:cxn>
              <a:cxn ang="0">
                <a:pos x="2" y="76"/>
              </a:cxn>
              <a:cxn ang="0">
                <a:pos x="1" y="88"/>
              </a:cxn>
              <a:cxn ang="0">
                <a:pos x="1" y="100"/>
              </a:cxn>
              <a:cxn ang="0">
                <a:pos x="2" y="113"/>
              </a:cxn>
              <a:cxn ang="0">
                <a:pos x="5" y="124"/>
              </a:cxn>
              <a:cxn ang="0">
                <a:pos x="10" y="136"/>
              </a:cxn>
              <a:cxn ang="0">
                <a:pos x="16" y="147"/>
              </a:cxn>
              <a:cxn ang="0">
                <a:pos x="24" y="156"/>
              </a:cxn>
              <a:cxn ang="0">
                <a:pos x="33" y="165"/>
              </a:cxn>
              <a:cxn ang="0">
                <a:pos x="42" y="173"/>
              </a:cxn>
              <a:cxn ang="0">
                <a:pos x="53" y="179"/>
              </a:cxn>
              <a:cxn ang="0">
                <a:pos x="65" y="184"/>
              </a:cxn>
              <a:cxn ang="0">
                <a:pos x="76" y="187"/>
              </a:cxn>
              <a:cxn ang="0">
                <a:pos x="89" y="188"/>
              </a:cxn>
              <a:cxn ang="0">
                <a:pos x="101" y="188"/>
              </a:cxn>
              <a:cxn ang="0">
                <a:pos x="113" y="187"/>
              </a:cxn>
              <a:cxn ang="0">
                <a:pos x="125" y="184"/>
              </a:cxn>
              <a:cxn ang="0">
                <a:pos x="137" y="179"/>
              </a:cxn>
              <a:cxn ang="0">
                <a:pos x="147" y="173"/>
              </a:cxn>
              <a:cxn ang="0">
                <a:pos x="157" y="165"/>
              </a:cxn>
              <a:cxn ang="0">
                <a:pos x="166" y="156"/>
              </a:cxn>
              <a:cxn ang="0">
                <a:pos x="173" y="147"/>
              </a:cxn>
              <a:cxn ang="0">
                <a:pos x="180" y="136"/>
              </a:cxn>
              <a:cxn ang="0">
                <a:pos x="184" y="124"/>
              </a:cxn>
              <a:cxn ang="0">
                <a:pos x="187" y="113"/>
              </a:cxn>
              <a:cxn ang="0">
                <a:pos x="189" y="100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89" y="88"/>
                </a:lnTo>
                <a:lnTo>
                  <a:pt x="188" y="82"/>
                </a:lnTo>
                <a:lnTo>
                  <a:pt x="187" y="76"/>
                </a:lnTo>
                <a:lnTo>
                  <a:pt x="186" y="70"/>
                </a:lnTo>
                <a:lnTo>
                  <a:pt x="184" y="64"/>
                </a:lnTo>
                <a:lnTo>
                  <a:pt x="182" y="58"/>
                </a:lnTo>
                <a:lnTo>
                  <a:pt x="180" y="52"/>
                </a:lnTo>
                <a:lnTo>
                  <a:pt x="177" y="47"/>
                </a:lnTo>
                <a:lnTo>
                  <a:pt x="173" y="42"/>
                </a:lnTo>
                <a:lnTo>
                  <a:pt x="170" y="37"/>
                </a:lnTo>
                <a:lnTo>
                  <a:pt x="166" y="32"/>
                </a:lnTo>
                <a:lnTo>
                  <a:pt x="162" y="27"/>
                </a:lnTo>
                <a:lnTo>
                  <a:pt x="157" y="23"/>
                </a:lnTo>
                <a:lnTo>
                  <a:pt x="152" y="19"/>
                </a:lnTo>
                <a:lnTo>
                  <a:pt x="147" y="16"/>
                </a:lnTo>
                <a:lnTo>
                  <a:pt x="142" y="12"/>
                </a:lnTo>
                <a:lnTo>
                  <a:pt x="137" y="9"/>
                </a:lnTo>
                <a:lnTo>
                  <a:pt x="131" y="7"/>
                </a:lnTo>
                <a:lnTo>
                  <a:pt x="125" y="5"/>
                </a:lnTo>
                <a:lnTo>
                  <a:pt x="119" y="3"/>
                </a:lnTo>
                <a:lnTo>
                  <a:pt x="113" y="2"/>
                </a:lnTo>
                <a:lnTo>
                  <a:pt x="107" y="1"/>
                </a:lnTo>
                <a:lnTo>
                  <a:pt x="101" y="0"/>
                </a:lnTo>
                <a:lnTo>
                  <a:pt x="95" y="0"/>
                </a:lnTo>
                <a:lnTo>
                  <a:pt x="89" y="0"/>
                </a:lnTo>
                <a:lnTo>
                  <a:pt x="83" y="1"/>
                </a:lnTo>
                <a:lnTo>
                  <a:pt x="76" y="2"/>
                </a:lnTo>
                <a:lnTo>
                  <a:pt x="70" y="3"/>
                </a:lnTo>
                <a:lnTo>
                  <a:pt x="65" y="5"/>
                </a:lnTo>
                <a:lnTo>
                  <a:pt x="59" y="7"/>
                </a:lnTo>
                <a:lnTo>
                  <a:pt x="53" y="9"/>
                </a:lnTo>
                <a:lnTo>
                  <a:pt x="48" y="12"/>
                </a:lnTo>
                <a:lnTo>
                  <a:pt x="42" y="16"/>
                </a:lnTo>
                <a:lnTo>
                  <a:pt x="37" y="19"/>
                </a:lnTo>
                <a:lnTo>
                  <a:pt x="33" y="23"/>
                </a:lnTo>
                <a:lnTo>
                  <a:pt x="28" y="27"/>
                </a:lnTo>
                <a:lnTo>
                  <a:pt x="24" y="32"/>
                </a:lnTo>
                <a:lnTo>
                  <a:pt x="20" y="37"/>
                </a:lnTo>
                <a:lnTo>
                  <a:pt x="16" y="42"/>
                </a:lnTo>
                <a:lnTo>
                  <a:pt x="13" y="47"/>
                </a:lnTo>
                <a:lnTo>
                  <a:pt x="10" y="52"/>
                </a:lnTo>
                <a:lnTo>
                  <a:pt x="8" y="58"/>
                </a:lnTo>
                <a:lnTo>
                  <a:pt x="5" y="64"/>
                </a:lnTo>
                <a:lnTo>
                  <a:pt x="4" y="70"/>
                </a:lnTo>
                <a:lnTo>
                  <a:pt x="2" y="76"/>
                </a:lnTo>
                <a:lnTo>
                  <a:pt x="1" y="82"/>
                </a:lnTo>
                <a:lnTo>
                  <a:pt x="1" y="88"/>
                </a:lnTo>
                <a:lnTo>
                  <a:pt x="0" y="94"/>
                </a:lnTo>
                <a:lnTo>
                  <a:pt x="1" y="100"/>
                </a:lnTo>
                <a:lnTo>
                  <a:pt x="1" y="106"/>
                </a:lnTo>
                <a:lnTo>
                  <a:pt x="2" y="113"/>
                </a:lnTo>
                <a:lnTo>
                  <a:pt x="4" y="119"/>
                </a:lnTo>
                <a:lnTo>
                  <a:pt x="5" y="124"/>
                </a:lnTo>
                <a:lnTo>
                  <a:pt x="8" y="130"/>
                </a:lnTo>
                <a:lnTo>
                  <a:pt x="10" y="136"/>
                </a:lnTo>
                <a:lnTo>
                  <a:pt x="13" y="141"/>
                </a:lnTo>
                <a:lnTo>
                  <a:pt x="16" y="147"/>
                </a:lnTo>
                <a:lnTo>
                  <a:pt x="20" y="152"/>
                </a:lnTo>
                <a:lnTo>
                  <a:pt x="24" y="156"/>
                </a:lnTo>
                <a:lnTo>
                  <a:pt x="28" y="161"/>
                </a:lnTo>
                <a:lnTo>
                  <a:pt x="33" y="165"/>
                </a:lnTo>
                <a:lnTo>
                  <a:pt x="37" y="169"/>
                </a:lnTo>
                <a:lnTo>
                  <a:pt x="42" y="173"/>
                </a:lnTo>
                <a:lnTo>
                  <a:pt x="48" y="176"/>
                </a:lnTo>
                <a:lnTo>
                  <a:pt x="53" y="179"/>
                </a:lnTo>
                <a:lnTo>
                  <a:pt x="59" y="181"/>
                </a:lnTo>
                <a:lnTo>
                  <a:pt x="65" y="184"/>
                </a:lnTo>
                <a:lnTo>
                  <a:pt x="70" y="185"/>
                </a:lnTo>
                <a:lnTo>
                  <a:pt x="76" y="187"/>
                </a:lnTo>
                <a:lnTo>
                  <a:pt x="83" y="188"/>
                </a:lnTo>
                <a:lnTo>
                  <a:pt x="89" y="188"/>
                </a:lnTo>
                <a:lnTo>
                  <a:pt x="95" y="189"/>
                </a:lnTo>
                <a:lnTo>
                  <a:pt x="101" y="188"/>
                </a:lnTo>
                <a:lnTo>
                  <a:pt x="107" y="188"/>
                </a:lnTo>
                <a:lnTo>
                  <a:pt x="113" y="187"/>
                </a:lnTo>
                <a:lnTo>
                  <a:pt x="119" y="185"/>
                </a:lnTo>
                <a:lnTo>
                  <a:pt x="125" y="184"/>
                </a:lnTo>
                <a:lnTo>
                  <a:pt x="131" y="181"/>
                </a:lnTo>
                <a:lnTo>
                  <a:pt x="137" y="179"/>
                </a:lnTo>
                <a:lnTo>
                  <a:pt x="142" y="176"/>
                </a:lnTo>
                <a:lnTo>
                  <a:pt x="147" y="173"/>
                </a:lnTo>
                <a:lnTo>
                  <a:pt x="152" y="169"/>
                </a:lnTo>
                <a:lnTo>
                  <a:pt x="157" y="165"/>
                </a:lnTo>
                <a:lnTo>
                  <a:pt x="162" y="161"/>
                </a:lnTo>
                <a:lnTo>
                  <a:pt x="166" y="156"/>
                </a:lnTo>
                <a:lnTo>
                  <a:pt x="170" y="152"/>
                </a:lnTo>
                <a:lnTo>
                  <a:pt x="173" y="147"/>
                </a:lnTo>
                <a:lnTo>
                  <a:pt x="177" y="141"/>
                </a:lnTo>
                <a:lnTo>
                  <a:pt x="180" y="136"/>
                </a:lnTo>
                <a:lnTo>
                  <a:pt x="182" y="130"/>
                </a:lnTo>
                <a:lnTo>
                  <a:pt x="184" y="124"/>
                </a:lnTo>
                <a:lnTo>
                  <a:pt x="186" y="119"/>
                </a:lnTo>
                <a:lnTo>
                  <a:pt x="187" y="113"/>
                </a:lnTo>
                <a:lnTo>
                  <a:pt x="188" y="106"/>
                </a:lnTo>
                <a:lnTo>
                  <a:pt x="189" y="100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4" name="Freeform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8429625" y="3771901"/>
            <a:ext cx="50800" cy="50800"/>
          </a:xfrm>
          <a:custGeom>
            <a:avLst/>
            <a:gdLst/>
            <a:ahLst/>
            <a:cxnLst>
              <a:cxn ang="0">
                <a:pos x="32" y="16"/>
              </a:cxn>
              <a:cxn ang="0">
                <a:pos x="32" y="14"/>
              </a:cxn>
              <a:cxn ang="0">
                <a:pos x="31" y="12"/>
              </a:cxn>
              <a:cxn ang="0">
                <a:pos x="31" y="10"/>
              </a:cxn>
              <a:cxn ang="0">
                <a:pos x="30" y="8"/>
              </a:cxn>
              <a:cxn ang="0">
                <a:pos x="29" y="6"/>
              </a:cxn>
              <a:cxn ang="0">
                <a:pos x="27" y="4"/>
              </a:cxn>
              <a:cxn ang="0">
                <a:pos x="26" y="3"/>
              </a:cxn>
              <a:cxn ang="0">
                <a:pos x="24" y="2"/>
              </a:cxn>
              <a:cxn ang="0">
                <a:pos x="22" y="1"/>
              </a:cxn>
              <a:cxn ang="0">
                <a:pos x="20" y="0"/>
              </a:cxn>
              <a:cxn ang="0">
                <a:pos x="18" y="0"/>
              </a:cxn>
              <a:cxn ang="0">
                <a:pos x="16" y="0"/>
              </a:cxn>
              <a:cxn ang="0">
                <a:pos x="14" y="0"/>
              </a:cxn>
              <a:cxn ang="0">
                <a:pos x="12" y="0"/>
              </a:cxn>
              <a:cxn ang="0">
                <a:pos x="10" y="1"/>
              </a:cxn>
              <a:cxn ang="0">
                <a:pos x="8" y="2"/>
              </a:cxn>
              <a:cxn ang="0">
                <a:pos x="6" y="3"/>
              </a:cxn>
              <a:cxn ang="0">
                <a:pos x="5" y="4"/>
              </a:cxn>
              <a:cxn ang="0">
                <a:pos x="3" y="6"/>
              </a:cxn>
              <a:cxn ang="0">
                <a:pos x="2" y="8"/>
              </a:cxn>
              <a:cxn ang="0">
                <a:pos x="1" y="10"/>
              </a:cxn>
              <a:cxn ang="0">
                <a:pos x="1" y="12"/>
              </a:cxn>
              <a:cxn ang="0">
                <a:pos x="0" y="14"/>
              </a:cxn>
              <a:cxn ang="0">
                <a:pos x="0" y="16"/>
              </a:cxn>
              <a:cxn ang="0">
                <a:pos x="0" y="18"/>
              </a:cxn>
              <a:cxn ang="0">
                <a:pos x="1" y="20"/>
              </a:cxn>
              <a:cxn ang="0">
                <a:pos x="1" y="22"/>
              </a:cxn>
              <a:cxn ang="0">
                <a:pos x="2" y="24"/>
              </a:cxn>
              <a:cxn ang="0">
                <a:pos x="3" y="26"/>
              </a:cxn>
              <a:cxn ang="0">
                <a:pos x="5" y="27"/>
              </a:cxn>
              <a:cxn ang="0">
                <a:pos x="6" y="28"/>
              </a:cxn>
              <a:cxn ang="0">
                <a:pos x="8" y="30"/>
              </a:cxn>
              <a:cxn ang="0">
                <a:pos x="10" y="31"/>
              </a:cxn>
              <a:cxn ang="0">
                <a:pos x="12" y="31"/>
              </a:cxn>
              <a:cxn ang="0">
                <a:pos x="14" y="32"/>
              </a:cxn>
              <a:cxn ang="0">
                <a:pos x="16" y="32"/>
              </a:cxn>
              <a:cxn ang="0">
                <a:pos x="18" y="32"/>
              </a:cxn>
              <a:cxn ang="0">
                <a:pos x="20" y="31"/>
              </a:cxn>
              <a:cxn ang="0">
                <a:pos x="22" y="31"/>
              </a:cxn>
              <a:cxn ang="0">
                <a:pos x="24" y="30"/>
              </a:cxn>
              <a:cxn ang="0">
                <a:pos x="26" y="28"/>
              </a:cxn>
              <a:cxn ang="0">
                <a:pos x="27" y="27"/>
              </a:cxn>
              <a:cxn ang="0">
                <a:pos x="29" y="26"/>
              </a:cxn>
              <a:cxn ang="0">
                <a:pos x="30" y="24"/>
              </a:cxn>
              <a:cxn ang="0">
                <a:pos x="31" y="22"/>
              </a:cxn>
              <a:cxn ang="0">
                <a:pos x="31" y="20"/>
              </a:cxn>
              <a:cxn ang="0">
                <a:pos x="32" y="18"/>
              </a:cxn>
            </a:cxnLst>
            <a:rect l="0" t="0" r="r" b="b"/>
            <a:pathLst>
              <a:path w="32" h="32">
                <a:moveTo>
                  <a:pt x="32" y="17"/>
                </a:moveTo>
                <a:lnTo>
                  <a:pt x="32" y="16"/>
                </a:lnTo>
                <a:lnTo>
                  <a:pt x="32" y="15"/>
                </a:lnTo>
                <a:lnTo>
                  <a:pt x="32" y="14"/>
                </a:lnTo>
                <a:lnTo>
                  <a:pt x="32" y="13"/>
                </a:lnTo>
                <a:lnTo>
                  <a:pt x="31" y="12"/>
                </a:lnTo>
                <a:lnTo>
                  <a:pt x="31" y="11"/>
                </a:lnTo>
                <a:lnTo>
                  <a:pt x="31" y="10"/>
                </a:lnTo>
                <a:lnTo>
                  <a:pt x="30" y="9"/>
                </a:lnTo>
                <a:lnTo>
                  <a:pt x="30" y="8"/>
                </a:lnTo>
                <a:lnTo>
                  <a:pt x="29" y="7"/>
                </a:lnTo>
                <a:lnTo>
                  <a:pt x="29" y="6"/>
                </a:lnTo>
                <a:lnTo>
                  <a:pt x="28" y="5"/>
                </a:lnTo>
                <a:lnTo>
                  <a:pt x="27" y="4"/>
                </a:lnTo>
                <a:lnTo>
                  <a:pt x="26" y="4"/>
                </a:lnTo>
                <a:lnTo>
                  <a:pt x="26" y="3"/>
                </a:lnTo>
                <a:lnTo>
                  <a:pt x="25" y="2"/>
                </a:lnTo>
                <a:lnTo>
                  <a:pt x="24" y="2"/>
                </a:lnTo>
                <a:lnTo>
                  <a:pt x="23" y="1"/>
                </a:lnTo>
                <a:lnTo>
                  <a:pt x="22" y="1"/>
                </a:lnTo>
                <a:lnTo>
                  <a:pt x="21" y="1"/>
                </a:lnTo>
                <a:lnTo>
                  <a:pt x="20" y="0"/>
                </a:lnTo>
                <a:lnTo>
                  <a:pt x="19" y="0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3" y="0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9" y="1"/>
                </a:lnTo>
                <a:lnTo>
                  <a:pt x="8" y="2"/>
                </a:lnTo>
                <a:lnTo>
                  <a:pt x="7" y="2"/>
                </a:lnTo>
                <a:lnTo>
                  <a:pt x="6" y="3"/>
                </a:lnTo>
                <a:lnTo>
                  <a:pt x="5" y="4"/>
                </a:lnTo>
                <a:lnTo>
                  <a:pt x="5" y="4"/>
                </a:lnTo>
                <a:lnTo>
                  <a:pt x="4" y="5"/>
                </a:lnTo>
                <a:lnTo>
                  <a:pt x="3" y="6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2" y="23"/>
                </a:lnTo>
                <a:lnTo>
                  <a:pt x="2" y="24"/>
                </a:lnTo>
                <a:lnTo>
                  <a:pt x="3" y="25"/>
                </a:lnTo>
                <a:lnTo>
                  <a:pt x="3" y="26"/>
                </a:lnTo>
                <a:lnTo>
                  <a:pt x="4" y="26"/>
                </a:lnTo>
                <a:lnTo>
                  <a:pt x="5" y="27"/>
                </a:lnTo>
                <a:lnTo>
                  <a:pt x="5" y="28"/>
                </a:lnTo>
                <a:lnTo>
                  <a:pt x="6" y="28"/>
                </a:lnTo>
                <a:lnTo>
                  <a:pt x="7" y="29"/>
                </a:lnTo>
                <a:lnTo>
                  <a:pt x="8" y="30"/>
                </a:lnTo>
                <a:lnTo>
                  <a:pt x="9" y="30"/>
                </a:lnTo>
                <a:lnTo>
                  <a:pt x="10" y="31"/>
                </a:lnTo>
                <a:lnTo>
                  <a:pt x="11" y="31"/>
                </a:lnTo>
                <a:lnTo>
                  <a:pt x="12" y="31"/>
                </a:lnTo>
                <a:lnTo>
                  <a:pt x="13" y="31"/>
                </a:lnTo>
                <a:lnTo>
                  <a:pt x="14" y="32"/>
                </a:lnTo>
                <a:lnTo>
                  <a:pt x="15" y="32"/>
                </a:lnTo>
                <a:lnTo>
                  <a:pt x="16" y="32"/>
                </a:lnTo>
                <a:lnTo>
                  <a:pt x="17" y="32"/>
                </a:lnTo>
                <a:lnTo>
                  <a:pt x="18" y="32"/>
                </a:lnTo>
                <a:lnTo>
                  <a:pt x="19" y="31"/>
                </a:lnTo>
                <a:lnTo>
                  <a:pt x="20" y="31"/>
                </a:lnTo>
                <a:lnTo>
                  <a:pt x="21" y="31"/>
                </a:lnTo>
                <a:lnTo>
                  <a:pt x="22" y="31"/>
                </a:lnTo>
                <a:lnTo>
                  <a:pt x="23" y="30"/>
                </a:lnTo>
                <a:lnTo>
                  <a:pt x="24" y="30"/>
                </a:lnTo>
                <a:lnTo>
                  <a:pt x="25" y="29"/>
                </a:lnTo>
                <a:lnTo>
                  <a:pt x="26" y="28"/>
                </a:lnTo>
                <a:lnTo>
                  <a:pt x="26" y="28"/>
                </a:lnTo>
                <a:lnTo>
                  <a:pt x="27" y="27"/>
                </a:lnTo>
                <a:lnTo>
                  <a:pt x="28" y="26"/>
                </a:lnTo>
                <a:lnTo>
                  <a:pt x="29" y="26"/>
                </a:lnTo>
                <a:lnTo>
                  <a:pt x="29" y="25"/>
                </a:lnTo>
                <a:lnTo>
                  <a:pt x="30" y="24"/>
                </a:lnTo>
                <a:lnTo>
                  <a:pt x="30" y="23"/>
                </a:lnTo>
                <a:lnTo>
                  <a:pt x="31" y="22"/>
                </a:lnTo>
                <a:lnTo>
                  <a:pt x="31" y="21"/>
                </a:lnTo>
                <a:lnTo>
                  <a:pt x="31" y="20"/>
                </a:lnTo>
                <a:lnTo>
                  <a:pt x="32" y="19"/>
                </a:lnTo>
                <a:lnTo>
                  <a:pt x="32" y="18"/>
                </a:lnTo>
                <a:lnTo>
                  <a:pt x="32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5" name="Freeform 1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8429625" y="3771901"/>
            <a:ext cx="50800" cy="50800"/>
          </a:xfrm>
          <a:custGeom>
            <a:avLst/>
            <a:gdLst/>
            <a:ahLst/>
            <a:cxnLst>
              <a:cxn ang="0">
                <a:pos x="189" y="88"/>
              </a:cxn>
              <a:cxn ang="0">
                <a:pos x="187" y="76"/>
              </a:cxn>
              <a:cxn ang="0">
                <a:pos x="184" y="64"/>
              </a:cxn>
              <a:cxn ang="0">
                <a:pos x="179" y="53"/>
              </a:cxn>
              <a:cxn ang="0">
                <a:pos x="173" y="42"/>
              </a:cxn>
              <a:cxn ang="0">
                <a:pos x="166" y="32"/>
              </a:cxn>
              <a:cxn ang="0">
                <a:pos x="157" y="23"/>
              </a:cxn>
              <a:cxn ang="0">
                <a:pos x="147" y="16"/>
              </a:cxn>
              <a:cxn ang="0">
                <a:pos x="137" y="10"/>
              </a:cxn>
              <a:cxn ang="0">
                <a:pos x="125" y="5"/>
              </a:cxn>
              <a:cxn ang="0">
                <a:pos x="113" y="2"/>
              </a:cxn>
              <a:cxn ang="0">
                <a:pos x="101" y="0"/>
              </a:cxn>
              <a:cxn ang="0">
                <a:pos x="89" y="0"/>
              </a:cxn>
              <a:cxn ang="0">
                <a:pos x="76" y="2"/>
              </a:cxn>
              <a:cxn ang="0">
                <a:pos x="64" y="5"/>
              </a:cxn>
              <a:cxn ang="0">
                <a:pos x="53" y="10"/>
              </a:cxn>
              <a:cxn ang="0">
                <a:pos x="42" y="16"/>
              </a:cxn>
              <a:cxn ang="0">
                <a:pos x="33" y="23"/>
              </a:cxn>
              <a:cxn ang="0">
                <a:pos x="24" y="32"/>
              </a:cxn>
              <a:cxn ang="0">
                <a:pos x="16" y="42"/>
              </a:cxn>
              <a:cxn ang="0">
                <a:pos x="10" y="53"/>
              </a:cxn>
              <a:cxn ang="0">
                <a:pos x="5" y="64"/>
              </a:cxn>
              <a:cxn ang="0">
                <a:pos x="2" y="76"/>
              </a:cxn>
              <a:cxn ang="0">
                <a:pos x="1" y="88"/>
              </a:cxn>
              <a:cxn ang="0">
                <a:pos x="1" y="100"/>
              </a:cxn>
              <a:cxn ang="0">
                <a:pos x="2" y="113"/>
              </a:cxn>
              <a:cxn ang="0">
                <a:pos x="5" y="125"/>
              </a:cxn>
              <a:cxn ang="0">
                <a:pos x="10" y="136"/>
              </a:cxn>
              <a:cxn ang="0">
                <a:pos x="16" y="147"/>
              </a:cxn>
              <a:cxn ang="0">
                <a:pos x="24" y="157"/>
              </a:cxn>
              <a:cxn ang="0">
                <a:pos x="33" y="165"/>
              </a:cxn>
              <a:cxn ang="0">
                <a:pos x="42" y="173"/>
              </a:cxn>
              <a:cxn ang="0">
                <a:pos x="53" y="179"/>
              </a:cxn>
              <a:cxn ang="0">
                <a:pos x="64" y="184"/>
              </a:cxn>
              <a:cxn ang="0">
                <a:pos x="76" y="187"/>
              </a:cxn>
              <a:cxn ang="0">
                <a:pos x="89" y="189"/>
              </a:cxn>
              <a:cxn ang="0">
                <a:pos x="101" y="189"/>
              </a:cxn>
              <a:cxn ang="0">
                <a:pos x="113" y="187"/>
              </a:cxn>
              <a:cxn ang="0">
                <a:pos x="125" y="184"/>
              </a:cxn>
              <a:cxn ang="0">
                <a:pos x="137" y="179"/>
              </a:cxn>
              <a:cxn ang="0">
                <a:pos x="147" y="173"/>
              </a:cxn>
              <a:cxn ang="0">
                <a:pos x="157" y="165"/>
              </a:cxn>
              <a:cxn ang="0">
                <a:pos x="166" y="157"/>
              </a:cxn>
              <a:cxn ang="0">
                <a:pos x="173" y="147"/>
              </a:cxn>
              <a:cxn ang="0">
                <a:pos x="179" y="136"/>
              </a:cxn>
              <a:cxn ang="0">
                <a:pos x="184" y="125"/>
              </a:cxn>
              <a:cxn ang="0">
                <a:pos x="187" y="113"/>
              </a:cxn>
              <a:cxn ang="0">
                <a:pos x="189" y="100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89" y="88"/>
                </a:lnTo>
                <a:lnTo>
                  <a:pt x="188" y="82"/>
                </a:lnTo>
                <a:lnTo>
                  <a:pt x="187" y="76"/>
                </a:lnTo>
                <a:lnTo>
                  <a:pt x="186" y="70"/>
                </a:lnTo>
                <a:lnTo>
                  <a:pt x="184" y="64"/>
                </a:lnTo>
                <a:lnTo>
                  <a:pt x="182" y="58"/>
                </a:lnTo>
                <a:lnTo>
                  <a:pt x="179" y="53"/>
                </a:lnTo>
                <a:lnTo>
                  <a:pt x="177" y="47"/>
                </a:lnTo>
                <a:lnTo>
                  <a:pt x="173" y="42"/>
                </a:lnTo>
                <a:lnTo>
                  <a:pt x="170" y="37"/>
                </a:lnTo>
                <a:lnTo>
                  <a:pt x="166" y="32"/>
                </a:lnTo>
                <a:lnTo>
                  <a:pt x="162" y="28"/>
                </a:lnTo>
                <a:lnTo>
                  <a:pt x="157" y="23"/>
                </a:lnTo>
                <a:lnTo>
                  <a:pt x="152" y="19"/>
                </a:lnTo>
                <a:lnTo>
                  <a:pt x="147" y="16"/>
                </a:lnTo>
                <a:lnTo>
                  <a:pt x="142" y="13"/>
                </a:lnTo>
                <a:lnTo>
                  <a:pt x="137" y="10"/>
                </a:lnTo>
                <a:lnTo>
                  <a:pt x="131" y="7"/>
                </a:lnTo>
                <a:lnTo>
                  <a:pt x="125" y="5"/>
                </a:lnTo>
                <a:lnTo>
                  <a:pt x="119" y="3"/>
                </a:lnTo>
                <a:lnTo>
                  <a:pt x="113" y="2"/>
                </a:lnTo>
                <a:lnTo>
                  <a:pt x="107" y="1"/>
                </a:lnTo>
                <a:lnTo>
                  <a:pt x="101" y="0"/>
                </a:lnTo>
                <a:lnTo>
                  <a:pt x="95" y="0"/>
                </a:lnTo>
                <a:lnTo>
                  <a:pt x="89" y="0"/>
                </a:lnTo>
                <a:lnTo>
                  <a:pt x="82" y="1"/>
                </a:lnTo>
                <a:lnTo>
                  <a:pt x="76" y="2"/>
                </a:lnTo>
                <a:lnTo>
                  <a:pt x="70" y="3"/>
                </a:lnTo>
                <a:lnTo>
                  <a:pt x="64" y="5"/>
                </a:lnTo>
                <a:lnTo>
                  <a:pt x="59" y="7"/>
                </a:lnTo>
                <a:lnTo>
                  <a:pt x="53" y="10"/>
                </a:lnTo>
                <a:lnTo>
                  <a:pt x="48" y="13"/>
                </a:lnTo>
                <a:lnTo>
                  <a:pt x="42" y="16"/>
                </a:lnTo>
                <a:lnTo>
                  <a:pt x="37" y="19"/>
                </a:lnTo>
                <a:lnTo>
                  <a:pt x="33" y="23"/>
                </a:lnTo>
                <a:lnTo>
                  <a:pt x="28" y="28"/>
                </a:lnTo>
                <a:lnTo>
                  <a:pt x="24" y="32"/>
                </a:lnTo>
                <a:lnTo>
                  <a:pt x="20" y="37"/>
                </a:lnTo>
                <a:lnTo>
                  <a:pt x="16" y="42"/>
                </a:lnTo>
                <a:lnTo>
                  <a:pt x="13" y="47"/>
                </a:lnTo>
                <a:lnTo>
                  <a:pt x="10" y="53"/>
                </a:lnTo>
                <a:lnTo>
                  <a:pt x="8" y="58"/>
                </a:lnTo>
                <a:lnTo>
                  <a:pt x="5" y="64"/>
                </a:lnTo>
                <a:lnTo>
                  <a:pt x="4" y="70"/>
                </a:lnTo>
                <a:lnTo>
                  <a:pt x="2" y="76"/>
                </a:lnTo>
                <a:lnTo>
                  <a:pt x="1" y="82"/>
                </a:lnTo>
                <a:lnTo>
                  <a:pt x="1" y="88"/>
                </a:lnTo>
                <a:lnTo>
                  <a:pt x="0" y="94"/>
                </a:lnTo>
                <a:lnTo>
                  <a:pt x="1" y="100"/>
                </a:lnTo>
                <a:lnTo>
                  <a:pt x="1" y="107"/>
                </a:lnTo>
                <a:lnTo>
                  <a:pt x="2" y="113"/>
                </a:lnTo>
                <a:lnTo>
                  <a:pt x="4" y="119"/>
                </a:lnTo>
                <a:lnTo>
                  <a:pt x="5" y="125"/>
                </a:lnTo>
                <a:lnTo>
                  <a:pt x="8" y="130"/>
                </a:lnTo>
                <a:lnTo>
                  <a:pt x="10" y="136"/>
                </a:lnTo>
                <a:lnTo>
                  <a:pt x="13" y="142"/>
                </a:lnTo>
                <a:lnTo>
                  <a:pt x="16" y="147"/>
                </a:lnTo>
                <a:lnTo>
                  <a:pt x="20" y="152"/>
                </a:lnTo>
                <a:lnTo>
                  <a:pt x="24" y="157"/>
                </a:lnTo>
                <a:lnTo>
                  <a:pt x="28" y="161"/>
                </a:lnTo>
                <a:lnTo>
                  <a:pt x="33" y="165"/>
                </a:lnTo>
                <a:lnTo>
                  <a:pt x="37" y="169"/>
                </a:lnTo>
                <a:lnTo>
                  <a:pt x="42" y="173"/>
                </a:lnTo>
                <a:lnTo>
                  <a:pt x="48" y="176"/>
                </a:lnTo>
                <a:lnTo>
                  <a:pt x="53" y="179"/>
                </a:lnTo>
                <a:lnTo>
                  <a:pt x="59" y="182"/>
                </a:lnTo>
                <a:lnTo>
                  <a:pt x="64" y="184"/>
                </a:lnTo>
                <a:lnTo>
                  <a:pt x="70" y="185"/>
                </a:lnTo>
                <a:lnTo>
                  <a:pt x="76" y="187"/>
                </a:lnTo>
                <a:lnTo>
                  <a:pt x="82" y="188"/>
                </a:lnTo>
                <a:lnTo>
                  <a:pt x="89" y="189"/>
                </a:lnTo>
                <a:lnTo>
                  <a:pt x="95" y="189"/>
                </a:lnTo>
                <a:lnTo>
                  <a:pt x="101" y="189"/>
                </a:lnTo>
                <a:lnTo>
                  <a:pt x="107" y="188"/>
                </a:lnTo>
                <a:lnTo>
                  <a:pt x="113" y="187"/>
                </a:lnTo>
                <a:lnTo>
                  <a:pt x="119" y="185"/>
                </a:lnTo>
                <a:lnTo>
                  <a:pt x="125" y="184"/>
                </a:lnTo>
                <a:lnTo>
                  <a:pt x="131" y="182"/>
                </a:lnTo>
                <a:lnTo>
                  <a:pt x="137" y="179"/>
                </a:lnTo>
                <a:lnTo>
                  <a:pt x="142" y="176"/>
                </a:lnTo>
                <a:lnTo>
                  <a:pt x="147" y="173"/>
                </a:lnTo>
                <a:lnTo>
                  <a:pt x="152" y="169"/>
                </a:lnTo>
                <a:lnTo>
                  <a:pt x="157" y="165"/>
                </a:lnTo>
                <a:lnTo>
                  <a:pt x="162" y="161"/>
                </a:lnTo>
                <a:lnTo>
                  <a:pt x="166" y="157"/>
                </a:lnTo>
                <a:lnTo>
                  <a:pt x="170" y="152"/>
                </a:lnTo>
                <a:lnTo>
                  <a:pt x="173" y="147"/>
                </a:lnTo>
                <a:lnTo>
                  <a:pt x="177" y="142"/>
                </a:lnTo>
                <a:lnTo>
                  <a:pt x="179" y="136"/>
                </a:lnTo>
                <a:lnTo>
                  <a:pt x="182" y="130"/>
                </a:lnTo>
                <a:lnTo>
                  <a:pt x="184" y="125"/>
                </a:lnTo>
                <a:lnTo>
                  <a:pt x="186" y="119"/>
                </a:lnTo>
                <a:lnTo>
                  <a:pt x="187" y="113"/>
                </a:lnTo>
                <a:lnTo>
                  <a:pt x="188" y="107"/>
                </a:lnTo>
                <a:lnTo>
                  <a:pt x="189" y="100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6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21480000">
            <a:off x="6499225" y="3854451"/>
            <a:ext cx="6413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559.83'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7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27077" y="3006726"/>
            <a:ext cx="6413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374.91'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8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68919" y="1726493"/>
            <a:ext cx="3175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9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90500" y="1627188"/>
            <a:ext cx="8636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4942.56'N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0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90500" y="1817688"/>
            <a:ext cx="8540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1014.02'E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1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71804" y="3886201"/>
            <a:ext cx="2698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2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140700" y="4078288"/>
            <a:ext cx="8636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4593.10'N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3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140700" y="4268788"/>
            <a:ext cx="8540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1645.48'E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4" name="Freeform 20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5453063" y="3870326"/>
            <a:ext cx="50800" cy="50800"/>
          </a:xfrm>
          <a:custGeom>
            <a:avLst/>
            <a:gdLst/>
            <a:ahLst/>
            <a:cxnLst>
              <a:cxn ang="0">
                <a:pos x="189" y="94"/>
              </a:cxn>
              <a:cxn ang="0">
                <a:pos x="161" y="27"/>
              </a:cxn>
              <a:cxn ang="0">
                <a:pos x="95" y="0"/>
              </a:cxn>
              <a:cxn ang="0">
                <a:pos x="28" y="27"/>
              </a:cxn>
              <a:cxn ang="0">
                <a:pos x="0" y="94"/>
              </a:cxn>
              <a:cxn ang="0">
                <a:pos x="28" y="161"/>
              </a:cxn>
              <a:cxn ang="0">
                <a:pos x="95" y="189"/>
              </a:cxn>
              <a:cxn ang="0">
                <a:pos x="161" y="161"/>
              </a:cxn>
              <a:cxn ang="0">
                <a:pos x="189" y="94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61" y="27"/>
                </a:lnTo>
                <a:lnTo>
                  <a:pt x="95" y="0"/>
                </a:lnTo>
                <a:lnTo>
                  <a:pt x="28" y="27"/>
                </a:lnTo>
                <a:lnTo>
                  <a:pt x="0" y="94"/>
                </a:lnTo>
                <a:lnTo>
                  <a:pt x="28" y="161"/>
                </a:lnTo>
                <a:lnTo>
                  <a:pt x="95" y="189"/>
                </a:lnTo>
                <a:lnTo>
                  <a:pt x="161" y="161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5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241925" y="3941763"/>
            <a:ext cx="36671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101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21"/>
            </p:custDataLst>
          </p:nvPr>
        </p:nvSpPr>
        <p:spPr>
          <a:xfrm>
            <a:off x="512466" y="1477107"/>
            <a:ext cx="3935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/>
              <a:t>Step (2) </a:t>
            </a:r>
          </a:p>
          <a:p>
            <a:r>
              <a:rPr lang="en-US" sz="1600" b="0" dirty="0"/>
              <a:t>Compute angle at 30 by Law of Cosines</a:t>
            </a:r>
          </a:p>
        </p:txBody>
      </p:sp>
      <p:sp>
        <p:nvSpPr>
          <p:cNvPr id="23" name="Rectangle 1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637654" y="2341867"/>
            <a:ext cx="1096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721.709’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298°57’39.0”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rc 23"/>
          <p:cNvSpPr/>
          <p:nvPr>
            <p:custDataLst>
              <p:tags r:id="rId23"/>
            </p:custDataLst>
          </p:nvPr>
        </p:nvSpPr>
        <p:spPr>
          <a:xfrm>
            <a:off x="7787459" y="3104933"/>
            <a:ext cx="1371600" cy="1371600"/>
          </a:xfrm>
          <a:prstGeom prst="arc">
            <a:avLst>
              <a:gd name="adj1" fmla="val 10681874"/>
              <a:gd name="adj2" fmla="val 12423643"/>
            </a:avLst>
          </a:prstGeom>
          <a:ln>
            <a:solidFill>
              <a:srgbClr val="C00000"/>
            </a:solidFill>
            <a:headEnd type="arrow" w="med" len="med"/>
            <a:tailEnd type="arrow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4754" name="Object 2"/>
          <p:cNvGraphicFramePr>
            <a:graphicFrameLocks noChangeAspect="1"/>
          </p:cNvGraphicFramePr>
          <p:nvPr>
            <p:custDataLst>
              <p:tags r:id="rId24"/>
            </p:custDataLst>
          </p:nvPr>
        </p:nvGraphicFramePr>
        <p:xfrm>
          <a:off x="647735" y="4294118"/>
          <a:ext cx="5187950" cy="209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467100" imgH="1397000" progId="Equation.DSMT4">
                  <p:embed/>
                </p:oleObj>
              </mc:Choice>
              <mc:Fallback>
                <p:oleObj name="Equation" r:id="rId26" imgW="3467100" imgH="13970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35" y="4294118"/>
                        <a:ext cx="5187950" cy="209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2" y="912813"/>
            <a:ext cx="37044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4. Example 2 - Complete Solution</a:t>
            </a:r>
            <a:endParaRPr lang="en-US" b="0" i="1" dirty="0"/>
          </a:p>
        </p:txBody>
      </p:sp>
      <p:sp>
        <p:nvSpPr>
          <p:cNvPr id="45082" name="Text Box 5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6575" y="1141413"/>
            <a:ext cx="36750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What are the coordinates of 101?</a:t>
            </a:r>
          </a:p>
        </p:txBody>
      </p:sp>
      <p:sp>
        <p:nvSpPr>
          <p:cNvPr id="5734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095875" y="1935163"/>
            <a:ext cx="3359150" cy="1862138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095875" y="1935163"/>
            <a:ext cx="382588" cy="1960563"/>
          </a:xfrm>
          <a:prstGeom prst="line">
            <a:avLst/>
          </a:prstGeom>
          <a:noFill/>
          <a:ln w="4763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5478463" y="3797301"/>
            <a:ext cx="2976563" cy="98425"/>
          </a:xfrm>
          <a:prstGeom prst="line">
            <a:avLst/>
          </a:prstGeom>
          <a:noFill/>
          <a:ln w="4763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2" name="Freeform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070475" y="1909763"/>
            <a:ext cx="50800" cy="50800"/>
          </a:xfrm>
          <a:custGeom>
            <a:avLst/>
            <a:gdLst/>
            <a:ahLst/>
            <a:cxnLst>
              <a:cxn ang="0">
                <a:pos x="32" y="16"/>
              </a:cxn>
              <a:cxn ang="0">
                <a:pos x="32" y="14"/>
              </a:cxn>
              <a:cxn ang="0">
                <a:pos x="31" y="12"/>
              </a:cxn>
              <a:cxn ang="0">
                <a:pos x="31" y="10"/>
              </a:cxn>
              <a:cxn ang="0">
                <a:pos x="30" y="8"/>
              </a:cxn>
              <a:cxn ang="0">
                <a:pos x="29" y="7"/>
              </a:cxn>
              <a:cxn ang="0">
                <a:pos x="27" y="5"/>
              </a:cxn>
              <a:cxn ang="0">
                <a:pos x="26" y="3"/>
              </a:cxn>
              <a:cxn ang="0">
                <a:pos x="24" y="2"/>
              </a:cxn>
              <a:cxn ang="0">
                <a:pos x="22" y="1"/>
              </a:cxn>
              <a:cxn ang="0">
                <a:pos x="20" y="1"/>
              </a:cxn>
              <a:cxn ang="0">
                <a:pos x="18" y="0"/>
              </a:cxn>
              <a:cxn ang="0">
                <a:pos x="16" y="0"/>
              </a:cxn>
              <a:cxn ang="0">
                <a:pos x="14" y="0"/>
              </a:cxn>
              <a:cxn ang="0">
                <a:pos x="12" y="1"/>
              </a:cxn>
              <a:cxn ang="0">
                <a:pos x="10" y="1"/>
              </a:cxn>
              <a:cxn ang="0">
                <a:pos x="8" y="2"/>
              </a:cxn>
              <a:cxn ang="0">
                <a:pos x="6" y="3"/>
              </a:cxn>
              <a:cxn ang="0">
                <a:pos x="5" y="5"/>
              </a:cxn>
              <a:cxn ang="0">
                <a:pos x="3" y="7"/>
              </a:cxn>
              <a:cxn ang="0">
                <a:pos x="2" y="8"/>
              </a:cxn>
              <a:cxn ang="0">
                <a:pos x="1" y="10"/>
              </a:cxn>
              <a:cxn ang="0">
                <a:pos x="1" y="12"/>
              </a:cxn>
              <a:cxn ang="0">
                <a:pos x="0" y="14"/>
              </a:cxn>
              <a:cxn ang="0">
                <a:pos x="0" y="16"/>
              </a:cxn>
              <a:cxn ang="0">
                <a:pos x="0" y="18"/>
              </a:cxn>
              <a:cxn ang="0">
                <a:pos x="1" y="20"/>
              </a:cxn>
              <a:cxn ang="0">
                <a:pos x="1" y="22"/>
              </a:cxn>
              <a:cxn ang="0">
                <a:pos x="2" y="24"/>
              </a:cxn>
              <a:cxn ang="0">
                <a:pos x="3" y="26"/>
              </a:cxn>
              <a:cxn ang="0">
                <a:pos x="5" y="28"/>
              </a:cxn>
              <a:cxn ang="0">
                <a:pos x="6" y="29"/>
              </a:cxn>
              <a:cxn ang="0">
                <a:pos x="8" y="30"/>
              </a:cxn>
              <a:cxn ang="0">
                <a:pos x="10" y="31"/>
              </a:cxn>
              <a:cxn ang="0">
                <a:pos x="12" y="32"/>
              </a:cxn>
              <a:cxn ang="0">
                <a:pos x="14" y="32"/>
              </a:cxn>
              <a:cxn ang="0">
                <a:pos x="16" y="32"/>
              </a:cxn>
              <a:cxn ang="0">
                <a:pos x="18" y="32"/>
              </a:cxn>
              <a:cxn ang="0">
                <a:pos x="20" y="32"/>
              </a:cxn>
              <a:cxn ang="0">
                <a:pos x="22" y="31"/>
              </a:cxn>
              <a:cxn ang="0">
                <a:pos x="24" y="30"/>
              </a:cxn>
              <a:cxn ang="0">
                <a:pos x="26" y="29"/>
              </a:cxn>
              <a:cxn ang="0">
                <a:pos x="27" y="28"/>
              </a:cxn>
              <a:cxn ang="0">
                <a:pos x="29" y="26"/>
              </a:cxn>
              <a:cxn ang="0">
                <a:pos x="30" y="24"/>
              </a:cxn>
              <a:cxn ang="0">
                <a:pos x="31" y="22"/>
              </a:cxn>
              <a:cxn ang="0">
                <a:pos x="31" y="20"/>
              </a:cxn>
              <a:cxn ang="0">
                <a:pos x="32" y="18"/>
              </a:cxn>
            </a:cxnLst>
            <a:rect l="0" t="0" r="r" b="b"/>
            <a:pathLst>
              <a:path w="32" h="32">
                <a:moveTo>
                  <a:pt x="32" y="17"/>
                </a:moveTo>
                <a:lnTo>
                  <a:pt x="32" y="16"/>
                </a:lnTo>
                <a:lnTo>
                  <a:pt x="32" y="15"/>
                </a:lnTo>
                <a:lnTo>
                  <a:pt x="32" y="14"/>
                </a:lnTo>
                <a:lnTo>
                  <a:pt x="32" y="13"/>
                </a:lnTo>
                <a:lnTo>
                  <a:pt x="31" y="12"/>
                </a:lnTo>
                <a:lnTo>
                  <a:pt x="31" y="11"/>
                </a:lnTo>
                <a:lnTo>
                  <a:pt x="31" y="10"/>
                </a:lnTo>
                <a:lnTo>
                  <a:pt x="30" y="9"/>
                </a:lnTo>
                <a:lnTo>
                  <a:pt x="30" y="8"/>
                </a:lnTo>
                <a:lnTo>
                  <a:pt x="29" y="7"/>
                </a:lnTo>
                <a:lnTo>
                  <a:pt x="29" y="7"/>
                </a:lnTo>
                <a:lnTo>
                  <a:pt x="28" y="6"/>
                </a:lnTo>
                <a:lnTo>
                  <a:pt x="27" y="5"/>
                </a:lnTo>
                <a:lnTo>
                  <a:pt x="27" y="4"/>
                </a:lnTo>
                <a:lnTo>
                  <a:pt x="26" y="3"/>
                </a:lnTo>
                <a:lnTo>
                  <a:pt x="25" y="3"/>
                </a:lnTo>
                <a:lnTo>
                  <a:pt x="24" y="2"/>
                </a:lnTo>
                <a:lnTo>
                  <a:pt x="23" y="2"/>
                </a:lnTo>
                <a:lnTo>
                  <a:pt x="22" y="1"/>
                </a:lnTo>
                <a:lnTo>
                  <a:pt x="21" y="1"/>
                </a:lnTo>
                <a:lnTo>
                  <a:pt x="20" y="1"/>
                </a:lnTo>
                <a:lnTo>
                  <a:pt x="19" y="1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3" y="1"/>
                </a:lnTo>
                <a:lnTo>
                  <a:pt x="12" y="1"/>
                </a:lnTo>
                <a:lnTo>
                  <a:pt x="11" y="1"/>
                </a:lnTo>
                <a:lnTo>
                  <a:pt x="10" y="1"/>
                </a:lnTo>
                <a:lnTo>
                  <a:pt x="9" y="2"/>
                </a:lnTo>
                <a:lnTo>
                  <a:pt x="8" y="2"/>
                </a:lnTo>
                <a:lnTo>
                  <a:pt x="7" y="3"/>
                </a:lnTo>
                <a:lnTo>
                  <a:pt x="6" y="3"/>
                </a:lnTo>
                <a:lnTo>
                  <a:pt x="6" y="4"/>
                </a:lnTo>
                <a:lnTo>
                  <a:pt x="5" y="5"/>
                </a:lnTo>
                <a:lnTo>
                  <a:pt x="4" y="6"/>
                </a:lnTo>
                <a:lnTo>
                  <a:pt x="3" y="7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2" y="23"/>
                </a:lnTo>
                <a:lnTo>
                  <a:pt x="2" y="24"/>
                </a:lnTo>
                <a:lnTo>
                  <a:pt x="3" y="25"/>
                </a:lnTo>
                <a:lnTo>
                  <a:pt x="3" y="26"/>
                </a:lnTo>
                <a:lnTo>
                  <a:pt x="4" y="27"/>
                </a:lnTo>
                <a:lnTo>
                  <a:pt x="5" y="28"/>
                </a:lnTo>
                <a:lnTo>
                  <a:pt x="6" y="28"/>
                </a:lnTo>
                <a:lnTo>
                  <a:pt x="6" y="29"/>
                </a:lnTo>
                <a:lnTo>
                  <a:pt x="7" y="30"/>
                </a:lnTo>
                <a:lnTo>
                  <a:pt x="8" y="30"/>
                </a:lnTo>
                <a:lnTo>
                  <a:pt x="9" y="31"/>
                </a:lnTo>
                <a:lnTo>
                  <a:pt x="10" y="31"/>
                </a:lnTo>
                <a:lnTo>
                  <a:pt x="11" y="32"/>
                </a:lnTo>
                <a:lnTo>
                  <a:pt x="12" y="32"/>
                </a:lnTo>
                <a:lnTo>
                  <a:pt x="13" y="32"/>
                </a:lnTo>
                <a:lnTo>
                  <a:pt x="14" y="32"/>
                </a:lnTo>
                <a:lnTo>
                  <a:pt x="15" y="32"/>
                </a:lnTo>
                <a:lnTo>
                  <a:pt x="16" y="32"/>
                </a:lnTo>
                <a:lnTo>
                  <a:pt x="17" y="32"/>
                </a:lnTo>
                <a:lnTo>
                  <a:pt x="18" y="32"/>
                </a:lnTo>
                <a:lnTo>
                  <a:pt x="19" y="32"/>
                </a:lnTo>
                <a:lnTo>
                  <a:pt x="20" y="32"/>
                </a:lnTo>
                <a:lnTo>
                  <a:pt x="21" y="32"/>
                </a:lnTo>
                <a:lnTo>
                  <a:pt x="22" y="31"/>
                </a:lnTo>
                <a:lnTo>
                  <a:pt x="23" y="31"/>
                </a:lnTo>
                <a:lnTo>
                  <a:pt x="24" y="30"/>
                </a:lnTo>
                <a:lnTo>
                  <a:pt x="25" y="30"/>
                </a:lnTo>
                <a:lnTo>
                  <a:pt x="26" y="29"/>
                </a:lnTo>
                <a:lnTo>
                  <a:pt x="27" y="28"/>
                </a:lnTo>
                <a:lnTo>
                  <a:pt x="27" y="28"/>
                </a:lnTo>
                <a:lnTo>
                  <a:pt x="28" y="27"/>
                </a:lnTo>
                <a:lnTo>
                  <a:pt x="29" y="26"/>
                </a:lnTo>
                <a:lnTo>
                  <a:pt x="29" y="25"/>
                </a:lnTo>
                <a:lnTo>
                  <a:pt x="30" y="24"/>
                </a:lnTo>
                <a:lnTo>
                  <a:pt x="30" y="23"/>
                </a:lnTo>
                <a:lnTo>
                  <a:pt x="31" y="22"/>
                </a:lnTo>
                <a:lnTo>
                  <a:pt x="31" y="21"/>
                </a:lnTo>
                <a:lnTo>
                  <a:pt x="31" y="20"/>
                </a:lnTo>
                <a:lnTo>
                  <a:pt x="32" y="19"/>
                </a:lnTo>
                <a:lnTo>
                  <a:pt x="32" y="18"/>
                </a:lnTo>
                <a:lnTo>
                  <a:pt x="32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3" name="Freeform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070475" y="1909763"/>
            <a:ext cx="50800" cy="50800"/>
          </a:xfrm>
          <a:custGeom>
            <a:avLst/>
            <a:gdLst/>
            <a:ahLst/>
            <a:cxnLst>
              <a:cxn ang="0">
                <a:pos x="189" y="88"/>
              </a:cxn>
              <a:cxn ang="0">
                <a:pos x="187" y="76"/>
              </a:cxn>
              <a:cxn ang="0">
                <a:pos x="184" y="64"/>
              </a:cxn>
              <a:cxn ang="0">
                <a:pos x="180" y="52"/>
              </a:cxn>
              <a:cxn ang="0">
                <a:pos x="173" y="42"/>
              </a:cxn>
              <a:cxn ang="0">
                <a:pos x="166" y="32"/>
              </a:cxn>
              <a:cxn ang="0">
                <a:pos x="157" y="23"/>
              </a:cxn>
              <a:cxn ang="0">
                <a:pos x="147" y="16"/>
              </a:cxn>
              <a:cxn ang="0">
                <a:pos x="137" y="9"/>
              </a:cxn>
              <a:cxn ang="0">
                <a:pos x="125" y="5"/>
              </a:cxn>
              <a:cxn ang="0">
                <a:pos x="113" y="2"/>
              </a:cxn>
              <a:cxn ang="0">
                <a:pos x="101" y="0"/>
              </a:cxn>
              <a:cxn ang="0">
                <a:pos x="89" y="0"/>
              </a:cxn>
              <a:cxn ang="0">
                <a:pos x="76" y="2"/>
              </a:cxn>
              <a:cxn ang="0">
                <a:pos x="65" y="5"/>
              </a:cxn>
              <a:cxn ang="0">
                <a:pos x="53" y="9"/>
              </a:cxn>
              <a:cxn ang="0">
                <a:pos x="42" y="16"/>
              </a:cxn>
              <a:cxn ang="0">
                <a:pos x="33" y="23"/>
              </a:cxn>
              <a:cxn ang="0">
                <a:pos x="24" y="32"/>
              </a:cxn>
              <a:cxn ang="0">
                <a:pos x="16" y="42"/>
              </a:cxn>
              <a:cxn ang="0">
                <a:pos x="10" y="52"/>
              </a:cxn>
              <a:cxn ang="0">
                <a:pos x="5" y="64"/>
              </a:cxn>
              <a:cxn ang="0">
                <a:pos x="2" y="76"/>
              </a:cxn>
              <a:cxn ang="0">
                <a:pos x="1" y="88"/>
              </a:cxn>
              <a:cxn ang="0">
                <a:pos x="1" y="100"/>
              </a:cxn>
              <a:cxn ang="0">
                <a:pos x="2" y="113"/>
              </a:cxn>
              <a:cxn ang="0">
                <a:pos x="5" y="124"/>
              </a:cxn>
              <a:cxn ang="0">
                <a:pos x="10" y="136"/>
              </a:cxn>
              <a:cxn ang="0">
                <a:pos x="16" y="147"/>
              </a:cxn>
              <a:cxn ang="0">
                <a:pos x="24" y="156"/>
              </a:cxn>
              <a:cxn ang="0">
                <a:pos x="33" y="165"/>
              </a:cxn>
              <a:cxn ang="0">
                <a:pos x="42" y="173"/>
              </a:cxn>
              <a:cxn ang="0">
                <a:pos x="53" y="179"/>
              </a:cxn>
              <a:cxn ang="0">
                <a:pos x="65" y="184"/>
              </a:cxn>
              <a:cxn ang="0">
                <a:pos x="76" y="187"/>
              </a:cxn>
              <a:cxn ang="0">
                <a:pos x="89" y="188"/>
              </a:cxn>
              <a:cxn ang="0">
                <a:pos x="101" y="188"/>
              </a:cxn>
              <a:cxn ang="0">
                <a:pos x="113" y="187"/>
              </a:cxn>
              <a:cxn ang="0">
                <a:pos x="125" y="184"/>
              </a:cxn>
              <a:cxn ang="0">
                <a:pos x="137" y="179"/>
              </a:cxn>
              <a:cxn ang="0">
                <a:pos x="147" y="173"/>
              </a:cxn>
              <a:cxn ang="0">
                <a:pos x="157" y="165"/>
              </a:cxn>
              <a:cxn ang="0">
                <a:pos x="166" y="156"/>
              </a:cxn>
              <a:cxn ang="0">
                <a:pos x="173" y="147"/>
              </a:cxn>
              <a:cxn ang="0">
                <a:pos x="180" y="136"/>
              </a:cxn>
              <a:cxn ang="0">
                <a:pos x="184" y="124"/>
              </a:cxn>
              <a:cxn ang="0">
                <a:pos x="187" y="113"/>
              </a:cxn>
              <a:cxn ang="0">
                <a:pos x="189" y="100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89" y="88"/>
                </a:lnTo>
                <a:lnTo>
                  <a:pt x="188" y="82"/>
                </a:lnTo>
                <a:lnTo>
                  <a:pt x="187" y="76"/>
                </a:lnTo>
                <a:lnTo>
                  <a:pt x="186" y="70"/>
                </a:lnTo>
                <a:lnTo>
                  <a:pt x="184" y="64"/>
                </a:lnTo>
                <a:lnTo>
                  <a:pt x="182" y="58"/>
                </a:lnTo>
                <a:lnTo>
                  <a:pt x="180" y="52"/>
                </a:lnTo>
                <a:lnTo>
                  <a:pt x="177" y="47"/>
                </a:lnTo>
                <a:lnTo>
                  <a:pt x="173" y="42"/>
                </a:lnTo>
                <a:lnTo>
                  <a:pt x="170" y="37"/>
                </a:lnTo>
                <a:lnTo>
                  <a:pt x="166" y="32"/>
                </a:lnTo>
                <a:lnTo>
                  <a:pt x="162" y="27"/>
                </a:lnTo>
                <a:lnTo>
                  <a:pt x="157" y="23"/>
                </a:lnTo>
                <a:lnTo>
                  <a:pt x="152" y="19"/>
                </a:lnTo>
                <a:lnTo>
                  <a:pt x="147" y="16"/>
                </a:lnTo>
                <a:lnTo>
                  <a:pt x="142" y="12"/>
                </a:lnTo>
                <a:lnTo>
                  <a:pt x="137" y="9"/>
                </a:lnTo>
                <a:lnTo>
                  <a:pt x="131" y="7"/>
                </a:lnTo>
                <a:lnTo>
                  <a:pt x="125" y="5"/>
                </a:lnTo>
                <a:lnTo>
                  <a:pt x="119" y="3"/>
                </a:lnTo>
                <a:lnTo>
                  <a:pt x="113" y="2"/>
                </a:lnTo>
                <a:lnTo>
                  <a:pt x="107" y="1"/>
                </a:lnTo>
                <a:lnTo>
                  <a:pt x="101" y="0"/>
                </a:lnTo>
                <a:lnTo>
                  <a:pt x="95" y="0"/>
                </a:lnTo>
                <a:lnTo>
                  <a:pt x="89" y="0"/>
                </a:lnTo>
                <a:lnTo>
                  <a:pt x="83" y="1"/>
                </a:lnTo>
                <a:lnTo>
                  <a:pt x="76" y="2"/>
                </a:lnTo>
                <a:lnTo>
                  <a:pt x="70" y="3"/>
                </a:lnTo>
                <a:lnTo>
                  <a:pt x="65" y="5"/>
                </a:lnTo>
                <a:lnTo>
                  <a:pt x="59" y="7"/>
                </a:lnTo>
                <a:lnTo>
                  <a:pt x="53" y="9"/>
                </a:lnTo>
                <a:lnTo>
                  <a:pt x="48" y="12"/>
                </a:lnTo>
                <a:lnTo>
                  <a:pt x="42" y="16"/>
                </a:lnTo>
                <a:lnTo>
                  <a:pt x="37" y="19"/>
                </a:lnTo>
                <a:lnTo>
                  <a:pt x="33" y="23"/>
                </a:lnTo>
                <a:lnTo>
                  <a:pt x="28" y="27"/>
                </a:lnTo>
                <a:lnTo>
                  <a:pt x="24" y="32"/>
                </a:lnTo>
                <a:lnTo>
                  <a:pt x="20" y="37"/>
                </a:lnTo>
                <a:lnTo>
                  <a:pt x="16" y="42"/>
                </a:lnTo>
                <a:lnTo>
                  <a:pt x="13" y="47"/>
                </a:lnTo>
                <a:lnTo>
                  <a:pt x="10" y="52"/>
                </a:lnTo>
                <a:lnTo>
                  <a:pt x="8" y="58"/>
                </a:lnTo>
                <a:lnTo>
                  <a:pt x="5" y="64"/>
                </a:lnTo>
                <a:lnTo>
                  <a:pt x="4" y="70"/>
                </a:lnTo>
                <a:lnTo>
                  <a:pt x="2" y="76"/>
                </a:lnTo>
                <a:lnTo>
                  <a:pt x="1" y="82"/>
                </a:lnTo>
                <a:lnTo>
                  <a:pt x="1" y="88"/>
                </a:lnTo>
                <a:lnTo>
                  <a:pt x="0" y="94"/>
                </a:lnTo>
                <a:lnTo>
                  <a:pt x="1" y="100"/>
                </a:lnTo>
                <a:lnTo>
                  <a:pt x="1" y="106"/>
                </a:lnTo>
                <a:lnTo>
                  <a:pt x="2" y="113"/>
                </a:lnTo>
                <a:lnTo>
                  <a:pt x="4" y="119"/>
                </a:lnTo>
                <a:lnTo>
                  <a:pt x="5" y="124"/>
                </a:lnTo>
                <a:lnTo>
                  <a:pt x="8" y="130"/>
                </a:lnTo>
                <a:lnTo>
                  <a:pt x="10" y="136"/>
                </a:lnTo>
                <a:lnTo>
                  <a:pt x="13" y="141"/>
                </a:lnTo>
                <a:lnTo>
                  <a:pt x="16" y="147"/>
                </a:lnTo>
                <a:lnTo>
                  <a:pt x="20" y="152"/>
                </a:lnTo>
                <a:lnTo>
                  <a:pt x="24" y="156"/>
                </a:lnTo>
                <a:lnTo>
                  <a:pt x="28" y="161"/>
                </a:lnTo>
                <a:lnTo>
                  <a:pt x="33" y="165"/>
                </a:lnTo>
                <a:lnTo>
                  <a:pt x="37" y="169"/>
                </a:lnTo>
                <a:lnTo>
                  <a:pt x="42" y="173"/>
                </a:lnTo>
                <a:lnTo>
                  <a:pt x="48" y="176"/>
                </a:lnTo>
                <a:lnTo>
                  <a:pt x="53" y="179"/>
                </a:lnTo>
                <a:lnTo>
                  <a:pt x="59" y="181"/>
                </a:lnTo>
                <a:lnTo>
                  <a:pt x="65" y="184"/>
                </a:lnTo>
                <a:lnTo>
                  <a:pt x="70" y="185"/>
                </a:lnTo>
                <a:lnTo>
                  <a:pt x="76" y="187"/>
                </a:lnTo>
                <a:lnTo>
                  <a:pt x="83" y="188"/>
                </a:lnTo>
                <a:lnTo>
                  <a:pt x="89" y="188"/>
                </a:lnTo>
                <a:lnTo>
                  <a:pt x="95" y="189"/>
                </a:lnTo>
                <a:lnTo>
                  <a:pt x="101" y="188"/>
                </a:lnTo>
                <a:lnTo>
                  <a:pt x="107" y="188"/>
                </a:lnTo>
                <a:lnTo>
                  <a:pt x="113" y="187"/>
                </a:lnTo>
                <a:lnTo>
                  <a:pt x="119" y="185"/>
                </a:lnTo>
                <a:lnTo>
                  <a:pt x="125" y="184"/>
                </a:lnTo>
                <a:lnTo>
                  <a:pt x="131" y="181"/>
                </a:lnTo>
                <a:lnTo>
                  <a:pt x="137" y="179"/>
                </a:lnTo>
                <a:lnTo>
                  <a:pt x="142" y="176"/>
                </a:lnTo>
                <a:lnTo>
                  <a:pt x="147" y="173"/>
                </a:lnTo>
                <a:lnTo>
                  <a:pt x="152" y="169"/>
                </a:lnTo>
                <a:lnTo>
                  <a:pt x="157" y="165"/>
                </a:lnTo>
                <a:lnTo>
                  <a:pt x="162" y="161"/>
                </a:lnTo>
                <a:lnTo>
                  <a:pt x="166" y="156"/>
                </a:lnTo>
                <a:lnTo>
                  <a:pt x="170" y="152"/>
                </a:lnTo>
                <a:lnTo>
                  <a:pt x="173" y="147"/>
                </a:lnTo>
                <a:lnTo>
                  <a:pt x="177" y="141"/>
                </a:lnTo>
                <a:lnTo>
                  <a:pt x="180" y="136"/>
                </a:lnTo>
                <a:lnTo>
                  <a:pt x="182" y="130"/>
                </a:lnTo>
                <a:lnTo>
                  <a:pt x="184" y="124"/>
                </a:lnTo>
                <a:lnTo>
                  <a:pt x="186" y="119"/>
                </a:lnTo>
                <a:lnTo>
                  <a:pt x="187" y="113"/>
                </a:lnTo>
                <a:lnTo>
                  <a:pt x="188" y="106"/>
                </a:lnTo>
                <a:lnTo>
                  <a:pt x="189" y="100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4" name="Freeform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8429625" y="3771901"/>
            <a:ext cx="50800" cy="50800"/>
          </a:xfrm>
          <a:custGeom>
            <a:avLst/>
            <a:gdLst/>
            <a:ahLst/>
            <a:cxnLst>
              <a:cxn ang="0">
                <a:pos x="32" y="16"/>
              </a:cxn>
              <a:cxn ang="0">
                <a:pos x="32" y="14"/>
              </a:cxn>
              <a:cxn ang="0">
                <a:pos x="31" y="12"/>
              </a:cxn>
              <a:cxn ang="0">
                <a:pos x="31" y="10"/>
              </a:cxn>
              <a:cxn ang="0">
                <a:pos x="30" y="8"/>
              </a:cxn>
              <a:cxn ang="0">
                <a:pos x="29" y="6"/>
              </a:cxn>
              <a:cxn ang="0">
                <a:pos x="27" y="4"/>
              </a:cxn>
              <a:cxn ang="0">
                <a:pos x="26" y="3"/>
              </a:cxn>
              <a:cxn ang="0">
                <a:pos x="24" y="2"/>
              </a:cxn>
              <a:cxn ang="0">
                <a:pos x="22" y="1"/>
              </a:cxn>
              <a:cxn ang="0">
                <a:pos x="20" y="0"/>
              </a:cxn>
              <a:cxn ang="0">
                <a:pos x="18" y="0"/>
              </a:cxn>
              <a:cxn ang="0">
                <a:pos x="16" y="0"/>
              </a:cxn>
              <a:cxn ang="0">
                <a:pos x="14" y="0"/>
              </a:cxn>
              <a:cxn ang="0">
                <a:pos x="12" y="0"/>
              </a:cxn>
              <a:cxn ang="0">
                <a:pos x="10" y="1"/>
              </a:cxn>
              <a:cxn ang="0">
                <a:pos x="8" y="2"/>
              </a:cxn>
              <a:cxn ang="0">
                <a:pos x="6" y="3"/>
              </a:cxn>
              <a:cxn ang="0">
                <a:pos x="5" y="4"/>
              </a:cxn>
              <a:cxn ang="0">
                <a:pos x="3" y="6"/>
              </a:cxn>
              <a:cxn ang="0">
                <a:pos x="2" y="8"/>
              </a:cxn>
              <a:cxn ang="0">
                <a:pos x="1" y="10"/>
              </a:cxn>
              <a:cxn ang="0">
                <a:pos x="1" y="12"/>
              </a:cxn>
              <a:cxn ang="0">
                <a:pos x="0" y="14"/>
              </a:cxn>
              <a:cxn ang="0">
                <a:pos x="0" y="16"/>
              </a:cxn>
              <a:cxn ang="0">
                <a:pos x="0" y="18"/>
              </a:cxn>
              <a:cxn ang="0">
                <a:pos x="1" y="20"/>
              </a:cxn>
              <a:cxn ang="0">
                <a:pos x="1" y="22"/>
              </a:cxn>
              <a:cxn ang="0">
                <a:pos x="2" y="24"/>
              </a:cxn>
              <a:cxn ang="0">
                <a:pos x="3" y="26"/>
              </a:cxn>
              <a:cxn ang="0">
                <a:pos x="5" y="27"/>
              </a:cxn>
              <a:cxn ang="0">
                <a:pos x="6" y="28"/>
              </a:cxn>
              <a:cxn ang="0">
                <a:pos x="8" y="30"/>
              </a:cxn>
              <a:cxn ang="0">
                <a:pos x="10" y="31"/>
              </a:cxn>
              <a:cxn ang="0">
                <a:pos x="12" y="31"/>
              </a:cxn>
              <a:cxn ang="0">
                <a:pos x="14" y="32"/>
              </a:cxn>
              <a:cxn ang="0">
                <a:pos x="16" y="32"/>
              </a:cxn>
              <a:cxn ang="0">
                <a:pos x="18" y="32"/>
              </a:cxn>
              <a:cxn ang="0">
                <a:pos x="20" y="31"/>
              </a:cxn>
              <a:cxn ang="0">
                <a:pos x="22" y="31"/>
              </a:cxn>
              <a:cxn ang="0">
                <a:pos x="24" y="30"/>
              </a:cxn>
              <a:cxn ang="0">
                <a:pos x="26" y="28"/>
              </a:cxn>
              <a:cxn ang="0">
                <a:pos x="27" y="27"/>
              </a:cxn>
              <a:cxn ang="0">
                <a:pos x="29" y="26"/>
              </a:cxn>
              <a:cxn ang="0">
                <a:pos x="30" y="24"/>
              </a:cxn>
              <a:cxn ang="0">
                <a:pos x="31" y="22"/>
              </a:cxn>
              <a:cxn ang="0">
                <a:pos x="31" y="20"/>
              </a:cxn>
              <a:cxn ang="0">
                <a:pos x="32" y="18"/>
              </a:cxn>
            </a:cxnLst>
            <a:rect l="0" t="0" r="r" b="b"/>
            <a:pathLst>
              <a:path w="32" h="32">
                <a:moveTo>
                  <a:pt x="32" y="17"/>
                </a:moveTo>
                <a:lnTo>
                  <a:pt x="32" y="16"/>
                </a:lnTo>
                <a:lnTo>
                  <a:pt x="32" y="15"/>
                </a:lnTo>
                <a:lnTo>
                  <a:pt x="32" y="14"/>
                </a:lnTo>
                <a:lnTo>
                  <a:pt x="32" y="13"/>
                </a:lnTo>
                <a:lnTo>
                  <a:pt x="31" y="12"/>
                </a:lnTo>
                <a:lnTo>
                  <a:pt x="31" y="11"/>
                </a:lnTo>
                <a:lnTo>
                  <a:pt x="31" y="10"/>
                </a:lnTo>
                <a:lnTo>
                  <a:pt x="30" y="9"/>
                </a:lnTo>
                <a:lnTo>
                  <a:pt x="30" y="8"/>
                </a:lnTo>
                <a:lnTo>
                  <a:pt x="29" y="7"/>
                </a:lnTo>
                <a:lnTo>
                  <a:pt x="29" y="6"/>
                </a:lnTo>
                <a:lnTo>
                  <a:pt x="28" y="5"/>
                </a:lnTo>
                <a:lnTo>
                  <a:pt x="27" y="4"/>
                </a:lnTo>
                <a:lnTo>
                  <a:pt x="26" y="4"/>
                </a:lnTo>
                <a:lnTo>
                  <a:pt x="26" y="3"/>
                </a:lnTo>
                <a:lnTo>
                  <a:pt x="25" y="2"/>
                </a:lnTo>
                <a:lnTo>
                  <a:pt x="24" y="2"/>
                </a:lnTo>
                <a:lnTo>
                  <a:pt x="23" y="1"/>
                </a:lnTo>
                <a:lnTo>
                  <a:pt x="22" y="1"/>
                </a:lnTo>
                <a:lnTo>
                  <a:pt x="21" y="1"/>
                </a:lnTo>
                <a:lnTo>
                  <a:pt x="20" y="0"/>
                </a:lnTo>
                <a:lnTo>
                  <a:pt x="19" y="0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3" y="0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9" y="1"/>
                </a:lnTo>
                <a:lnTo>
                  <a:pt x="8" y="2"/>
                </a:lnTo>
                <a:lnTo>
                  <a:pt x="7" y="2"/>
                </a:lnTo>
                <a:lnTo>
                  <a:pt x="6" y="3"/>
                </a:lnTo>
                <a:lnTo>
                  <a:pt x="5" y="4"/>
                </a:lnTo>
                <a:lnTo>
                  <a:pt x="5" y="4"/>
                </a:lnTo>
                <a:lnTo>
                  <a:pt x="4" y="5"/>
                </a:lnTo>
                <a:lnTo>
                  <a:pt x="3" y="6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2" y="23"/>
                </a:lnTo>
                <a:lnTo>
                  <a:pt x="2" y="24"/>
                </a:lnTo>
                <a:lnTo>
                  <a:pt x="3" y="25"/>
                </a:lnTo>
                <a:lnTo>
                  <a:pt x="3" y="26"/>
                </a:lnTo>
                <a:lnTo>
                  <a:pt x="4" y="26"/>
                </a:lnTo>
                <a:lnTo>
                  <a:pt x="5" y="27"/>
                </a:lnTo>
                <a:lnTo>
                  <a:pt x="5" y="28"/>
                </a:lnTo>
                <a:lnTo>
                  <a:pt x="6" y="28"/>
                </a:lnTo>
                <a:lnTo>
                  <a:pt x="7" y="29"/>
                </a:lnTo>
                <a:lnTo>
                  <a:pt x="8" y="30"/>
                </a:lnTo>
                <a:lnTo>
                  <a:pt x="9" y="30"/>
                </a:lnTo>
                <a:lnTo>
                  <a:pt x="10" y="31"/>
                </a:lnTo>
                <a:lnTo>
                  <a:pt x="11" y="31"/>
                </a:lnTo>
                <a:lnTo>
                  <a:pt x="12" y="31"/>
                </a:lnTo>
                <a:lnTo>
                  <a:pt x="13" y="31"/>
                </a:lnTo>
                <a:lnTo>
                  <a:pt x="14" y="32"/>
                </a:lnTo>
                <a:lnTo>
                  <a:pt x="15" y="32"/>
                </a:lnTo>
                <a:lnTo>
                  <a:pt x="16" y="32"/>
                </a:lnTo>
                <a:lnTo>
                  <a:pt x="17" y="32"/>
                </a:lnTo>
                <a:lnTo>
                  <a:pt x="18" y="32"/>
                </a:lnTo>
                <a:lnTo>
                  <a:pt x="19" y="31"/>
                </a:lnTo>
                <a:lnTo>
                  <a:pt x="20" y="31"/>
                </a:lnTo>
                <a:lnTo>
                  <a:pt x="21" y="31"/>
                </a:lnTo>
                <a:lnTo>
                  <a:pt x="22" y="31"/>
                </a:lnTo>
                <a:lnTo>
                  <a:pt x="23" y="30"/>
                </a:lnTo>
                <a:lnTo>
                  <a:pt x="24" y="30"/>
                </a:lnTo>
                <a:lnTo>
                  <a:pt x="25" y="29"/>
                </a:lnTo>
                <a:lnTo>
                  <a:pt x="26" y="28"/>
                </a:lnTo>
                <a:lnTo>
                  <a:pt x="26" y="28"/>
                </a:lnTo>
                <a:lnTo>
                  <a:pt x="27" y="27"/>
                </a:lnTo>
                <a:lnTo>
                  <a:pt x="28" y="26"/>
                </a:lnTo>
                <a:lnTo>
                  <a:pt x="29" y="26"/>
                </a:lnTo>
                <a:lnTo>
                  <a:pt x="29" y="25"/>
                </a:lnTo>
                <a:lnTo>
                  <a:pt x="30" y="24"/>
                </a:lnTo>
                <a:lnTo>
                  <a:pt x="30" y="23"/>
                </a:lnTo>
                <a:lnTo>
                  <a:pt x="31" y="22"/>
                </a:lnTo>
                <a:lnTo>
                  <a:pt x="31" y="21"/>
                </a:lnTo>
                <a:lnTo>
                  <a:pt x="31" y="20"/>
                </a:lnTo>
                <a:lnTo>
                  <a:pt x="32" y="19"/>
                </a:lnTo>
                <a:lnTo>
                  <a:pt x="32" y="18"/>
                </a:lnTo>
                <a:lnTo>
                  <a:pt x="32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5" name="Freeform 1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8429625" y="3771901"/>
            <a:ext cx="50800" cy="50800"/>
          </a:xfrm>
          <a:custGeom>
            <a:avLst/>
            <a:gdLst/>
            <a:ahLst/>
            <a:cxnLst>
              <a:cxn ang="0">
                <a:pos x="189" y="88"/>
              </a:cxn>
              <a:cxn ang="0">
                <a:pos x="187" y="76"/>
              </a:cxn>
              <a:cxn ang="0">
                <a:pos x="184" y="64"/>
              </a:cxn>
              <a:cxn ang="0">
                <a:pos x="179" y="53"/>
              </a:cxn>
              <a:cxn ang="0">
                <a:pos x="173" y="42"/>
              </a:cxn>
              <a:cxn ang="0">
                <a:pos x="166" y="32"/>
              </a:cxn>
              <a:cxn ang="0">
                <a:pos x="157" y="23"/>
              </a:cxn>
              <a:cxn ang="0">
                <a:pos x="147" y="16"/>
              </a:cxn>
              <a:cxn ang="0">
                <a:pos x="137" y="10"/>
              </a:cxn>
              <a:cxn ang="0">
                <a:pos x="125" y="5"/>
              </a:cxn>
              <a:cxn ang="0">
                <a:pos x="113" y="2"/>
              </a:cxn>
              <a:cxn ang="0">
                <a:pos x="101" y="0"/>
              </a:cxn>
              <a:cxn ang="0">
                <a:pos x="89" y="0"/>
              </a:cxn>
              <a:cxn ang="0">
                <a:pos x="76" y="2"/>
              </a:cxn>
              <a:cxn ang="0">
                <a:pos x="64" y="5"/>
              </a:cxn>
              <a:cxn ang="0">
                <a:pos x="53" y="10"/>
              </a:cxn>
              <a:cxn ang="0">
                <a:pos x="42" y="16"/>
              </a:cxn>
              <a:cxn ang="0">
                <a:pos x="33" y="23"/>
              </a:cxn>
              <a:cxn ang="0">
                <a:pos x="24" y="32"/>
              </a:cxn>
              <a:cxn ang="0">
                <a:pos x="16" y="42"/>
              </a:cxn>
              <a:cxn ang="0">
                <a:pos x="10" y="53"/>
              </a:cxn>
              <a:cxn ang="0">
                <a:pos x="5" y="64"/>
              </a:cxn>
              <a:cxn ang="0">
                <a:pos x="2" y="76"/>
              </a:cxn>
              <a:cxn ang="0">
                <a:pos x="1" y="88"/>
              </a:cxn>
              <a:cxn ang="0">
                <a:pos x="1" y="100"/>
              </a:cxn>
              <a:cxn ang="0">
                <a:pos x="2" y="113"/>
              </a:cxn>
              <a:cxn ang="0">
                <a:pos x="5" y="125"/>
              </a:cxn>
              <a:cxn ang="0">
                <a:pos x="10" y="136"/>
              </a:cxn>
              <a:cxn ang="0">
                <a:pos x="16" y="147"/>
              </a:cxn>
              <a:cxn ang="0">
                <a:pos x="24" y="157"/>
              </a:cxn>
              <a:cxn ang="0">
                <a:pos x="33" y="165"/>
              </a:cxn>
              <a:cxn ang="0">
                <a:pos x="42" y="173"/>
              </a:cxn>
              <a:cxn ang="0">
                <a:pos x="53" y="179"/>
              </a:cxn>
              <a:cxn ang="0">
                <a:pos x="64" y="184"/>
              </a:cxn>
              <a:cxn ang="0">
                <a:pos x="76" y="187"/>
              </a:cxn>
              <a:cxn ang="0">
                <a:pos x="89" y="189"/>
              </a:cxn>
              <a:cxn ang="0">
                <a:pos x="101" y="189"/>
              </a:cxn>
              <a:cxn ang="0">
                <a:pos x="113" y="187"/>
              </a:cxn>
              <a:cxn ang="0">
                <a:pos x="125" y="184"/>
              </a:cxn>
              <a:cxn ang="0">
                <a:pos x="137" y="179"/>
              </a:cxn>
              <a:cxn ang="0">
                <a:pos x="147" y="173"/>
              </a:cxn>
              <a:cxn ang="0">
                <a:pos x="157" y="165"/>
              </a:cxn>
              <a:cxn ang="0">
                <a:pos x="166" y="157"/>
              </a:cxn>
              <a:cxn ang="0">
                <a:pos x="173" y="147"/>
              </a:cxn>
              <a:cxn ang="0">
                <a:pos x="179" y="136"/>
              </a:cxn>
              <a:cxn ang="0">
                <a:pos x="184" y="125"/>
              </a:cxn>
              <a:cxn ang="0">
                <a:pos x="187" y="113"/>
              </a:cxn>
              <a:cxn ang="0">
                <a:pos x="189" y="100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89" y="88"/>
                </a:lnTo>
                <a:lnTo>
                  <a:pt x="188" y="82"/>
                </a:lnTo>
                <a:lnTo>
                  <a:pt x="187" y="76"/>
                </a:lnTo>
                <a:lnTo>
                  <a:pt x="186" y="70"/>
                </a:lnTo>
                <a:lnTo>
                  <a:pt x="184" y="64"/>
                </a:lnTo>
                <a:lnTo>
                  <a:pt x="182" y="58"/>
                </a:lnTo>
                <a:lnTo>
                  <a:pt x="179" y="53"/>
                </a:lnTo>
                <a:lnTo>
                  <a:pt x="177" y="47"/>
                </a:lnTo>
                <a:lnTo>
                  <a:pt x="173" y="42"/>
                </a:lnTo>
                <a:lnTo>
                  <a:pt x="170" y="37"/>
                </a:lnTo>
                <a:lnTo>
                  <a:pt x="166" y="32"/>
                </a:lnTo>
                <a:lnTo>
                  <a:pt x="162" y="28"/>
                </a:lnTo>
                <a:lnTo>
                  <a:pt x="157" y="23"/>
                </a:lnTo>
                <a:lnTo>
                  <a:pt x="152" y="19"/>
                </a:lnTo>
                <a:lnTo>
                  <a:pt x="147" y="16"/>
                </a:lnTo>
                <a:lnTo>
                  <a:pt x="142" y="13"/>
                </a:lnTo>
                <a:lnTo>
                  <a:pt x="137" y="10"/>
                </a:lnTo>
                <a:lnTo>
                  <a:pt x="131" y="7"/>
                </a:lnTo>
                <a:lnTo>
                  <a:pt x="125" y="5"/>
                </a:lnTo>
                <a:lnTo>
                  <a:pt x="119" y="3"/>
                </a:lnTo>
                <a:lnTo>
                  <a:pt x="113" y="2"/>
                </a:lnTo>
                <a:lnTo>
                  <a:pt x="107" y="1"/>
                </a:lnTo>
                <a:lnTo>
                  <a:pt x="101" y="0"/>
                </a:lnTo>
                <a:lnTo>
                  <a:pt x="95" y="0"/>
                </a:lnTo>
                <a:lnTo>
                  <a:pt x="89" y="0"/>
                </a:lnTo>
                <a:lnTo>
                  <a:pt x="82" y="1"/>
                </a:lnTo>
                <a:lnTo>
                  <a:pt x="76" y="2"/>
                </a:lnTo>
                <a:lnTo>
                  <a:pt x="70" y="3"/>
                </a:lnTo>
                <a:lnTo>
                  <a:pt x="64" y="5"/>
                </a:lnTo>
                <a:lnTo>
                  <a:pt x="59" y="7"/>
                </a:lnTo>
                <a:lnTo>
                  <a:pt x="53" y="10"/>
                </a:lnTo>
                <a:lnTo>
                  <a:pt x="48" y="13"/>
                </a:lnTo>
                <a:lnTo>
                  <a:pt x="42" y="16"/>
                </a:lnTo>
                <a:lnTo>
                  <a:pt x="37" y="19"/>
                </a:lnTo>
                <a:lnTo>
                  <a:pt x="33" y="23"/>
                </a:lnTo>
                <a:lnTo>
                  <a:pt x="28" y="28"/>
                </a:lnTo>
                <a:lnTo>
                  <a:pt x="24" y="32"/>
                </a:lnTo>
                <a:lnTo>
                  <a:pt x="20" y="37"/>
                </a:lnTo>
                <a:lnTo>
                  <a:pt x="16" y="42"/>
                </a:lnTo>
                <a:lnTo>
                  <a:pt x="13" y="47"/>
                </a:lnTo>
                <a:lnTo>
                  <a:pt x="10" y="53"/>
                </a:lnTo>
                <a:lnTo>
                  <a:pt x="8" y="58"/>
                </a:lnTo>
                <a:lnTo>
                  <a:pt x="5" y="64"/>
                </a:lnTo>
                <a:lnTo>
                  <a:pt x="4" y="70"/>
                </a:lnTo>
                <a:lnTo>
                  <a:pt x="2" y="76"/>
                </a:lnTo>
                <a:lnTo>
                  <a:pt x="1" y="82"/>
                </a:lnTo>
                <a:lnTo>
                  <a:pt x="1" y="88"/>
                </a:lnTo>
                <a:lnTo>
                  <a:pt x="0" y="94"/>
                </a:lnTo>
                <a:lnTo>
                  <a:pt x="1" y="100"/>
                </a:lnTo>
                <a:lnTo>
                  <a:pt x="1" y="107"/>
                </a:lnTo>
                <a:lnTo>
                  <a:pt x="2" y="113"/>
                </a:lnTo>
                <a:lnTo>
                  <a:pt x="4" y="119"/>
                </a:lnTo>
                <a:lnTo>
                  <a:pt x="5" y="125"/>
                </a:lnTo>
                <a:lnTo>
                  <a:pt x="8" y="130"/>
                </a:lnTo>
                <a:lnTo>
                  <a:pt x="10" y="136"/>
                </a:lnTo>
                <a:lnTo>
                  <a:pt x="13" y="142"/>
                </a:lnTo>
                <a:lnTo>
                  <a:pt x="16" y="147"/>
                </a:lnTo>
                <a:lnTo>
                  <a:pt x="20" y="152"/>
                </a:lnTo>
                <a:lnTo>
                  <a:pt x="24" y="157"/>
                </a:lnTo>
                <a:lnTo>
                  <a:pt x="28" y="161"/>
                </a:lnTo>
                <a:lnTo>
                  <a:pt x="33" y="165"/>
                </a:lnTo>
                <a:lnTo>
                  <a:pt x="37" y="169"/>
                </a:lnTo>
                <a:lnTo>
                  <a:pt x="42" y="173"/>
                </a:lnTo>
                <a:lnTo>
                  <a:pt x="48" y="176"/>
                </a:lnTo>
                <a:lnTo>
                  <a:pt x="53" y="179"/>
                </a:lnTo>
                <a:lnTo>
                  <a:pt x="59" y="182"/>
                </a:lnTo>
                <a:lnTo>
                  <a:pt x="64" y="184"/>
                </a:lnTo>
                <a:lnTo>
                  <a:pt x="70" y="185"/>
                </a:lnTo>
                <a:lnTo>
                  <a:pt x="76" y="187"/>
                </a:lnTo>
                <a:lnTo>
                  <a:pt x="82" y="188"/>
                </a:lnTo>
                <a:lnTo>
                  <a:pt x="89" y="189"/>
                </a:lnTo>
                <a:lnTo>
                  <a:pt x="95" y="189"/>
                </a:lnTo>
                <a:lnTo>
                  <a:pt x="101" y="189"/>
                </a:lnTo>
                <a:lnTo>
                  <a:pt x="107" y="188"/>
                </a:lnTo>
                <a:lnTo>
                  <a:pt x="113" y="187"/>
                </a:lnTo>
                <a:lnTo>
                  <a:pt x="119" y="185"/>
                </a:lnTo>
                <a:lnTo>
                  <a:pt x="125" y="184"/>
                </a:lnTo>
                <a:lnTo>
                  <a:pt x="131" y="182"/>
                </a:lnTo>
                <a:lnTo>
                  <a:pt x="137" y="179"/>
                </a:lnTo>
                <a:lnTo>
                  <a:pt x="142" y="176"/>
                </a:lnTo>
                <a:lnTo>
                  <a:pt x="147" y="173"/>
                </a:lnTo>
                <a:lnTo>
                  <a:pt x="152" y="169"/>
                </a:lnTo>
                <a:lnTo>
                  <a:pt x="157" y="165"/>
                </a:lnTo>
                <a:lnTo>
                  <a:pt x="162" y="161"/>
                </a:lnTo>
                <a:lnTo>
                  <a:pt x="166" y="157"/>
                </a:lnTo>
                <a:lnTo>
                  <a:pt x="170" y="152"/>
                </a:lnTo>
                <a:lnTo>
                  <a:pt x="173" y="147"/>
                </a:lnTo>
                <a:lnTo>
                  <a:pt x="177" y="142"/>
                </a:lnTo>
                <a:lnTo>
                  <a:pt x="179" y="136"/>
                </a:lnTo>
                <a:lnTo>
                  <a:pt x="182" y="130"/>
                </a:lnTo>
                <a:lnTo>
                  <a:pt x="184" y="125"/>
                </a:lnTo>
                <a:lnTo>
                  <a:pt x="186" y="119"/>
                </a:lnTo>
                <a:lnTo>
                  <a:pt x="187" y="113"/>
                </a:lnTo>
                <a:lnTo>
                  <a:pt x="188" y="107"/>
                </a:lnTo>
                <a:lnTo>
                  <a:pt x="189" y="100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6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21480000">
            <a:off x="6499225" y="3854451"/>
            <a:ext cx="6413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559.83'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7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27077" y="3006726"/>
            <a:ext cx="6413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374.91'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8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68919" y="1726493"/>
            <a:ext cx="3175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9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90500" y="1627188"/>
            <a:ext cx="8636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4942.56'N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0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90500" y="1817688"/>
            <a:ext cx="8540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1014.02'E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1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71804" y="3886201"/>
            <a:ext cx="2698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2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140700" y="4078288"/>
            <a:ext cx="8636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4593.10'N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3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140700" y="4268788"/>
            <a:ext cx="8540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1645.48'E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4" name="Freeform 20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5453063" y="3870326"/>
            <a:ext cx="50800" cy="50800"/>
          </a:xfrm>
          <a:custGeom>
            <a:avLst/>
            <a:gdLst/>
            <a:ahLst/>
            <a:cxnLst>
              <a:cxn ang="0">
                <a:pos x="189" y="94"/>
              </a:cxn>
              <a:cxn ang="0">
                <a:pos x="161" y="27"/>
              </a:cxn>
              <a:cxn ang="0">
                <a:pos x="95" y="0"/>
              </a:cxn>
              <a:cxn ang="0">
                <a:pos x="28" y="27"/>
              </a:cxn>
              <a:cxn ang="0">
                <a:pos x="0" y="94"/>
              </a:cxn>
              <a:cxn ang="0">
                <a:pos x="28" y="161"/>
              </a:cxn>
              <a:cxn ang="0">
                <a:pos x="95" y="189"/>
              </a:cxn>
              <a:cxn ang="0">
                <a:pos x="161" y="161"/>
              </a:cxn>
              <a:cxn ang="0">
                <a:pos x="189" y="94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61" y="27"/>
                </a:lnTo>
                <a:lnTo>
                  <a:pt x="95" y="0"/>
                </a:lnTo>
                <a:lnTo>
                  <a:pt x="28" y="27"/>
                </a:lnTo>
                <a:lnTo>
                  <a:pt x="0" y="94"/>
                </a:lnTo>
                <a:lnTo>
                  <a:pt x="28" y="161"/>
                </a:lnTo>
                <a:lnTo>
                  <a:pt x="95" y="189"/>
                </a:lnTo>
                <a:lnTo>
                  <a:pt x="161" y="161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5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241925" y="3941763"/>
            <a:ext cx="36671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101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21"/>
            </p:custDataLst>
          </p:nvPr>
        </p:nvSpPr>
        <p:spPr>
          <a:xfrm>
            <a:off x="512466" y="1477107"/>
            <a:ext cx="3231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/>
              <a:t>Step (3) </a:t>
            </a:r>
          </a:p>
          <a:p>
            <a:r>
              <a:rPr lang="en-US" sz="1600" b="0" dirty="0"/>
              <a:t>Compute direction from 30 to 101</a:t>
            </a:r>
          </a:p>
        </p:txBody>
      </p:sp>
      <p:sp>
        <p:nvSpPr>
          <p:cNvPr id="23" name="Rectangle 1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637654" y="2341867"/>
            <a:ext cx="1096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721.709’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298°57’39.0”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rc 23"/>
          <p:cNvSpPr/>
          <p:nvPr>
            <p:custDataLst>
              <p:tags r:id="rId23"/>
            </p:custDataLst>
          </p:nvPr>
        </p:nvSpPr>
        <p:spPr>
          <a:xfrm>
            <a:off x="7787459" y="3104933"/>
            <a:ext cx="1371600" cy="1371600"/>
          </a:xfrm>
          <a:prstGeom prst="arc">
            <a:avLst>
              <a:gd name="adj1" fmla="val 10681874"/>
              <a:gd name="adj2" fmla="val 12423643"/>
            </a:avLst>
          </a:prstGeom>
          <a:ln>
            <a:solidFill>
              <a:srgbClr val="C00000"/>
            </a:solidFill>
            <a:headEnd type="arrow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699619" y="3468957"/>
            <a:ext cx="98905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30°51’10.6”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2" y="912813"/>
            <a:ext cx="37044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4. Example 2 - Complete Solution</a:t>
            </a:r>
            <a:endParaRPr lang="en-US" b="0" i="1" dirty="0"/>
          </a:p>
        </p:txBody>
      </p:sp>
      <p:sp>
        <p:nvSpPr>
          <p:cNvPr id="45082" name="Text Box 5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6575" y="1141413"/>
            <a:ext cx="36750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What are the coordinates of 101?</a:t>
            </a:r>
          </a:p>
        </p:txBody>
      </p:sp>
      <p:sp>
        <p:nvSpPr>
          <p:cNvPr id="5734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095875" y="1935163"/>
            <a:ext cx="3359150" cy="1862138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095875" y="1935163"/>
            <a:ext cx="382588" cy="1960563"/>
          </a:xfrm>
          <a:prstGeom prst="line">
            <a:avLst/>
          </a:prstGeom>
          <a:noFill/>
          <a:ln w="4763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5478463" y="3797301"/>
            <a:ext cx="2976563" cy="98425"/>
          </a:xfrm>
          <a:prstGeom prst="line">
            <a:avLst/>
          </a:prstGeom>
          <a:noFill/>
          <a:ln w="4763">
            <a:solidFill>
              <a:srgbClr val="C00000"/>
            </a:solidFill>
            <a:prstDash val="solid"/>
            <a:round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7352" name="Freeform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070475" y="1909763"/>
            <a:ext cx="50800" cy="50800"/>
          </a:xfrm>
          <a:custGeom>
            <a:avLst/>
            <a:gdLst/>
            <a:ahLst/>
            <a:cxnLst>
              <a:cxn ang="0">
                <a:pos x="32" y="16"/>
              </a:cxn>
              <a:cxn ang="0">
                <a:pos x="32" y="14"/>
              </a:cxn>
              <a:cxn ang="0">
                <a:pos x="31" y="12"/>
              </a:cxn>
              <a:cxn ang="0">
                <a:pos x="31" y="10"/>
              </a:cxn>
              <a:cxn ang="0">
                <a:pos x="30" y="8"/>
              </a:cxn>
              <a:cxn ang="0">
                <a:pos x="29" y="7"/>
              </a:cxn>
              <a:cxn ang="0">
                <a:pos x="27" y="5"/>
              </a:cxn>
              <a:cxn ang="0">
                <a:pos x="26" y="3"/>
              </a:cxn>
              <a:cxn ang="0">
                <a:pos x="24" y="2"/>
              </a:cxn>
              <a:cxn ang="0">
                <a:pos x="22" y="1"/>
              </a:cxn>
              <a:cxn ang="0">
                <a:pos x="20" y="1"/>
              </a:cxn>
              <a:cxn ang="0">
                <a:pos x="18" y="0"/>
              </a:cxn>
              <a:cxn ang="0">
                <a:pos x="16" y="0"/>
              </a:cxn>
              <a:cxn ang="0">
                <a:pos x="14" y="0"/>
              </a:cxn>
              <a:cxn ang="0">
                <a:pos x="12" y="1"/>
              </a:cxn>
              <a:cxn ang="0">
                <a:pos x="10" y="1"/>
              </a:cxn>
              <a:cxn ang="0">
                <a:pos x="8" y="2"/>
              </a:cxn>
              <a:cxn ang="0">
                <a:pos x="6" y="3"/>
              </a:cxn>
              <a:cxn ang="0">
                <a:pos x="5" y="5"/>
              </a:cxn>
              <a:cxn ang="0">
                <a:pos x="3" y="7"/>
              </a:cxn>
              <a:cxn ang="0">
                <a:pos x="2" y="8"/>
              </a:cxn>
              <a:cxn ang="0">
                <a:pos x="1" y="10"/>
              </a:cxn>
              <a:cxn ang="0">
                <a:pos x="1" y="12"/>
              </a:cxn>
              <a:cxn ang="0">
                <a:pos x="0" y="14"/>
              </a:cxn>
              <a:cxn ang="0">
                <a:pos x="0" y="16"/>
              </a:cxn>
              <a:cxn ang="0">
                <a:pos x="0" y="18"/>
              </a:cxn>
              <a:cxn ang="0">
                <a:pos x="1" y="20"/>
              </a:cxn>
              <a:cxn ang="0">
                <a:pos x="1" y="22"/>
              </a:cxn>
              <a:cxn ang="0">
                <a:pos x="2" y="24"/>
              </a:cxn>
              <a:cxn ang="0">
                <a:pos x="3" y="26"/>
              </a:cxn>
              <a:cxn ang="0">
                <a:pos x="5" y="28"/>
              </a:cxn>
              <a:cxn ang="0">
                <a:pos x="6" y="29"/>
              </a:cxn>
              <a:cxn ang="0">
                <a:pos x="8" y="30"/>
              </a:cxn>
              <a:cxn ang="0">
                <a:pos x="10" y="31"/>
              </a:cxn>
              <a:cxn ang="0">
                <a:pos x="12" y="32"/>
              </a:cxn>
              <a:cxn ang="0">
                <a:pos x="14" y="32"/>
              </a:cxn>
              <a:cxn ang="0">
                <a:pos x="16" y="32"/>
              </a:cxn>
              <a:cxn ang="0">
                <a:pos x="18" y="32"/>
              </a:cxn>
              <a:cxn ang="0">
                <a:pos x="20" y="32"/>
              </a:cxn>
              <a:cxn ang="0">
                <a:pos x="22" y="31"/>
              </a:cxn>
              <a:cxn ang="0">
                <a:pos x="24" y="30"/>
              </a:cxn>
              <a:cxn ang="0">
                <a:pos x="26" y="29"/>
              </a:cxn>
              <a:cxn ang="0">
                <a:pos x="27" y="28"/>
              </a:cxn>
              <a:cxn ang="0">
                <a:pos x="29" y="26"/>
              </a:cxn>
              <a:cxn ang="0">
                <a:pos x="30" y="24"/>
              </a:cxn>
              <a:cxn ang="0">
                <a:pos x="31" y="22"/>
              </a:cxn>
              <a:cxn ang="0">
                <a:pos x="31" y="20"/>
              </a:cxn>
              <a:cxn ang="0">
                <a:pos x="32" y="18"/>
              </a:cxn>
            </a:cxnLst>
            <a:rect l="0" t="0" r="r" b="b"/>
            <a:pathLst>
              <a:path w="32" h="32">
                <a:moveTo>
                  <a:pt x="32" y="17"/>
                </a:moveTo>
                <a:lnTo>
                  <a:pt x="32" y="16"/>
                </a:lnTo>
                <a:lnTo>
                  <a:pt x="32" y="15"/>
                </a:lnTo>
                <a:lnTo>
                  <a:pt x="32" y="14"/>
                </a:lnTo>
                <a:lnTo>
                  <a:pt x="32" y="13"/>
                </a:lnTo>
                <a:lnTo>
                  <a:pt x="31" y="12"/>
                </a:lnTo>
                <a:lnTo>
                  <a:pt x="31" y="11"/>
                </a:lnTo>
                <a:lnTo>
                  <a:pt x="31" y="10"/>
                </a:lnTo>
                <a:lnTo>
                  <a:pt x="30" y="9"/>
                </a:lnTo>
                <a:lnTo>
                  <a:pt x="30" y="8"/>
                </a:lnTo>
                <a:lnTo>
                  <a:pt x="29" y="7"/>
                </a:lnTo>
                <a:lnTo>
                  <a:pt x="29" y="7"/>
                </a:lnTo>
                <a:lnTo>
                  <a:pt x="28" y="6"/>
                </a:lnTo>
                <a:lnTo>
                  <a:pt x="27" y="5"/>
                </a:lnTo>
                <a:lnTo>
                  <a:pt x="27" y="4"/>
                </a:lnTo>
                <a:lnTo>
                  <a:pt x="26" y="3"/>
                </a:lnTo>
                <a:lnTo>
                  <a:pt x="25" y="3"/>
                </a:lnTo>
                <a:lnTo>
                  <a:pt x="24" y="2"/>
                </a:lnTo>
                <a:lnTo>
                  <a:pt x="23" y="2"/>
                </a:lnTo>
                <a:lnTo>
                  <a:pt x="22" y="1"/>
                </a:lnTo>
                <a:lnTo>
                  <a:pt x="21" y="1"/>
                </a:lnTo>
                <a:lnTo>
                  <a:pt x="20" y="1"/>
                </a:lnTo>
                <a:lnTo>
                  <a:pt x="19" y="1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3" y="1"/>
                </a:lnTo>
                <a:lnTo>
                  <a:pt x="12" y="1"/>
                </a:lnTo>
                <a:lnTo>
                  <a:pt x="11" y="1"/>
                </a:lnTo>
                <a:lnTo>
                  <a:pt x="10" y="1"/>
                </a:lnTo>
                <a:lnTo>
                  <a:pt x="9" y="2"/>
                </a:lnTo>
                <a:lnTo>
                  <a:pt x="8" y="2"/>
                </a:lnTo>
                <a:lnTo>
                  <a:pt x="7" y="3"/>
                </a:lnTo>
                <a:lnTo>
                  <a:pt x="6" y="3"/>
                </a:lnTo>
                <a:lnTo>
                  <a:pt x="6" y="4"/>
                </a:lnTo>
                <a:lnTo>
                  <a:pt x="5" y="5"/>
                </a:lnTo>
                <a:lnTo>
                  <a:pt x="4" y="6"/>
                </a:lnTo>
                <a:lnTo>
                  <a:pt x="3" y="7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2" y="23"/>
                </a:lnTo>
                <a:lnTo>
                  <a:pt x="2" y="24"/>
                </a:lnTo>
                <a:lnTo>
                  <a:pt x="3" y="25"/>
                </a:lnTo>
                <a:lnTo>
                  <a:pt x="3" y="26"/>
                </a:lnTo>
                <a:lnTo>
                  <a:pt x="4" y="27"/>
                </a:lnTo>
                <a:lnTo>
                  <a:pt x="5" y="28"/>
                </a:lnTo>
                <a:lnTo>
                  <a:pt x="6" y="28"/>
                </a:lnTo>
                <a:lnTo>
                  <a:pt x="6" y="29"/>
                </a:lnTo>
                <a:lnTo>
                  <a:pt x="7" y="30"/>
                </a:lnTo>
                <a:lnTo>
                  <a:pt x="8" y="30"/>
                </a:lnTo>
                <a:lnTo>
                  <a:pt x="9" y="31"/>
                </a:lnTo>
                <a:lnTo>
                  <a:pt x="10" y="31"/>
                </a:lnTo>
                <a:lnTo>
                  <a:pt x="11" y="32"/>
                </a:lnTo>
                <a:lnTo>
                  <a:pt x="12" y="32"/>
                </a:lnTo>
                <a:lnTo>
                  <a:pt x="13" y="32"/>
                </a:lnTo>
                <a:lnTo>
                  <a:pt x="14" y="32"/>
                </a:lnTo>
                <a:lnTo>
                  <a:pt x="15" y="32"/>
                </a:lnTo>
                <a:lnTo>
                  <a:pt x="16" y="32"/>
                </a:lnTo>
                <a:lnTo>
                  <a:pt x="17" y="32"/>
                </a:lnTo>
                <a:lnTo>
                  <a:pt x="18" y="32"/>
                </a:lnTo>
                <a:lnTo>
                  <a:pt x="19" y="32"/>
                </a:lnTo>
                <a:lnTo>
                  <a:pt x="20" y="32"/>
                </a:lnTo>
                <a:lnTo>
                  <a:pt x="21" y="32"/>
                </a:lnTo>
                <a:lnTo>
                  <a:pt x="22" y="31"/>
                </a:lnTo>
                <a:lnTo>
                  <a:pt x="23" y="31"/>
                </a:lnTo>
                <a:lnTo>
                  <a:pt x="24" y="30"/>
                </a:lnTo>
                <a:lnTo>
                  <a:pt x="25" y="30"/>
                </a:lnTo>
                <a:lnTo>
                  <a:pt x="26" y="29"/>
                </a:lnTo>
                <a:lnTo>
                  <a:pt x="27" y="28"/>
                </a:lnTo>
                <a:lnTo>
                  <a:pt x="27" y="28"/>
                </a:lnTo>
                <a:lnTo>
                  <a:pt x="28" y="27"/>
                </a:lnTo>
                <a:lnTo>
                  <a:pt x="29" y="26"/>
                </a:lnTo>
                <a:lnTo>
                  <a:pt x="29" y="25"/>
                </a:lnTo>
                <a:lnTo>
                  <a:pt x="30" y="24"/>
                </a:lnTo>
                <a:lnTo>
                  <a:pt x="30" y="23"/>
                </a:lnTo>
                <a:lnTo>
                  <a:pt x="31" y="22"/>
                </a:lnTo>
                <a:lnTo>
                  <a:pt x="31" y="21"/>
                </a:lnTo>
                <a:lnTo>
                  <a:pt x="31" y="20"/>
                </a:lnTo>
                <a:lnTo>
                  <a:pt x="32" y="19"/>
                </a:lnTo>
                <a:lnTo>
                  <a:pt x="32" y="18"/>
                </a:lnTo>
                <a:lnTo>
                  <a:pt x="32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3" name="Freeform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070475" y="1909763"/>
            <a:ext cx="50800" cy="50800"/>
          </a:xfrm>
          <a:custGeom>
            <a:avLst/>
            <a:gdLst/>
            <a:ahLst/>
            <a:cxnLst>
              <a:cxn ang="0">
                <a:pos x="189" y="88"/>
              </a:cxn>
              <a:cxn ang="0">
                <a:pos x="187" y="76"/>
              </a:cxn>
              <a:cxn ang="0">
                <a:pos x="184" y="64"/>
              </a:cxn>
              <a:cxn ang="0">
                <a:pos x="180" y="52"/>
              </a:cxn>
              <a:cxn ang="0">
                <a:pos x="173" y="42"/>
              </a:cxn>
              <a:cxn ang="0">
                <a:pos x="166" y="32"/>
              </a:cxn>
              <a:cxn ang="0">
                <a:pos x="157" y="23"/>
              </a:cxn>
              <a:cxn ang="0">
                <a:pos x="147" y="16"/>
              </a:cxn>
              <a:cxn ang="0">
                <a:pos x="137" y="9"/>
              </a:cxn>
              <a:cxn ang="0">
                <a:pos x="125" y="5"/>
              </a:cxn>
              <a:cxn ang="0">
                <a:pos x="113" y="2"/>
              </a:cxn>
              <a:cxn ang="0">
                <a:pos x="101" y="0"/>
              </a:cxn>
              <a:cxn ang="0">
                <a:pos x="89" y="0"/>
              </a:cxn>
              <a:cxn ang="0">
                <a:pos x="76" y="2"/>
              </a:cxn>
              <a:cxn ang="0">
                <a:pos x="65" y="5"/>
              </a:cxn>
              <a:cxn ang="0">
                <a:pos x="53" y="9"/>
              </a:cxn>
              <a:cxn ang="0">
                <a:pos x="42" y="16"/>
              </a:cxn>
              <a:cxn ang="0">
                <a:pos x="33" y="23"/>
              </a:cxn>
              <a:cxn ang="0">
                <a:pos x="24" y="32"/>
              </a:cxn>
              <a:cxn ang="0">
                <a:pos x="16" y="42"/>
              </a:cxn>
              <a:cxn ang="0">
                <a:pos x="10" y="52"/>
              </a:cxn>
              <a:cxn ang="0">
                <a:pos x="5" y="64"/>
              </a:cxn>
              <a:cxn ang="0">
                <a:pos x="2" y="76"/>
              </a:cxn>
              <a:cxn ang="0">
                <a:pos x="1" y="88"/>
              </a:cxn>
              <a:cxn ang="0">
                <a:pos x="1" y="100"/>
              </a:cxn>
              <a:cxn ang="0">
                <a:pos x="2" y="113"/>
              </a:cxn>
              <a:cxn ang="0">
                <a:pos x="5" y="124"/>
              </a:cxn>
              <a:cxn ang="0">
                <a:pos x="10" y="136"/>
              </a:cxn>
              <a:cxn ang="0">
                <a:pos x="16" y="147"/>
              </a:cxn>
              <a:cxn ang="0">
                <a:pos x="24" y="156"/>
              </a:cxn>
              <a:cxn ang="0">
                <a:pos x="33" y="165"/>
              </a:cxn>
              <a:cxn ang="0">
                <a:pos x="42" y="173"/>
              </a:cxn>
              <a:cxn ang="0">
                <a:pos x="53" y="179"/>
              </a:cxn>
              <a:cxn ang="0">
                <a:pos x="65" y="184"/>
              </a:cxn>
              <a:cxn ang="0">
                <a:pos x="76" y="187"/>
              </a:cxn>
              <a:cxn ang="0">
                <a:pos x="89" y="188"/>
              </a:cxn>
              <a:cxn ang="0">
                <a:pos x="101" y="188"/>
              </a:cxn>
              <a:cxn ang="0">
                <a:pos x="113" y="187"/>
              </a:cxn>
              <a:cxn ang="0">
                <a:pos x="125" y="184"/>
              </a:cxn>
              <a:cxn ang="0">
                <a:pos x="137" y="179"/>
              </a:cxn>
              <a:cxn ang="0">
                <a:pos x="147" y="173"/>
              </a:cxn>
              <a:cxn ang="0">
                <a:pos x="157" y="165"/>
              </a:cxn>
              <a:cxn ang="0">
                <a:pos x="166" y="156"/>
              </a:cxn>
              <a:cxn ang="0">
                <a:pos x="173" y="147"/>
              </a:cxn>
              <a:cxn ang="0">
                <a:pos x="180" y="136"/>
              </a:cxn>
              <a:cxn ang="0">
                <a:pos x="184" y="124"/>
              </a:cxn>
              <a:cxn ang="0">
                <a:pos x="187" y="113"/>
              </a:cxn>
              <a:cxn ang="0">
                <a:pos x="189" y="100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89" y="88"/>
                </a:lnTo>
                <a:lnTo>
                  <a:pt x="188" y="82"/>
                </a:lnTo>
                <a:lnTo>
                  <a:pt x="187" y="76"/>
                </a:lnTo>
                <a:lnTo>
                  <a:pt x="186" y="70"/>
                </a:lnTo>
                <a:lnTo>
                  <a:pt x="184" y="64"/>
                </a:lnTo>
                <a:lnTo>
                  <a:pt x="182" y="58"/>
                </a:lnTo>
                <a:lnTo>
                  <a:pt x="180" y="52"/>
                </a:lnTo>
                <a:lnTo>
                  <a:pt x="177" y="47"/>
                </a:lnTo>
                <a:lnTo>
                  <a:pt x="173" y="42"/>
                </a:lnTo>
                <a:lnTo>
                  <a:pt x="170" y="37"/>
                </a:lnTo>
                <a:lnTo>
                  <a:pt x="166" y="32"/>
                </a:lnTo>
                <a:lnTo>
                  <a:pt x="162" y="27"/>
                </a:lnTo>
                <a:lnTo>
                  <a:pt x="157" y="23"/>
                </a:lnTo>
                <a:lnTo>
                  <a:pt x="152" y="19"/>
                </a:lnTo>
                <a:lnTo>
                  <a:pt x="147" y="16"/>
                </a:lnTo>
                <a:lnTo>
                  <a:pt x="142" y="12"/>
                </a:lnTo>
                <a:lnTo>
                  <a:pt x="137" y="9"/>
                </a:lnTo>
                <a:lnTo>
                  <a:pt x="131" y="7"/>
                </a:lnTo>
                <a:lnTo>
                  <a:pt x="125" y="5"/>
                </a:lnTo>
                <a:lnTo>
                  <a:pt x="119" y="3"/>
                </a:lnTo>
                <a:lnTo>
                  <a:pt x="113" y="2"/>
                </a:lnTo>
                <a:lnTo>
                  <a:pt x="107" y="1"/>
                </a:lnTo>
                <a:lnTo>
                  <a:pt x="101" y="0"/>
                </a:lnTo>
                <a:lnTo>
                  <a:pt x="95" y="0"/>
                </a:lnTo>
                <a:lnTo>
                  <a:pt x="89" y="0"/>
                </a:lnTo>
                <a:lnTo>
                  <a:pt x="83" y="1"/>
                </a:lnTo>
                <a:lnTo>
                  <a:pt x="76" y="2"/>
                </a:lnTo>
                <a:lnTo>
                  <a:pt x="70" y="3"/>
                </a:lnTo>
                <a:lnTo>
                  <a:pt x="65" y="5"/>
                </a:lnTo>
                <a:lnTo>
                  <a:pt x="59" y="7"/>
                </a:lnTo>
                <a:lnTo>
                  <a:pt x="53" y="9"/>
                </a:lnTo>
                <a:lnTo>
                  <a:pt x="48" y="12"/>
                </a:lnTo>
                <a:lnTo>
                  <a:pt x="42" y="16"/>
                </a:lnTo>
                <a:lnTo>
                  <a:pt x="37" y="19"/>
                </a:lnTo>
                <a:lnTo>
                  <a:pt x="33" y="23"/>
                </a:lnTo>
                <a:lnTo>
                  <a:pt x="28" y="27"/>
                </a:lnTo>
                <a:lnTo>
                  <a:pt x="24" y="32"/>
                </a:lnTo>
                <a:lnTo>
                  <a:pt x="20" y="37"/>
                </a:lnTo>
                <a:lnTo>
                  <a:pt x="16" y="42"/>
                </a:lnTo>
                <a:lnTo>
                  <a:pt x="13" y="47"/>
                </a:lnTo>
                <a:lnTo>
                  <a:pt x="10" y="52"/>
                </a:lnTo>
                <a:lnTo>
                  <a:pt x="8" y="58"/>
                </a:lnTo>
                <a:lnTo>
                  <a:pt x="5" y="64"/>
                </a:lnTo>
                <a:lnTo>
                  <a:pt x="4" y="70"/>
                </a:lnTo>
                <a:lnTo>
                  <a:pt x="2" y="76"/>
                </a:lnTo>
                <a:lnTo>
                  <a:pt x="1" y="82"/>
                </a:lnTo>
                <a:lnTo>
                  <a:pt x="1" y="88"/>
                </a:lnTo>
                <a:lnTo>
                  <a:pt x="0" y="94"/>
                </a:lnTo>
                <a:lnTo>
                  <a:pt x="1" y="100"/>
                </a:lnTo>
                <a:lnTo>
                  <a:pt x="1" y="106"/>
                </a:lnTo>
                <a:lnTo>
                  <a:pt x="2" y="113"/>
                </a:lnTo>
                <a:lnTo>
                  <a:pt x="4" y="119"/>
                </a:lnTo>
                <a:lnTo>
                  <a:pt x="5" y="124"/>
                </a:lnTo>
                <a:lnTo>
                  <a:pt x="8" y="130"/>
                </a:lnTo>
                <a:lnTo>
                  <a:pt x="10" y="136"/>
                </a:lnTo>
                <a:lnTo>
                  <a:pt x="13" y="141"/>
                </a:lnTo>
                <a:lnTo>
                  <a:pt x="16" y="147"/>
                </a:lnTo>
                <a:lnTo>
                  <a:pt x="20" y="152"/>
                </a:lnTo>
                <a:lnTo>
                  <a:pt x="24" y="156"/>
                </a:lnTo>
                <a:lnTo>
                  <a:pt x="28" y="161"/>
                </a:lnTo>
                <a:lnTo>
                  <a:pt x="33" y="165"/>
                </a:lnTo>
                <a:lnTo>
                  <a:pt x="37" y="169"/>
                </a:lnTo>
                <a:lnTo>
                  <a:pt x="42" y="173"/>
                </a:lnTo>
                <a:lnTo>
                  <a:pt x="48" y="176"/>
                </a:lnTo>
                <a:lnTo>
                  <a:pt x="53" y="179"/>
                </a:lnTo>
                <a:lnTo>
                  <a:pt x="59" y="181"/>
                </a:lnTo>
                <a:lnTo>
                  <a:pt x="65" y="184"/>
                </a:lnTo>
                <a:lnTo>
                  <a:pt x="70" y="185"/>
                </a:lnTo>
                <a:lnTo>
                  <a:pt x="76" y="187"/>
                </a:lnTo>
                <a:lnTo>
                  <a:pt x="83" y="188"/>
                </a:lnTo>
                <a:lnTo>
                  <a:pt x="89" y="188"/>
                </a:lnTo>
                <a:lnTo>
                  <a:pt x="95" y="189"/>
                </a:lnTo>
                <a:lnTo>
                  <a:pt x="101" y="188"/>
                </a:lnTo>
                <a:lnTo>
                  <a:pt x="107" y="188"/>
                </a:lnTo>
                <a:lnTo>
                  <a:pt x="113" y="187"/>
                </a:lnTo>
                <a:lnTo>
                  <a:pt x="119" y="185"/>
                </a:lnTo>
                <a:lnTo>
                  <a:pt x="125" y="184"/>
                </a:lnTo>
                <a:lnTo>
                  <a:pt x="131" y="181"/>
                </a:lnTo>
                <a:lnTo>
                  <a:pt x="137" y="179"/>
                </a:lnTo>
                <a:lnTo>
                  <a:pt x="142" y="176"/>
                </a:lnTo>
                <a:lnTo>
                  <a:pt x="147" y="173"/>
                </a:lnTo>
                <a:lnTo>
                  <a:pt x="152" y="169"/>
                </a:lnTo>
                <a:lnTo>
                  <a:pt x="157" y="165"/>
                </a:lnTo>
                <a:lnTo>
                  <a:pt x="162" y="161"/>
                </a:lnTo>
                <a:lnTo>
                  <a:pt x="166" y="156"/>
                </a:lnTo>
                <a:lnTo>
                  <a:pt x="170" y="152"/>
                </a:lnTo>
                <a:lnTo>
                  <a:pt x="173" y="147"/>
                </a:lnTo>
                <a:lnTo>
                  <a:pt x="177" y="141"/>
                </a:lnTo>
                <a:lnTo>
                  <a:pt x="180" y="136"/>
                </a:lnTo>
                <a:lnTo>
                  <a:pt x="182" y="130"/>
                </a:lnTo>
                <a:lnTo>
                  <a:pt x="184" y="124"/>
                </a:lnTo>
                <a:lnTo>
                  <a:pt x="186" y="119"/>
                </a:lnTo>
                <a:lnTo>
                  <a:pt x="187" y="113"/>
                </a:lnTo>
                <a:lnTo>
                  <a:pt x="188" y="106"/>
                </a:lnTo>
                <a:lnTo>
                  <a:pt x="189" y="100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4" name="Freeform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8429625" y="3771901"/>
            <a:ext cx="50800" cy="50800"/>
          </a:xfrm>
          <a:custGeom>
            <a:avLst/>
            <a:gdLst/>
            <a:ahLst/>
            <a:cxnLst>
              <a:cxn ang="0">
                <a:pos x="32" y="16"/>
              </a:cxn>
              <a:cxn ang="0">
                <a:pos x="32" y="14"/>
              </a:cxn>
              <a:cxn ang="0">
                <a:pos x="31" y="12"/>
              </a:cxn>
              <a:cxn ang="0">
                <a:pos x="31" y="10"/>
              </a:cxn>
              <a:cxn ang="0">
                <a:pos x="30" y="8"/>
              </a:cxn>
              <a:cxn ang="0">
                <a:pos x="29" y="6"/>
              </a:cxn>
              <a:cxn ang="0">
                <a:pos x="27" y="4"/>
              </a:cxn>
              <a:cxn ang="0">
                <a:pos x="26" y="3"/>
              </a:cxn>
              <a:cxn ang="0">
                <a:pos x="24" y="2"/>
              </a:cxn>
              <a:cxn ang="0">
                <a:pos x="22" y="1"/>
              </a:cxn>
              <a:cxn ang="0">
                <a:pos x="20" y="0"/>
              </a:cxn>
              <a:cxn ang="0">
                <a:pos x="18" y="0"/>
              </a:cxn>
              <a:cxn ang="0">
                <a:pos x="16" y="0"/>
              </a:cxn>
              <a:cxn ang="0">
                <a:pos x="14" y="0"/>
              </a:cxn>
              <a:cxn ang="0">
                <a:pos x="12" y="0"/>
              </a:cxn>
              <a:cxn ang="0">
                <a:pos x="10" y="1"/>
              </a:cxn>
              <a:cxn ang="0">
                <a:pos x="8" y="2"/>
              </a:cxn>
              <a:cxn ang="0">
                <a:pos x="6" y="3"/>
              </a:cxn>
              <a:cxn ang="0">
                <a:pos x="5" y="4"/>
              </a:cxn>
              <a:cxn ang="0">
                <a:pos x="3" y="6"/>
              </a:cxn>
              <a:cxn ang="0">
                <a:pos x="2" y="8"/>
              </a:cxn>
              <a:cxn ang="0">
                <a:pos x="1" y="10"/>
              </a:cxn>
              <a:cxn ang="0">
                <a:pos x="1" y="12"/>
              </a:cxn>
              <a:cxn ang="0">
                <a:pos x="0" y="14"/>
              </a:cxn>
              <a:cxn ang="0">
                <a:pos x="0" y="16"/>
              </a:cxn>
              <a:cxn ang="0">
                <a:pos x="0" y="18"/>
              </a:cxn>
              <a:cxn ang="0">
                <a:pos x="1" y="20"/>
              </a:cxn>
              <a:cxn ang="0">
                <a:pos x="1" y="22"/>
              </a:cxn>
              <a:cxn ang="0">
                <a:pos x="2" y="24"/>
              </a:cxn>
              <a:cxn ang="0">
                <a:pos x="3" y="26"/>
              </a:cxn>
              <a:cxn ang="0">
                <a:pos x="5" y="27"/>
              </a:cxn>
              <a:cxn ang="0">
                <a:pos x="6" y="28"/>
              </a:cxn>
              <a:cxn ang="0">
                <a:pos x="8" y="30"/>
              </a:cxn>
              <a:cxn ang="0">
                <a:pos x="10" y="31"/>
              </a:cxn>
              <a:cxn ang="0">
                <a:pos x="12" y="31"/>
              </a:cxn>
              <a:cxn ang="0">
                <a:pos x="14" y="32"/>
              </a:cxn>
              <a:cxn ang="0">
                <a:pos x="16" y="32"/>
              </a:cxn>
              <a:cxn ang="0">
                <a:pos x="18" y="32"/>
              </a:cxn>
              <a:cxn ang="0">
                <a:pos x="20" y="31"/>
              </a:cxn>
              <a:cxn ang="0">
                <a:pos x="22" y="31"/>
              </a:cxn>
              <a:cxn ang="0">
                <a:pos x="24" y="30"/>
              </a:cxn>
              <a:cxn ang="0">
                <a:pos x="26" y="28"/>
              </a:cxn>
              <a:cxn ang="0">
                <a:pos x="27" y="27"/>
              </a:cxn>
              <a:cxn ang="0">
                <a:pos x="29" y="26"/>
              </a:cxn>
              <a:cxn ang="0">
                <a:pos x="30" y="24"/>
              </a:cxn>
              <a:cxn ang="0">
                <a:pos x="31" y="22"/>
              </a:cxn>
              <a:cxn ang="0">
                <a:pos x="31" y="20"/>
              </a:cxn>
              <a:cxn ang="0">
                <a:pos x="32" y="18"/>
              </a:cxn>
            </a:cxnLst>
            <a:rect l="0" t="0" r="r" b="b"/>
            <a:pathLst>
              <a:path w="32" h="32">
                <a:moveTo>
                  <a:pt x="32" y="17"/>
                </a:moveTo>
                <a:lnTo>
                  <a:pt x="32" y="16"/>
                </a:lnTo>
                <a:lnTo>
                  <a:pt x="32" y="15"/>
                </a:lnTo>
                <a:lnTo>
                  <a:pt x="32" y="14"/>
                </a:lnTo>
                <a:lnTo>
                  <a:pt x="32" y="13"/>
                </a:lnTo>
                <a:lnTo>
                  <a:pt x="31" y="12"/>
                </a:lnTo>
                <a:lnTo>
                  <a:pt x="31" y="11"/>
                </a:lnTo>
                <a:lnTo>
                  <a:pt x="31" y="10"/>
                </a:lnTo>
                <a:lnTo>
                  <a:pt x="30" y="9"/>
                </a:lnTo>
                <a:lnTo>
                  <a:pt x="30" y="8"/>
                </a:lnTo>
                <a:lnTo>
                  <a:pt x="29" y="7"/>
                </a:lnTo>
                <a:lnTo>
                  <a:pt x="29" y="6"/>
                </a:lnTo>
                <a:lnTo>
                  <a:pt x="28" y="5"/>
                </a:lnTo>
                <a:lnTo>
                  <a:pt x="27" y="4"/>
                </a:lnTo>
                <a:lnTo>
                  <a:pt x="26" y="4"/>
                </a:lnTo>
                <a:lnTo>
                  <a:pt x="26" y="3"/>
                </a:lnTo>
                <a:lnTo>
                  <a:pt x="25" y="2"/>
                </a:lnTo>
                <a:lnTo>
                  <a:pt x="24" y="2"/>
                </a:lnTo>
                <a:lnTo>
                  <a:pt x="23" y="1"/>
                </a:lnTo>
                <a:lnTo>
                  <a:pt x="22" y="1"/>
                </a:lnTo>
                <a:lnTo>
                  <a:pt x="21" y="1"/>
                </a:lnTo>
                <a:lnTo>
                  <a:pt x="20" y="0"/>
                </a:lnTo>
                <a:lnTo>
                  <a:pt x="19" y="0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3" y="0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9" y="1"/>
                </a:lnTo>
                <a:lnTo>
                  <a:pt x="8" y="2"/>
                </a:lnTo>
                <a:lnTo>
                  <a:pt x="7" y="2"/>
                </a:lnTo>
                <a:lnTo>
                  <a:pt x="6" y="3"/>
                </a:lnTo>
                <a:lnTo>
                  <a:pt x="5" y="4"/>
                </a:lnTo>
                <a:lnTo>
                  <a:pt x="5" y="4"/>
                </a:lnTo>
                <a:lnTo>
                  <a:pt x="4" y="5"/>
                </a:lnTo>
                <a:lnTo>
                  <a:pt x="3" y="6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2" y="23"/>
                </a:lnTo>
                <a:lnTo>
                  <a:pt x="2" y="24"/>
                </a:lnTo>
                <a:lnTo>
                  <a:pt x="3" y="25"/>
                </a:lnTo>
                <a:lnTo>
                  <a:pt x="3" y="26"/>
                </a:lnTo>
                <a:lnTo>
                  <a:pt x="4" y="26"/>
                </a:lnTo>
                <a:lnTo>
                  <a:pt x="5" y="27"/>
                </a:lnTo>
                <a:lnTo>
                  <a:pt x="5" y="28"/>
                </a:lnTo>
                <a:lnTo>
                  <a:pt x="6" y="28"/>
                </a:lnTo>
                <a:lnTo>
                  <a:pt x="7" y="29"/>
                </a:lnTo>
                <a:lnTo>
                  <a:pt x="8" y="30"/>
                </a:lnTo>
                <a:lnTo>
                  <a:pt x="9" y="30"/>
                </a:lnTo>
                <a:lnTo>
                  <a:pt x="10" y="31"/>
                </a:lnTo>
                <a:lnTo>
                  <a:pt x="11" y="31"/>
                </a:lnTo>
                <a:lnTo>
                  <a:pt x="12" y="31"/>
                </a:lnTo>
                <a:lnTo>
                  <a:pt x="13" y="31"/>
                </a:lnTo>
                <a:lnTo>
                  <a:pt x="14" y="32"/>
                </a:lnTo>
                <a:lnTo>
                  <a:pt x="15" y="32"/>
                </a:lnTo>
                <a:lnTo>
                  <a:pt x="16" y="32"/>
                </a:lnTo>
                <a:lnTo>
                  <a:pt x="17" y="32"/>
                </a:lnTo>
                <a:lnTo>
                  <a:pt x="18" y="32"/>
                </a:lnTo>
                <a:lnTo>
                  <a:pt x="19" y="31"/>
                </a:lnTo>
                <a:lnTo>
                  <a:pt x="20" y="31"/>
                </a:lnTo>
                <a:lnTo>
                  <a:pt x="21" y="31"/>
                </a:lnTo>
                <a:lnTo>
                  <a:pt x="22" y="31"/>
                </a:lnTo>
                <a:lnTo>
                  <a:pt x="23" y="30"/>
                </a:lnTo>
                <a:lnTo>
                  <a:pt x="24" y="30"/>
                </a:lnTo>
                <a:lnTo>
                  <a:pt x="25" y="29"/>
                </a:lnTo>
                <a:lnTo>
                  <a:pt x="26" y="28"/>
                </a:lnTo>
                <a:lnTo>
                  <a:pt x="26" y="28"/>
                </a:lnTo>
                <a:lnTo>
                  <a:pt x="27" y="27"/>
                </a:lnTo>
                <a:lnTo>
                  <a:pt x="28" y="26"/>
                </a:lnTo>
                <a:lnTo>
                  <a:pt x="29" y="26"/>
                </a:lnTo>
                <a:lnTo>
                  <a:pt x="29" y="25"/>
                </a:lnTo>
                <a:lnTo>
                  <a:pt x="30" y="24"/>
                </a:lnTo>
                <a:lnTo>
                  <a:pt x="30" y="23"/>
                </a:lnTo>
                <a:lnTo>
                  <a:pt x="31" y="22"/>
                </a:lnTo>
                <a:lnTo>
                  <a:pt x="31" y="21"/>
                </a:lnTo>
                <a:lnTo>
                  <a:pt x="31" y="20"/>
                </a:lnTo>
                <a:lnTo>
                  <a:pt x="32" y="19"/>
                </a:lnTo>
                <a:lnTo>
                  <a:pt x="32" y="18"/>
                </a:lnTo>
                <a:lnTo>
                  <a:pt x="32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5" name="Freeform 1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8429625" y="3771901"/>
            <a:ext cx="50800" cy="50800"/>
          </a:xfrm>
          <a:custGeom>
            <a:avLst/>
            <a:gdLst/>
            <a:ahLst/>
            <a:cxnLst>
              <a:cxn ang="0">
                <a:pos x="189" y="88"/>
              </a:cxn>
              <a:cxn ang="0">
                <a:pos x="187" y="76"/>
              </a:cxn>
              <a:cxn ang="0">
                <a:pos x="184" y="64"/>
              </a:cxn>
              <a:cxn ang="0">
                <a:pos x="179" y="53"/>
              </a:cxn>
              <a:cxn ang="0">
                <a:pos x="173" y="42"/>
              </a:cxn>
              <a:cxn ang="0">
                <a:pos x="166" y="32"/>
              </a:cxn>
              <a:cxn ang="0">
                <a:pos x="157" y="23"/>
              </a:cxn>
              <a:cxn ang="0">
                <a:pos x="147" y="16"/>
              </a:cxn>
              <a:cxn ang="0">
                <a:pos x="137" y="10"/>
              </a:cxn>
              <a:cxn ang="0">
                <a:pos x="125" y="5"/>
              </a:cxn>
              <a:cxn ang="0">
                <a:pos x="113" y="2"/>
              </a:cxn>
              <a:cxn ang="0">
                <a:pos x="101" y="0"/>
              </a:cxn>
              <a:cxn ang="0">
                <a:pos x="89" y="0"/>
              </a:cxn>
              <a:cxn ang="0">
                <a:pos x="76" y="2"/>
              </a:cxn>
              <a:cxn ang="0">
                <a:pos x="64" y="5"/>
              </a:cxn>
              <a:cxn ang="0">
                <a:pos x="53" y="10"/>
              </a:cxn>
              <a:cxn ang="0">
                <a:pos x="42" y="16"/>
              </a:cxn>
              <a:cxn ang="0">
                <a:pos x="33" y="23"/>
              </a:cxn>
              <a:cxn ang="0">
                <a:pos x="24" y="32"/>
              </a:cxn>
              <a:cxn ang="0">
                <a:pos x="16" y="42"/>
              </a:cxn>
              <a:cxn ang="0">
                <a:pos x="10" y="53"/>
              </a:cxn>
              <a:cxn ang="0">
                <a:pos x="5" y="64"/>
              </a:cxn>
              <a:cxn ang="0">
                <a:pos x="2" y="76"/>
              </a:cxn>
              <a:cxn ang="0">
                <a:pos x="1" y="88"/>
              </a:cxn>
              <a:cxn ang="0">
                <a:pos x="1" y="100"/>
              </a:cxn>
              <a:cxn ang="0">
                <a:pos x="2" y="113"/>
              </a:cxn>
              <a:cxn ang="0">
                <a:pos x="5" y="125"/>
              </a:cxn>
              <a:cxn ang="0">
                <a:pos x="10" y="136"/>
              </a:cxn>
              <a:cxn ang="0">
                <a:pos x="16" y="147"/>
              </a:cxn>
              <a:cxn ang="0">
                <a:pos x="24" y="157"/>
              </a:cxn>
              <a:cxn ang="0">
                <a:pos x="33" y="165"/>
              </a:cxn>
              <a:cxn ang="0">
                <a:pos x="42" y="173"/>
              </a:cxn>
              <a:cxn ang="0">
                <a:pos x="53" y="179"/>
              </a:cxn>
              <a:cxn ang="0">
                <a:pos x="64" y="184"/>
              </a:cxn>
              <a:cxn ang="0">
                <a:pos x="76" y="187"/>
              </a:cxn>
              <a:cxn ang="0">
                <a:pos x="89" y="189"/>
              </a:cxn>
              <a:cxn ang="0">
                <a:pos x="101" y="189"/>
              </a:cxn>
              <a:cxn ang="0">
                <a:pos x="113" y="187"/>
              </a:cxn>
              <a:cxn ang="0">
                <a:pos x="125" y="184"/>
              </a:cxn>
              <a:cxn ang="0">
                <a:pos x="137" y="179"/>
              </a:cxn>
              <a:cxn ang="0">
                <a:pos x="147" y="173"/>
              </a:cxn>
              <a:cxn ang="0">
                <a:pos x="157" y="165"/>
              </a:cxn>
              <a:cxn ang="0">
                <a:pos x="166" y="157"/>
              </a:cxn>
              <a:cxn ang="0">
                <a:pos x="173" y="147"/>
              </a:cxn>
              <a:cxn ang="0">
                <a:pos x="179" y="136"/>
              </a:cxn>
              <a:cxn ang="0">
                <a:pos x="184" y="125"/>
              </a:cxn>
              <a:cxn ang="0">
                <a:pos x="187" y="113"/>
              </a:cxn>
              <a:cxn ang="0">
                <a:pos x="189" y="100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89" y="88"/>
                </a:lnTo>
                <a:lnTo>
                  <a:pt x="188" y="82"/>
                </a:lnTo>
                <a:lnTo>
                  <a:pt x="187" y="76"/>
                </a:lnTo>
                <a:lnTo>
                  <a:pt x="186" y="70"/>
                </a:lnTo>
                <a:lnTo>
                  <a:pt x="184" y="64"/>
                </a:lnTo>
                <a:lnTo>
                  <a:pt x="182" y="58"/>
                </a:lnTo>
                <a:lnTo>
                  <a:pt x="179" y="53"/>
                </a:lnTo>
                <a:lnTo>
                  <a:pt x="177" y="47"/>
                </a:lnTo>
                <a:lnTo>
                  <a:pt x="173" y="42"/>
                </a:lnTo>
                <a:lnTo>
                  <a:pt x="170" y="37"/>
                </a:lnTo>
                <a:lnTo>
                  <a:pt x="166" y="32"/>
                </a:lnTo>
                <a:lnTo>
                  <a:pt x="162" y="28"/>
                </a:lnTo>
                <a:lnTo>
                  <a:pt x="157" y="23"/>
                </a:lnTo>
                <a:lnTo>
                  <a:pt x="152" y="19"/>
                </a:lnTo>
                <a:lnTo>
                  <a:pt x="147" y="16"/>
                </a:lnTo>
                <a:lnTo>
                  <a:pt x="142" y="13"/>
                </a:lnTo>
                <a:lnTo>
                  <a:pt x="137" y="10"/>
                </a:lnTo>
                <a:lnTo>
                  <a:pt x="131" y="7"/>
                </a:lnTo>
                <a:lnTo>
                  <a:pt x="125" y="5"/>
                </a:lnTo>
                <a:lnTo>
                  <a:pt x="119" y="3"/>
                </a:lnTo>
                <a:lnTo>
                  <a:pt x="113" y="2"/>
                </a:lnTo>
                <a:lnTo>
                  <a:pt x="107" y="1"/>
                </a:lnTo>
                <a:lnTo>
                  <a:pt x="101" y="0"/>
                </a:lnTo>
                <a:lnTo>
                  <a:pt x="95" y="0"/>
                </a:lnTo>
                <a:lnTo>
                  <a:pt x="89" y="0"/>
                </a:lnTo>
                <a:lnTo>
                  <a:pt x="82" y="1"/>
                </a:lnTo>
                <a:lnTo>
                  <a:pt x="76" y="2"/>
                </a:lnTo>
                <a:lnTo>
                  <a:pt x="70" y="3"/>
                </a:lnTo>
                <a:lnTo>
                  <a:pt x="64" y="5"/>
                </a:lnTo>
                <a:lnTo>
                  <a:pt x="59" y="7"/>
                </a:lnTo>
                <a:lnTo>
                  <a:pt x="53" y="10"/>
                </a:lnTo>
                <a:lnTo>
                  <a:pt x="48" y="13"/>
                </a:lnTo>
                <a:lnTo>
                  <a:pt x="42" y="16"/>
                </a:lnTo>
                <a:lnTo>
                  <a:pt x="37" y="19"/>
                </a:lnTo>
                <a:lnTo>
                  <a:pt x="33" y="23"/>
                </a:lnTo>
                <a:lnTo>
                  <a:pt x="28" y="28"/>
                </a:lnTo>
                <a:lnTo>
                  <a:pt x="24" y="32"/>
                </a:lnTo>
                <a:lnTo>
                  <a:pt x="20" y="37"/>
                </a:lnTo>
                <a:lnTo>
                  <a:pt x="16" y="42"/>
                </a:lnTo>
                <a:lnTo>
                  <a:pt x="13" y="47"/>
                </a:lnTo>
                <a:lnTo>
                  <a:pt x="10" y="53"/>
                </a:lnTo>
                <a:lnTo>
                  <a:pt x="8" y="58"/>
                </a:lnTo>
                <a:lnTo>
                  <a:pt x="5" y="64"/>
                </a:lnTo>
                <a:lnTo>
                  <a:pt x="4" y="70"/>
                </a:lnTo>
                <a:lnTo>
                  <a:pt x="2" y="76"/>
                </a:lnTo>
                <a:lnTo>
                  <a:pt x="1" y="82"/>
                </a:lnTo>
                <a:lnTo>
                  <a:pt x="1" y="88"/>
                </a:lnTo>
                <a:lnTo>
                  <a:pt x="0" y="94"/>
                </a:lnTo>
                <a:lnTo>
                  <a:pt x="1" y="100"/>
                </a:lnTo>
                <a:lnTo>
                  <a:pt x="1" y="107"/>
                </a:lnTo>
                <a:lnTo>
                  <a:pt x="2" y="113"/>
                </a:lnTo>
                <a:lnTo>
                  <a:pt x="4" y="119"/>
                </a:lnTo>
                <a:lnTo>
                  <a:pt x="5" y="125"/>
                </a:lnTo>
                <a:lnTo>
                  <a:pt x="8" y="130"/>
                </a:lnTo>
                <a:lnTo>
                  <a:pt x="10" y="136"/>
                </a:lnTo>
                <a:lnTo>
                  <a:pt x="13" y="142"/>
                </a:lnTo>
                <a:lnTo>
                  <a:pt x="16" y="147"/>
                </a:lnTo>
                <a:lnTo>
                  <a:pt x="20" y="152"/>
                </a:lnTo>
                <a:lnTo>
                  <a:pt x="24" y="157"/>
                </a:lnTo>
                <a:lnTo>
                  <a:pt x="28" y="161"/>
                </a:lnTo>
                <a:lnTo>
                  <a:pt x="33" y="165"/>
                </a:lnTo>
                <a:lnTo>
                  <a:pt x="37" y="169"/>
                </a:lnTo>
                <a:lnTo>
                  <a:pt x="42" y="173"/>
                </a:lnTo>
                <a:lnTo>
                  <a:pt x="48" y="176"/>
                </a:lnTo>
                <a:lnTo>
                  <a:pt x="53" y="179"/>
                </a:lnTo>
                <a:lnTo>
                  <a:pt x="59" y="182"/>
                </a:lnTo>
                <a:lnTo>
                  <a:pt x="64" y="184"/>
                </a:lnTo>
                <a:lnTo>
                  <a:pt x="70" y="185"/>
                </a:lnTo>
                <a:lnTo>
                  <a:pt x="76" y="187"/>
                </a:lnTo>
                <a:lnTo>
                  <a:pt x="82" y="188"/>
                </a:lnTo>
                <a:lnTo>
                  <a:pt x="89" y="189"/>
                </a:lnTo>
                <a:lnTo>
                  <a:pt x="95" y="189"/>
                </a:lnTo>
                <a:lnTo>
                  <a:pt x="101" y="189"/>
                </a:lnTo>
                <a:lnTo>
                  <a:pt x="107" y="188"/>
                </a:lnTo>
                <a:lnTo>
                  <a:pt x="113" y="187"/>
                </a:lnTo>
                <a:lnTo>
                  <a:pt x="119" y="185"/>
                </a:lnTo>
                <a:lnTo>
                  <a:pt x="125" y="184"/>
                </a:lnTo>
                <a:lnTo>
                  <a:pt x="131" y="182"/>
                </a:lnTo>
                <a:lnTo>
                  <a:pt x="137" y="179"/>
                </a:lnTo>
                <a:lnTo>
                  <a:pt x="142" y="176"/>
                </a:lnTo>
                <a:lnTo>
                  <a:pt x="147" y="173"/>
                </a:lnTo>
                <a:lnTo>
                  <a:pt x="152" y="169"/>
                </a:lnTo>
                <a:lnTo>
                  <a:pt x="157" y="165"/>
                </a:lnTo>
                <a:lnTo>
                  <a:pt x="162" y="161"/>
                </a:lnTo>
                <a:lnTo>
                  <a:pt x="166" y="157"/>
                </a:lnTo>
                <a:lnTo>
                  <a:pt x="170" y="152"/>
                </a:lnTo>
                <a:lnTo>
                  <a:pt x="173" y="147"/>
                </a:lnTo>
                <a:lnTo>
                  <a:pt x="177" y="142"/>
                </a:lnTo>
                <a:lnTo>
                  <a:pt x="179" y="136"/>
                </a:lnTo>
                <a:lnTo>
                  <a:pt x="182" y="130"/>
                </a:lnTo>
                <a:lnTo>
                  <a:pt x="184" y="125"/>
                </a:lnTo>
                <a:lnTo>
                  <a:pt x="186" y="119"/>
                </a:lnTo>
                <a:lnTo>
                  <a:pt x="187" y="113"/>
                </a:lnTo>
                <a:lnTo>
                  <a:pt x="188" y="107"/>
                </a:lnTo>
                <a:lnTo>
                  <a:pt x="189" y="100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6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21480000">
            <a:off x="6499225" y="3854451"/>
            <a:ext cx="6413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559.83'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7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27077" y="3006726"/>
            <a:ext cx="6413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374.91'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8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68919" y="1726493"/>
            <a:ext cx="3175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9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90500" y="1627188"/>
            <a:ext cx="8636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4942.56'N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0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90500" y="1817688"/>
            <a:ext cx="8540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1014.02'E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1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71804" y="3886201"/>
            <a:ext cx="2698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2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140700" y="4078288"/>
            <a:ext cx="8636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4593.10'N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3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140700" y="4268788"/>
            <a:ext cx="8540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1645.48'E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4" name="Freeform 20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5453063" y="3870326"/>
            <a:ext cx="50800" cy="50800"/>
          </a:xfrm>
          <a:custGeom>
            <a:avLst/>
            <a:gdLst/>
            <a:ahLst/>
            <a:cxnLst>
              <a:cxn ang="0">
                <a:pos x="189" y="94"/>
              </a:cxn>
              <a:cxn ang="0">
                <a:pos x="161" y="27"/>
              </a:cxn>
              <a:cxn ang="0">
                <a:pos x="95" y="0"/>
              </a:cxn>
              <a:cxn ang="0">
                <a:pos x="28" y="27"/>
              </a:cxn>
              <a:cxn ang="0">
                <a:pos x="0" y="94"/>
              </a:cxn>
              <a:cxn ang="0">
                <a:pos x="28" y="161"/>
              </a:cxn>
              <a:cxn ang="0">
                <a:pos x="95" y="189"/>
              </a:cxn>
              <a:cxn ang="0">
                <a:pos x="161" y="161"/>
              </a:cxn>
              <a:cxn ang="0">
                <a:pos x="189" y="94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61" y="27"/>
                </a:lnTo>
                <a:lnTo>
                  <a:pt x="95" y="0"/>
                </a:lnTo>
                <a:lnTo>
                  <a:pt x="28" y="27"/>
                </a:lnTo>
                <a:lnTo>
                  <a:pt x="0" y="94"/>
                </a:lnTo>
                <a:lnTo>
                  <a:pt x="28" y="161"/>
                </a:lnTo>
                <a:lnTo>
                  <a:pt x="95" y="189"/>
                </a:lnTo>
                <a:lnTo>
                  <a:pt x="161" y="161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5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241925" y="3941763"/>
            <a:ext cx="36671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101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21"/>
            </p:custDataLst>
          </p:nvPr>
        </p:nvSpPr>
        <p:spPr>
          <a:xfrm>
            <a:off x="512466" y="1477107"/>
            <a:ext cx="39960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dirty="0"/>
              <a:t>Step (3) </a:t>
            </a:r>
          </a:p>
          <a:p>
            <a:r>
              <a:rPr lang="en-US" sz="1600" b="0" dirty="0"/>
              <a:t>Compute direction from 30 to 101</a:t>
            </a:r>
          </a:p>
          <a:p>
            <a:endParaRPr lang="en-US" sz="1600" b="0" dirty="0"/>
          </a:p>
          <a:p>
            <a:endParaRPr lang="en-US" sz="1600" b="0" dirty="0"/>
          </a:p>
          <a:p>
            <a:endParaRPr lang="en-US" sz="1600" b="0" dirty="0"/>
          </a:p>
          <a:p>
            <a:r>
              <a:rPr lang="en-US" sz="1600" b="0" dirty="0"/>
              <a:t>Angle at 30 is negative because we turn to the </a:t>
            </a:r>
            <a:r>
              <a:rPr lang="en-US" sz="1600" dirty="0"/>
              <a:t>left</a:t>
            </a:r>
            <a:r>
              <a:rPr lang="en-US" sz="1600" b="0" dirty="0"/>
              <a:t> from 30-20 to 30-101</a:t>
            </a:r>
          </a:p>
          <a:p>
            <a:endParaRPr lang="en-US" sz="1600" b="0" i="1" dirty="0"/>
          </a:p>
          <a:p>
            <a:r>
              <a:rPr lang="en-US" sz="1600" b="0" i="1" dirty="0"/>
              <a:t>Step (4)</a:t>
            </a:r>
          </a:p>
          <a:p>
            <a:r>
              <a:rPr lang="en-US" sz="1600" b="0" dirty="0"/>
              <a:t>Forward comp from 30 to 101</a:t>
            </a:r>
          </a:p>
        </p:txBody>
      </p:sp>
      <p:sp>
        <p:nvSpPr>
          <p:cNvPr id="23" name="Rectangle 1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637654" y="2341867"/>
            <a:ext cx="1096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721.709’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298°57’39.0”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rc 23"/>
          <p:cNvSpPr/>
          <p:nvPr>
            <p:custDataLst>
              <p:tags r:id="rId23"/>
            </p:custDataLst>
          </p:nvPr>
        </p:nvSpPr>
        <p:spPr>
          <a:xfrm>
            <a:off x="7787459" y="3104933"/>
            <a:ext cx="1371600" cy="1371600"/>
          </a:xfrm>
          <a:prstGeom prst="arc">
            <a:avLst>
              <a:gd name="adj1" fmla="val 10681874"/>
              <a:gd name="adj2" fmla="val 12423643"/>
            </a:avLst>
          </a:prstGeom>
          <a:ln>
            <a:solidFill>
              <a:srgbClr val="C00000"/>
            </a:solidFill>
            <a:headEnd type="arrow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699619" y="3468957"/>
            <a:ext cx="98905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30°51’10.6”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custDataLst>
              <p:tags r:id="rId25"/>
            </p:custDataLst>
          </p:nvPr>
        </p:nvGraphicFramePr>
        <p:xfrm>
          <a:off x="816868" y="2195513"/>
          <a:ext cx="3001963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019300" imgH="342900" progId="Equation.DSMT4">
                  <p:embed/>
                </p:oleObj>
              </mc:Choice>
              <mc:Fallback>
                <p:oleObj name="Equation" r:id="rId27" imgW="2019300" imgH="3429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868" y="2195513"/>
                        <a:ext cx="3001963" cy="509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2" y="912813"/>
            <a:ext cx="37044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4. Example 2 - Complete Solution</a:t>
            </a:r>
            <a:endParaRPr lang="en-US" b="0" i="1" dirty="0"/>
          </a:p>
        </p:txBody>
      </p:sp>
      <p:sp>
        <p:nvSpPr>
          <p:cNvPr id="45082" name="Text Box 5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6575" y="1141413"/>
            <a:ext cx="36750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What are the coordinates of 101?</a:t>
            </a:r>
          </a:p>
        </p:txBody>
      </p:sp>
      <p:sp>
        <p:nvSpPr>
          <p:cNvPr id="5734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095875" y="1935163"/>
            <a:ext cx="3359150" cy="1862138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095875" y="1935163"/>
            <a:ext cx="382588" cy="1960563"/>
          </a:xfrm>
          <a:prstGeom prst="line">
            <a:avLst/>
          </a:prstGeom>
          <a:noFill/>
          <a:ln w="4763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5478463" y="3797301"/>
            <a:ext cx="2976563" cy="98425"/>
          </a:xfrm>
          <a:prstGeom prst="line">
            <a:avLst/>
          </a:prstGeom>
          <a:noFill/>
          <a:ln w="4763">
            <a:solidFill>
              <a:srgbClr val="C00000"/>
            </a:solidFill>
            <a:prstDash val="solid"/>
            <a:round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7352" name="Freeform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070475" y="1909763"/>
            <a:ext cx="50800" cy="50800"/>
          </a:xfrm>
          <a:custGeom>
            <a:avLst/>
            <a:gdLst/>
            <a:ahLst/>
            <a:cxnLst>
              <a:cxn ang="0">
                <a:pos x="32" y="16"/>
              </a:cxn>
              <a:cxn ang="0">
                <a:pos x="32" y="14"/>
              </a:cxn>
              <a:cxn ang="0">
                <a:pos x="31" y="12"/>
              </a:cxn>
              <a:cxn ang="0">
                <a:pos x="31" y="10"/>
              </a:cxn>
              <a:cxn ang="0">
                <a:pos x="30" y="8"/>
              </a:cxn>
              <a:cxn ang="0">
                <a:pos x="29" y="7"/>
              </a:cxn>
              <a:cxn ang="0">
                <a:pos x="27" y="5"/>
              </a:cxn>
              <a:cxn ang="0">
                <a:pos x="26" y="3"/>
              </a:cxn>
              <a:cxn ang="0">
                <a:pos x="24" y="2"/>
              </a:cxn>
              <a:cxn ang="0">
                <a:pos x="22" y="1"/>
              </a:cxn>
              <a:cxn ang="0">
                <a:pos x="20" y="1"/>
              </a:cxn>
              <a:cxn ang="0">
                <a:pos x="18" y="0"/>
              </a:cxn>
              <a:cxn ang="0">
                <a:pos x="16" y="0"/>
              </a:cxn>
              <a:cxn ang="0">
                <a:pos x="14" y="0"/>
              </a:cxn>
              <a:cxn ang="0">
                <a:pos x="12" y="1"/>
              </a:cxn>
              <a:cxn ang="0">
                <a:pos x="10" y="1"/>
              </a:cxn>
              <a:cxn ang="0">
                <a:pos x="8" y="2"/>
              </a:cxn>
              <a:cxn ang="0">
                <a:pos x="6" y="3"/>
              </a:cxn>
              <a:cxn ang="0">
                <a:pos x="5" y="5"/>
              </a:cxn>
              <a:cxn ang="0">
                <a:pos x="3" y="7"/>
              </a:cxn>
              <a:cxn ang="0">
                <a:pos x="2" y="8"/>
              </a:cxn>
              <a:cxn ang="0">
                <a:pos x="1" y="10"/>
              </a:cxn>
              <a:cxn ang="0">
                <a:pos x="1" y="12"/>
              </a:cxn>
              <a:cxn ang="0">
                <a:pos x="0" y="14"/>
              </a:cxn>
              <a:cxn ang="0">
                <a:pos x="0" y="16"/>
              </a:cxn>
              <a:cxn ang="0">
                <a:pos x="0" y="18"/>
              </a:cxn>
              <a:cxn ang="0">
                <a:pos x="1" y="20"/>
              </a:cxn>
              <a:cxn ang="0">
                <a:pos x="1" y="22"/>
              </a:cxn>
              <a:cxn ang="0">
                <a:pos x="2" y="24"/>
              </a:cxn>
              <a:cxn ang="0">
                <a:pos x="3" y="26"/>
              </a:cxn>
              <a:cxn ang="0">
                <a:pos x="5" y="28"/>
              </a:cxn>
              <a:cxn ang="0">
                <a:pos x="6" y="29"/>
              </a:cxn>
              <a:cxn ang="0">
                <a:pos x="8" y="30"/>
              </a:cxn>
              <a:cxn ang="0">
                <a:pos x="10" y="31"/>
              </a:cxn>
              <a:cxn ang="0">
                <a:pos x="12" y="32"/>
              </a:cxn>
              <a:cxn ang="0">
                <a:pos x="14" y="32"/>
              </a:cxn>
              <a:cxn ang="0">
                <a:pos x="16" y="32"/>
              </a:cxn>
              <a:cxn ang="0">
                <a:pos x="18" y="32"/>
              </a:cxn>
              <a:cxn ang="0">
                <a:pos x="20" y="32"/>
              </a:cxn>
              <a:cxn ang="0">
                <a:pos x="22" y="31"/>
              </a:cxn>
              <a:cxn ang="0">
                <a:pos x="24" y="30"/>
              </a:cxn>
              <a:cxn ang="0">
                <a:pos x="26" y="29"/>
              </a:cxn>
              <a:cxn ang="0">
                <a:pos x="27" y="28"/>
              </a:cxn>
              <a:cxn ang="0">
                <a:pos x="29" y="26"/>
              </a:cxn>
              <a:cxn ang="0">
                <a:pos x="30" y="24"/>
              </a:cxn>
              <a:cxn ang="0">
                <a:pos x="31" y="22"/>
              </a:cxn>
              <a:cxn ang="0">
                <a:pos x="31" y="20"/>
              </a:cxn>
              <a:cxn ang="0">
                <a:pos x="32" y="18"/>
              </a:cxn>
            </a:cxnLst>
            <a:rect l="0" t="0" r="r" b="b"/>
            <a:pathLst>
              <a:path w="32" h="32">
                <a:moveTo>
                  <a:pt x="32" y="17"/>
                </a:moveTo>
                <a:lnTo>
                  <a:pt x="32" y="16"/>
                </a:lnTo>
                <a:lnTo>
                  <a:pt x="32" y="15"/>
                </a:lnTo>
                <a:lnTo>
                  <a:pt x="32" y="14"/>
                </a:lnTo>
                <a:lnTo>
                  <a:pt x="32" y="13"/>
                </a:lnTo>
                <a:lnTo>
                  <a:pt x="31" y="12"/>
                </a:lnTo>
                <a:lnTo>
                  <a:pt x="31" y="11"/>
                </a:lnTo>
                <a:lnTo>
                  <a:pt x="31" y="10"/>
                </a:lnTo>
                <a:lnTo>
                  <a:pt x="30" y="9"/>
                </a:lnTo>
                <a:lnTo>
                  <a:pt x="30" y="8"/>
                </a:lnTo>
                <a:lnTo>
                  <a:pt x="29" y="7"/>
                </a:lnTo>
                <a:lnTo>
                  <a:pt x="29" y="7"/>
                </a:lnTo>
                <a:lnTo>
                  <a:pt x="28" y="6"/>
                </a:lnTo>
                <a:lnTo>
                  <a:pt x="27" y="5"/>
                </a:lnTo>
                <a:lnTo>
                  <a:pt x="27" y="4"/>
                </a:lnTo>
                <a:lnTo>
                  <a:pt x="26" y="3"/>
                </a:lnTo>
                <a:lnTo>
                  <a:pt x="25" y="3"/>
                </a:lnTo>
                <a:lnTo>
                  <a:pt x="24" y="2"/>
                </a:lnTo>
                <a:lnTo>
                  <a:pt x="23" y="2"/>
                </a:lnTo>
                <a:lnTo>
                  <a:pt x="22" y="1"/>
                </a:lnTo>
                <a:lnTo>
                  <a:pt x="21" y="1"/>
                </a:lnTo>
                <a:lnTo>
                  <a:pt x="20" y="1"/>
                </a:lnTo>
                <a:lnTo>
                  <a:pt x="19" y="1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3" y="1"/>
                </a:lnTo>
                <a:lnTo>
                  <a:pt x="12" y="1"/>
                </a:lnTo>
                <a:lnTo>
                  <a:pt x="11" y="1"/>
                </a:lnTo>
                <a:lnTo>
                  <a:pt x="10" y="1"/>
                </a:lnTo>
                <a:lnTo>
                  <a:pt x="9" y="2"/>
                </a:lnTo>
                <a:lnTo>
                  <a:pt x="8" y="2"/>
                </a:lnTo>
                <a:lnTo>
                  <a:pt x="7" y="3"/>
                </a:lnTo>
                <a:lnTo>
                  <a:pt x="6" y="3"/>
                </a:lnTo>
                <a:lnTo>
                  <a:pt x="6" y="4"/>
                </a:lnTo>
                <a:lnTo>
                  <a:pt x="5" y="5"/>
                </a:lnTo>
                <a:lnTo>
                  <a:pt x="4" y="6"/>
                </a:lnTo>
                <a:lnTo>
                  <a:pt x="3" y="7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2" y="23"/>
                </a:lnTo>
                <a:lnTo>
                  <a:pt x="2" y="24"/>
                </a:lnTo>
                <a:lnTo>
                  <a:pt x="3" y="25"/>
                </a:lnTo>
                <a:lnTo>
                  <a:pt x="3" y="26"/>
                </a:lnTo>
                <a:lnTo>
                  <a:pt x="4" y="27"/>
                </a:lnTo>
                <a:lnTo>
                  <a:pt x="5" y="28"/>
                </a:lnTo>
                <a:lnTo>
                  <a:pt x="6" y="28"/>
                </a:lnTo>
                <a:lnTo>
                  <a:pt x="6" y="29"/>
                </a:lnTo>
                <a:lnTo>
                  <a:pt x="7" y="30"/>
                </a:lnTo>
                <a:lnTo>
                  <a:pt x="8" y="30"/>
                </a:lnTo>
                <a:lnTo>
                  <a:pt x="9" y="31"/>
                </a:lnTo>
                <a:lnTo>
                  <a:pt x="10" y="31"/>
                </a:lnTo>
                <a:lnTo>
                  <a:pt x="11" y="32"/>
                </a:lnTo>
                <a:lnTo>
                  <a:pt x="12" y="32"/>
                </a:lnTo>
                <a:lnTo>
                  <a:pt x="13" y="32"/>
                </a:lnTo>
                <a:lnTo>
                  <a:pt x="14" y="32"/>
                </a:lnTo>
                <a:lnTo>
                  <a:pt x="15" y="32"/>
                </a:lnTo>
                <a:lnTo>
                  <a:pt x="16" y="32"/>
                </a:lnTo>
                <a:lnTo>
                  <a:pt x="17" y="32"/>
                </a:lnTo>
                <a:lnTo>
                  <a:pt x="18" y="32"/>
                </a:lnTo>
                <a:lnTo>
                  <a:pt x="19" y="32"/>
                </a:lnTo>
                <a:lnTo>
                  <a:pt x="20" y="32"/>
                </a:lnTo>
                <a:lnTo>
                  <a:pt x="21" y="32"/>
                </a:lnTo>
                <a:lnTo>
                  <a:pt x="22" y="31"/>
                </a:lnTo>
                <a:lnTo>
                  <a:pt x="23" y="31"/>
                </a:lnTo>
                <a:lnTo>
                  <a:pt x="24" y="30"/>
                </a:lnTo>
                <a:lnTo>
                  <a:pt x="25" y="30"/>
                </a:lnTo>
                <a:lnTo>
                  <a:pt x="26" y="29"/>
                </a:lnTo>
                <a:lnTo>
                  <a:pt x="27" y="28"/>
                </a:lnTo>
                <a:lnTo>
                  <a:pt x="27" y="28"/>
                </a:lnTo>
                <a:lnTo>
                  <a:pt x="28" y="27"/>
                </a:lnTo>
                <a:lnTo>
                  <a:pt x="29" y="26"/>
                </a:lnTo>
                <a:lnTo>
                  <a:pt x="29" y="25"/>
                </a:lnTo>
                <a:lnTo>
                  <a:pt x="30" y="24"/>
                </a:lnTo>
                <a:lnTo>
                  <a:pt x="30" y="23"/>
                </a:lnTo>
                <a:lnTo>
                  <a:pt x="31" y="22"/>
                </a:lnTo>
                <a:lnTo>
                  <a:pt x="31" y="21"/>
                </a:lnTo>
                <a:lnTo>
                  <a:pt x="31" y="20"/>
                </a:lnTo>
                <a:lnTo>
                  <a:pt x="32" y="19"/>
                </a:lnTo>
                <a:lnTo>
                  <a:pt x="32" y="18"/>
                </a:lnTo>
                <a:lnTo>
                  <a:pt x="32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3" name="Freeform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070475" y="1909763"/>
            <a:ext cx="50800" cy="50800"/>
          </a:xfrm>
          <a:custGeom>
            <a:avLst/>
            <a:gdLst/>
            <a:ahLst/>
            <a:cxnLst>
              <a:cxn ang="0">
                <a:pos x="189" y="88"/>
              </a:cxn>
              <a:cxn ang="0">
                <a:pos x="187" y="76"/>
              </a:cxn>
              <a:cxn ang="0">
                <a:pos x="184" y="64"/>
              </a:cxn>
              <a:cxn ang="0">
                <a:pos x="180" y="52"/>
              </a:cxn>
              <a:cxn ang="0">
                <a:pos x="173" y="42"/>
              </a:cxn>
              <a:cxn ang="0">
                <a:pos x="166" y="32"/>
              </a:cxn>
              <a:cxn ang="0">
                <a:pos x="157" y="23"/>
              </a:cxn>
              <a:cxn ang="0">
                <a:pos x="147" y="16"/>
              </a:cxn>
              <a:cxn ang="0">
                <a:pos x="137" y="9"/>
              </a:cxn>
              <a:cxn ang="0">
                <a:pos x="125" y="5"/>
              </a:cxn>
              <a:cxn ang="0">
                <a:pos x="113" y="2"/>
              </a:cxn>
              <a:cxn ang="0">
                <a:pos x="101" y="0"/>
              </a:cxn>
              <a:cxn ang="0">
                <a:pos x="89" y="0"/>
              </a:cxn>
              <a:cxn ang="0">
                <a:pos x="76" y="2"/>
              </a:cxn>
              <a:cxn ang="0">
                <a:pos x="65" y="5"/>
              </a:cxn>
              <a:cxn ang="0">
                <a:pos x="53" y="9"/>
              </a:cxn>
              <a:cxn ang="0">
                <a:pos x="42" y="16"/>
              </a:cxn>
              <a:cxn ang="0">
                <a:pos x="33" y="23"/>
              </a:cxn>
              <a:cxn ang="0">
                <a:pos x="24" y="32"/>
              </a:cxn>
              <a:cxn ang="0">
                <a:pos x="16" y="42"/>
              </a:cxn>
              <a:cxn ang="0">
                <a:pos x="10" y="52"/>
              </a:cxn>
              <a:cxn ang="0">
                <a:pos x="5" y="64"/>
              </a:cxn>
              <a:cxn ang="0">
                <a:pos x="2" y="76"/>
              </a:cxn>
              <a:cxn ang="0">
                <a:pos x="1" y="88"/>
              </a:cxn>
              <a:cxn ang="0">
                <a:pos x="1" y="100"/>
              </a:cxn>
              <a:cxn ang="0">
                <a:pos x="2" y="113"/>
              </a:cxn>
              <a:cxn ang="0">
                <a:pos x="5" y="124"/>
              </a:cxn>
              <a:cxn ang="0">
                <a:pos x="10" y="136"/>
              </a:cxn>
              <a:cxn ang="0">
                <a:pos x="16" y="147"/>
              </a:cxn>
              <a:cxn ang="0">
                <a:pos x="24" y="156"/>
              </a:cxn>
              <a:cxn ang="0">
                <a:pos x="33" y="165"/>
              </a:cxn>
              <a:cxn ang="0">
                <a:pos x="42" y="173"/>
              </a:cxn>
              <a:cxn ang="0">
                <a:pos x="53" y="179"/>
              </a:cxn>
              <a:cxn ang="0">
                <a:pos x="65" y="184"/>
              </a:cxn>
              <a:cxn ang="0">
                <a:pos x="76" y="187"/>
              </a:cxn>
              <a:cxn ang="0">
                <a:pos x="89" y="188"/>
              </a:cxn>
              <a:cxn ang="0">
                <a:pos x="101" y="188"/>
              </a:cxn>
              <a:cxn ang="0">
                <a:pos x="113" y="187"/>
              </a:cxn>
              <a:cxn ang="0">
                <a:pos x="125" y="184"/>
              </a:cxn>
              <a:cxn ang="0">
                <a:pos x="137" y="179"/>
              </a:cxn>
              <a:cxn ang="0">
                <a:pos x="147" y="173"/>
              </a:cxn>
              <a:cxn ang="0">
                <a:pos x="157" y="165"/>
              </a:cxn>
              <a:cxn ang="0">
                <a:pos x="166" y="156"/>
              </a:cxn>
              <a:cxn ang="0">
                <a:pos x="173" y="147"/>
              </a:cxn>
              <a:cxn ang="0">
                <a:pos x="180" y="136"/>
              </a:cxn>
              <a:cxn ang="0">
                <a:pos x="184" y="124"/>
              </a:cxn>
              <a:cxn ang="0">
                <a:pos x="187" y="113"/>
              </a:cxn>
              <a:cxn ang="0">
                <a:pos x="189" y="100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89" y="88"/>
                </a:lnTo>
                <a:lnTo>
                  <a:pt x="188" y="82"/>
                </a:lnTo>
                <a:lnTo>
                  <a:pt x="187" y="76"/>
                </a:lnTo>
                <a:lnTo>
                  <a:pt x="186" y="70"/>
                </a:lnTo>
                <a:lnTo>
                  <a:pt x="184" y="64"/>
                </a:lnTo>
                <a:lnTo>
                  <a:pt x="182" y="58"/>
                </a:lnTo>
                <a:lnTo>
                  <a:pt x="180" y="52"/>
                </a:lnTo>
                <a:lnTo>
                  <a:pt x="177" y="47"/>
                </a:lnTo>
                <a:lnTo>
                  <a:pt x="173" y="42"/>
                </a:lnTo>
                <a:lnTo>
                  <a:pt x="170" y="37"/>
                </a:lnTo>
                <a:lnTo>
                  <a:pt x="166" y="32"/>
                </a:lnTo>
                <a:lnTo>
                  <a:pt x="162" y="27"/>
                </a:lnTo>
                <a:lnTo>
                  <a:pt x="157" y="23"/>
                </a:lnTo>
                <a:lnTo>
                  <a:pt x="152" y="19"/>
                </a:lnTo>
                <a:lnTo>
                  <a:pt x="147" y="16"/>
                </a:lnTo>
                <a:lnTo>
                  <a:pt x="142" y="12"/>
                </a:lnTo>
                <a:lnTo>
                  <a:pt x="137" y="9"/>
                </a:lnTo>
                <a:lnTo>
                  <a:pt x="131" y="7"/>
                </a:lnTo>
                <a:lnTo>
                  <a:pt x="125" y="5"/>
                </a:lnTo>
                <a:lnTo>
                  <a:pt x="119" y="3"/>
                </a:lnTo>
                <a:lnTo>
                  <a:pt x="113" y="2"/>
                </a:lnTo>
                <a:lnTo>
                  <a:pt x="107" y="1"/>
                </a:lnTo>
                <a:lnTo>
                  <a:pt x="101" y="0"/>
                </a:lnTo>
                <a:lnTo>
                  <a:pt x="95" y="0"/>
                </a:lnTo>
                <a:lnTo>
                  <a:pt x="89" y="0"/>
                </a:lnTo>
                <a:lnTo>
                  <a:pt x="83" y="1"/>
                </a:lnTo>
                <a:lnTo>
                  <a:pt x="76" y="2"/>
                </a:lnTo>
                <a:lnTo>
                  <a:pt x="70" y="3"/>
                </a:lnTo>
                <a:lnTo>
                  <a:pt x="65" y="5"/>
                </a:lnTo>
                <a:lnTo>
                  <a:pt x="59" y="7"/>
                </a:lnTo>
                <a:lnTo>
                  <a:pt x="53" y="9"/>
                </a:lnTo>
                <a:lnTo>
                  <a:pt x="48" y="12"/>
                </a:lnTo>
                <a:lnTo>
                  <a:pt x="42" y="16"/>
                </a:lnTo>
                <a:lnTo>
                  <a:pt x="37" y="19"/>
                </a:lnTo>
                <a:lnTo>
                  <a:pt x="33" y="23"/>
                </a:lnTo>
                <a:lnTo>
                  <a:pt x="28" y="27"/>
                </a:lnTo>
                <a:lnTo>
                  <a:pt x="24" y="32"/>
                </a:lnTo>
                <a:lnTo>
                  <a:pt x="20" y="37"/>
                </a:lnTo>
                <a:lnTo>
                  <a:pt x="16" y="42"/>
                </a:lnTo>
                <a:lnTo>
                  <a:pt x="13" y="47"/>
                </a:lnTo>
                <a:lnTo>
                  <a:pt x="10" y="52"/>
                </a:lnTo>
                <a:lnTo>
                  <a:pt x="8" y="58"/>
                </a:lnTo>
                <a:lnTo>
                  <a:pt x="5" y="64"/>
                </a:lnTo>
                <a:lnTo>
                  <a:pt x="4" y="70"/>
                </a:lnTo>
                <a:lnTo>
                  <a:pt x="2" y="76"/>
                </a:lnTo>
                <a:lnTo>
                  <a:pt x="1" y="82"/>
                </a:lnTo>
                <a:lnTo>
                  <a:pt x="1" y="88"/>
                </a:lnTo>
                <a:lnTo>
                  <a:pt x="0" y="94"/>
                </a:lnTo>
                <a:lnTo>
                  <a:pt x="1" y="100"/>
                </a:lnTo>
                <a:lnTo>
                  <a:pt x="1" y="106"/>
                </a:lnTo>
                <a:lnTo>
                  <a:pt x="2" y="113"/>
                </a:lnTo>
                <a:lnTo>
                  <a:pt x="4" y="119"/>
                </a:lnTo>
                <a:lnTo>
                  <a:pt x="5" y="124"/>
                </a:lnTo>
                <a:lnTo>
                  <a:pt x="8" y="130"/>
                </a:lnTo>
                <a:lnTo>
                  <a:pt x="10" y="136"/>
                </a:lnTo>
                <a:lnTo>
                  <a:pt x="13" y="141"/>
                </a:lnTo>
                <a:lnTo>
                  <a:pt x="16" y="147"/>
                </a:lnTo>
                <a:lnTo>
                  <a:pt x="20" y="152"/>
                </a:lnTo>
                <a:lnTo>
                  <a:pt x="24" y="156"/>
                </a:lnTo>
                <a:lnTo>
                  <a:pt x="28" y="161"/>
                </a:lnTo>
                <a:lnTo>
                  <a:pt x="33" y="165"/>
                </a:lnTo>
                <a:lnTo>
                  <a:pt x="37" y="169"/>
                </a:lnTo>
                <a:lnTo>
                  <a:pt x="42" y="173"/>
                </a:lnTo>
                <a:lnTo>
                  <a:pt x="48" y="176"/>
                </a:lnTo>
                <a:lnTo>
                  <a:pt x="53" y="179"/>
                </a:lnTo>
                <a:lnTo>
                  <a:pt x="59" y="181"/>
                </a:lnTo>
                <a:lnTo>
                  <a:pt x="65" y="184"/>
                </a:lnTo>
                <a:lnTo>
                  <a:pt x="70" y="185"/>
                </a:lnTo>
                <a:lnTo>
                  <a:pt x="76" y="187"/>
                </a:lnTo>
                <a:lnTo>
                  <a:pt x="83" y="188"/>
                </a:lnTo>
                <a:lnTo>
                  <a:pt x="89" y="188"/>
                </a:lnTo>
                <a:lnTo>
                  <a:pt x="95" y="189"/>
                </a:lnTo>
                <a:lnTo>
                  <a:pt x="101" y="188"/>
                </a:lnTo>
                <a:lnTo>
                  <a:pt x="107" y="188"/>
                </a:lnTo>
                <a:lnTo>
                  <a:pt x="113" y="187"/>
                </a:lnTo>
                <a:lnTo>
                  <a:pt x="119" y="185"/>
                </a:lnTo>
                <a:lnTo>
                  <a:pt x="125" y="184"/>
                </a:lnTo>
                <a:lnTo>
                  <a:pt x="131" y="181"/>
                </a:lnTo>
                <a:lnTo>
                  <a:pt x="137" y="179"/>
                </a:lnTo>
                <a:lnTo>
                  <a:pt x="142" y="176"/>
                </a:lnTo>
                <a:lnTo>
                  <a:pt x="147" y="173"/>
                </a:lnTo>
                <a:lnTo>
                  <a:pt x="152" y="169"/>
                </a:lnTo>
                <a:lnTo>
                  <a:pt x="157" y="165"/>
                </a:lnTo>
                <a:lnTo>
                  <a:pt x="162" y="161"/>
                </a:lnTo>
                <a:lnTo>
                  <a:pt x="166" y="156"/>
                </a:lnTo>
                <a:lnTo>
                  <a:pt x="170" y="152"/>
                </a:lnTo>
                <a:lnTo>
                  <a:pt x="173" y="147"/>
                </a:lnTo>
                <a:lnTo>
                  <a:pt x="177" y="141"/>
                </a:lnTo>
                <a:lnTo>
                  <a:pt x="180" y="136"/>
                </a:lnTo>
                <a:lnTo>
                  <a:pt x="182" y="130"/>
                </a:lnTo>
                <a:lnTo>
                  <a:pt x="184" y="124"/>
                </a:lnTo>
                <a:lnTo>
                  <a:pt x="186" y="119"/>
                </a:lnTo>
                <a:lnTo>
                  <a:pt x="187" y="113"/>
                </a:lnTo>
                <a:lnTo>
                  <a:pt x="188" y="106"/>
                </a:lnTo>
                <a:lnTo>
                  <a:pt x="189" y="100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4" name="Freeform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8429625" y="3771901"/>
            <a:ext cx="50800" cy="50800"/>
          </a:xfrm>
          <a:custGeom>
            <a:avLst/>
            <a:gdLst/>
            <a:ahLst/>
            <a:cxnLst>
              <a:cxn ang="0">
                <a:pos x="32" y="16"/>
              </a:cxn>
              <a:cxn ang="0">
                <a:pos x="32" y="14"/>
              </a:cxn>
              <a:cxn ang="0">
                <a:pos x="31" y="12"/>
              </a:cxn>
              <a:cxn ang="0">
                <a:pos x="31" y="10"/>
              </a:cxn>
              <a:cxn ang="0">
                <a:pos x="30" y="8"/>
              </a:cxn>
              <a:cxn ang="0">
                <a:pos x="29" y="6"/>
              </a:cxn>
              <a:cxn ang="0">
                <a:pos x="27" y="4"/>
              </a:cxn>
              <a:cxn ang="0">
                <a:pos x="26" y="3"/>
              </a:cxn>
              <a:cxn ang="0">
                <a:pos x="24" y="2"/>
              </a:cxn>
              <a:cxn ang="0">
                <a:pos x="22" y="1"/>
              </a:cxn>
              <a:cxn ang="0">
                <a:pos x="20" y="0"/>
              </a:cxn>
              <a:cxn ang="0">
                <a:pos x="18" y="0"/>
              </a:cxn>
              <a:cxn ang="0">
                <a:pos x="16" y="0"/>
              </a:cxn>
              <a:cxn ang="0">
                <a:pos x="14" y="0"/>
              </a:cxn>
              <a:cxn ang="0">
                <a:pos x="12" y="0"/>
              </a:cxn>
              <a:cxn ang="0">
                <a:pos x="10" y="1"/>
              </a:cxn>
              <a:cxn ang="0">
                <a:pos x="8" y="2"/>
              </a:cxn>
              <a:cxn ang="0">
                <a:pos x="6" y="3"/>
              </a:cxn>
              <a:cxn ang="0">
                <a:pos x="5" y="4"/>
              </a:cxn>
              <a:cxn ang="0">
                <a:pos x="3" y="6"/>
              </a:cxn>
              <a:cxn ang="0">
                <a:pos x="2" y="8"/>
              </a:cxn>
              <a:cxn ang="0">
                <a:pos x="1" y="10"/>
              </a:cxn>
              <a:cxn ang="0">
                <a:pos x="1" y="12"/>
              </a:cxn>
              <a:cxn ang="0">
                <a:pos x="0" y="14"/>
              </a:cxn>
              <a:cxn ang="0">
                <a:pos x="0" y="16"/>
              </a:cxn>
              <a:cxn ang="0">
                <a:pos x="0" y="18"/>
              </a:cxn>
              <a:cxn ang="0">
                <a:pos x="1" y="20"/>
              </a:cxn>
              <a:cxn ang="0">
                <a:pos x="1" y="22"/>
              </a:cxn>
              <a:cxn ang="0">
                <a:pos x="2" y="24"/>
              </a:cxn>
              <a:cxn ang="0">
                <a:pos x="3" y="26"/>
              </a:cxn>
              <a:cxn ang="0">
                <a:pos x="5" y="27"/>
              </a:cxn>
              <a:cxn ang="0">
                <a:pos x="6" y="28"/>
              </a:cxn>
              <a:cxn ang="0">
                <a:pos x="8" y="30"/>
              </a:cxn>
              <a:cxn ang="0">
                <a:pos x="10" y="31"/>
              </a:cxn>
              <a:cxn ang="0">
                <a:pos x="12" y="31"/>
              </a:cxn>
              <a:cxn ang="0">
                <a:pos x="14" y="32"/>
              </a:cxn>
              <a:cxn ang="0">
                <a:pos x="16" y="32"/>
              </a:cxn>
              <a:cxn ang="0">
                <a:pos x="18" y="32"/>
              </a:cxn>
              <a:cxn ang="0">
                <a:pos x="20" y="31"/>
              </a:cxn>
              <a:cxn ang="0">
                <a:pos x="22" y="31"/>
              </a:cxn>
              <a:cxn ang="0">
                <a:pos x="24" y="30"/>
              </a:cxn>
              <a:cxn ang="0">
                <a:pos x="26" y="28"/>
              </a:cxn>
              <a:cxn ang="0">
                <a:pos x="27" y="27"/>
              </a:cxn>
              <a:cxn ang="0">
                <a:pos x="29" y="26"/>
              </a:cxn>
              <a:cxn ang="0">
                <a:pos x="30" y="24"/>
              </a:cxn>
              <a:cxn ang="0">
                <a:pos x="31" y="22"/>
              </a:cxn>
              <a:cxn ang="0">
                <a:pos x="31" y="20"/>
              </a:cxn>
              <a:cxn ang="0">
                <a:pos x="32" y="18"/>
              </a:cxn>
            </a:cxnLst>
            <a:rect l="0" t="0" r="r" b="b"/>
            <a:pathLst>
              <a:path w="32" h="32">
                <a:moveTo>
                  <a:pt x="32" y="17"/>
                </a:moveTo>
                <a:lnTo>
                  <a:pt x="32" y="16"/>
                </a:lnTo>
                <a:lnTo>
                  <a:pt x="32" y="15"/>
                </a:lnTo>
                <a:lnTo>
                  <a:pt x="32" y="14"/>
                </a:lnTo>
                <a:lnTo>
                  <a:pt x="32" y="13"/>
                </a:lnTo>
                <a:lnTo>
                  <a:pt x="31" y="12"/>
                </a:lnTo>
                <a:lnTo>
                  <a:pt x="31" y="11"/>
                </a:lnTo>
                <a:lnTo>
                  <a:pt x="31" y="10"/>
                </a:lnTo>
                <a:lnTo>
                  <a:pt x="30" y="9"/>
                </a:lnTo>
                <a:lnTo>
                  <a:pt x="30" y="8"/>
                </a:lnTo>
                <a:lnTo>
                  <a:pt x="29" y="7"/>
                </a:lnTo>
                <a:lnTo>
                  <a:pt x="29" y="6"/>
                </a:lnTo>
                <a:lnTo>
                  <a:pt x="28" y="5"/>
                </a:lnTo>
                <a:lnTo>
                  <a:pt x="27" y="4"/>
                </a:lnTo>
                <a:lnTo>
                  <a:pt x="26" y="4"/>
                </a:lnTo>
                <a:lnTo>
                  <a:pt x="26" y="3"/>
                </a:lnTo>
                <a:lnTo>
                  <a:pt x="25" y="2"/>
                </a:lnTo>
                <a:lnTo>
                  <a:pt x="24" y="2"/>
                </a:lnTo>
                <a:lnTo>
                  <a:pt x="23" y="1"/>
                </a:lnTo>
                <a:lnTo>
                  <a:pt x="22" y="1"/>
                </a:lnTo>
                <a:lnTo>
                  <a:pt x="21" y="1"/>
                </a:lnTo>
                <a:lnTo>
                  <a:pt x="20" y="0"/>
                </a:lnTo>
                <a:lnTo>
                  <a:pt x="19" y="0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3" y="0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9" y="1"/>
                </a:lnTo>
                <a:lnTo>
                  <a:pt x="8" y="2"/>
                </a:lnTo>
                <a:lnTo>
                  <a:pt x="7" y="2"/>
                </a:lnTo>
                <a:lnTo>
                  <a:pt x="6" y="3"/>
                </a:lnTo>
                <a:lnTo>
                  <a:pt x="5" y="4"/>
                </a:lnTo>
                <a:lnTo>
                  <a:pt x="5" y="4"/>
                </a:lnTo>
                <a:lnTo>
                  <a:pt x="4" y="5"/>
                </a:lnTo>
                <a:lnTo>
                  <a:pt x="3" y="6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2" y="23"/>
                </a:lnTo>
                <a:lnTo>
                  <a:pt x="2" y="24"/>
                </a:lnTo>
                <a:lnTo>
                  <a:pt x="3" y="25"/>
                </a:lnTo>
                <a:lnTo>
                  <a:pt x="3" y="26"/>
                </a:lnTo>
                <a:lnTo>
                  <a:pt x="4" y="26"/>
                </a:lnTo>
                <a:lnTo>
                  <a:pt x="5" y="27"/>
                </a:lnTo>
                <a:lnTo>
                  <a:pt x="5" y="28"/>
                </a:lnTo>
                <a:lnTo>
                  <a:pt x="6" y="28"/>
                </a:lnTo>
                <a:lnTo>
                  <a:pt x="7" y="29"/>
                </a:lnTo>
                <a:lnTo>
                  <a:pt x="8" y="30"/>
                </a:lnTo>
                <a:lnTo>
                  <a:pt x="9" y="30"/>
                </a:lnTo>
                <a:lnTo>
                  <a:pt x="10" y="31"/>
                </a:lnTo>
                <a:lnTo>
                  <a:pt x="11" y="31"/>
                </a:lnTo>
                <a:lnTo>
                  <a:pt x="12" y="31"/>
                </a:lnTo>
                <a:lnTo>
                  <a:pt x="13" y="31"/>
                </a:lnTo>
                <a:lnTo>
                  <a:pt x="14" y="32"/>
                </a:lnTo>
                <a:lnTo>
                  <a:pt x="15" y="32"/>
                </a:lnTo>
                <a:lnTo>
                  <a:pt x="16" y="32"/>
                </a:lnTo>
                <a:lnTo>
                  <a:pt x="17" y="32"/>
                </a:lnTo>
                <a:lnTo>
                  <a:pt x="18" y="32"/>
                </a:lnTo>
                <a:lnTo>
                  <a:pt x="19" y="31"/>
                </a:lnTo>
                <a:lnTo>
                  <a:pt x="20" y="31"/>
                </a:lnTo>
                <a:lnTo>
                  <a:pt x="21" y="31"/>
                </a:lnTo>
                <a:lnTo>
                  <a:pt x="22" y="31"/>
                </a:lnTo>
                <a:lnTo>
                  <a:pt x="23" y="30"/>
                </a:lnTo>
                <a:lnTo>
                  <a:pt x="24" y="30"/>
                </a:lnTo>
                <a:lnTo>
                  <a:pt x="25" y="29"/>
                </a:lnTo>
                <a:lnTo>
                  <a:pt x="26" y="28"/>
                </a:lnTo>
                <a:lnTo>
                  <a:pt x="26" y="28"/>
                </a:lnTo>
                <a:lnTo>
                  <a:pt x="27" y="27"/>
                </a:lnTo>
                <a:lnTo>
                  <a:pt x="28" y="26"/>
                </a:lnTo>
                <a:lnTo>
                  <a:pt x="29" y="26"/>
                </a:lnTo>
                <a:lnTo>
                  <a:pt x="29" y="25"/>
                </a:lnTo>
                <a:lnTo>
                  <a:pt x="30" y="24"/>
                </a:lnTo>
                <a:lnTo>
                  <a:pt x="30" y="23"/>
                </a:lnTo>
                <a:lnTo>
                  <a:pt x="31" y="22"/>
                </a:lnTo>
                <a:lnTo>
                  <a:pt x="31" y="21"/>
                </a:lnTo>
                <a:lnTo>
                  <a:pt x="31" y="20"/>
                </a:lnTo>
                <a:lnTo>
                  <a:pt x="32" y="19"/>
                </a:lnTo>
                <a:lnTo>
                  <a:pt x="32" y="18"/>
                </a:lnTo>
                <a:lnTo>
                  <a:pt x="32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5" name="Freeform 1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8429625" y="3771901"/>
            <a:ext cx="50800" cy="50800"/>
          </a:xfrm>
          <a:custGeom>
            <a:avLst/>
            <a:gdLst/>
            <a:ahLst/>
            <a:cxnLst>
              <a:cxn ang="0">
                <a:pos x="189" y="88"/>
              </a:cxn>
              <a:cxn ang="0">
                <a:pos x="187" y="76"/>
              </a:cxn>
              <a:cxn ang="0">
                <a:pos x="184" y="64"/>
              </a:cxn>
              <a:cxn ang="0">
                <a:pos x="179" y="53"/>
              </a:cxn>
              <a:cxn ang="0">
                <a:pos x="173" y="42"/>
              </a:cxn>
              <a:cxn ang="0">
                <a:pos x="166" y="32"/>
              </a:cxn>
              <a:cxn ang="0">
                <a:pos x="157" y="23"/>
              </a:cxn>
              <a:cxn ang="0">
                <a:pos x="147" y="16"/>
              </a:cxn>
              <a:cxn ang="0">
                <a:pos x="137" y="10"/>
              </a:cxn>
              <a:cxn ang="0">
                <a:pos x="125" y="5"/>
              </a:cxn>
              <a:cxn ang="0">
                <a:pos x="113" y="2"/>
              </a:cxn>
              <a:cxn ang="0">
                <a:pos x="101" y="0"/>
              </a:cxn>
              <a:cxn ang="0">
                <a:pos x="89" y="0"/>
              </a:cxn>
              <a:cxn ang="0">
                <a:pos x="76" y="2"/>
              </a:cxn>
              <a:cxn ang="0">
                <a:pos x="64" y="5"/>
              </a:cxn>
              <a:cxn ang="0">
                <a:pos x="53" y="10"/>
              </a:cxn>
              <a:cxn ang="0">
                <a:pos x="42" y="16"/>
              </a:cxn>
              <a:cxn ang="0">
                <a:pos x="33" y="23"/>
              </a:cxn>
              <a:cxn ang="0">
                <a:pos x="24" y="32"/>
              </a:cxn>
              <a:cxn ang="0">
                <a:pos x="16" y="42"/>
              </a:cxn>
              <a:cxn ang="0">
                <a:pos x="10" y="53"/>
              </a:cxn>
              <a:cxn ang="0">
                <a:pos x="5" y="64"/>
              </a:cxn>
              <a:cxn ang="0">
                <a:pos x="2" y="76"/>
              </a:cxn>
              <a:cxn ang="0">
                <a:pos x="1" y="88"/>
              </a:cxn>
              <a:cxn ang="0">
                <a:pos x="1" y="100"/>
              </a:cxn>
              <a:cxn ang="0">
                <a:pos x="2" y="113"/>
              </a:cxn>
              <a:cxn ang="0">
                <a:pos x="5" y="125"/>
              </a:cxn>
              <a:cxn ang="0">
                <a:pos x="10" y="136"/>
              </a:cxn>
              <a:cxn ang="0">
                <a:pos x="16" y="147"/>
              </a:cxn>
              <a:cxn ang="0">
                <a:pos x="24" y="157"/>
              </a:cxn>
              <a:cxn ang="0">
                <a:pos x="33" y="165"/>
              </a:cxn>
              <a:cxn ang="0">
                <a:pos x="42" y="173"/>
              </a:cxn>
              <a:cxn ang="0">
                <a:pos x="53" y="179"/>
              </a:cxn>
              <a:cxn ang="0">
                <a:pos x="64" y="184"/>
              </a:cxn>
              <a:cxn ang="0">
                <a:pos x="76" y="187"/>
              </a:cxn>
              <a:cxn ang="0">
                <a:pos x="89" y="189"/>
              </a:cxn>
              <a:cxn ang="0">
                <a:pos x="101" y="189"/>
              </a:cxn>
              <a:cxn ang="0">
                <a:pos x="113" y="187"/>
              </a:cxn>
              <a:cxn ang="0">
                <a:pos x="125" y="184"/>
              </a:cxn>
              <a:cxn ang="0">
                <a:pos x="137" y="179"/>
              </a:cxn>
              <a:cxn ang="0">
                <a:pos x="147" y="173"/>
              </a:cxn>
              <a:cxn ang="0">
                <a:pos x="157" y="165"/>
              </a:cxn>
              <a:cxn ang="0">
                <a:pos x="166" y="157"/>
              </a:cxn>
              <a:cxn ang="0">
                <a:pos x="173" y="147"/>
              </a:cxn>
              <a:cxn ang="0">
                <a:pos x="179" y="136"/>
              </a:cxn>
              <a:cxn ang="0">
                <a:pos x="184" y="125"/>
              </a:cxn>
              <a:cxn ang="0">
                <a:pos x="187" y="113"/>
              </a:cxn>
              <a:cxn ang="0">
                <a:pos x="189" y="100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89" y="88"/>
                </a:lnTo>
                <a:lnTo>
                  <a:pt x="188" y="82"/>
                </a:lnTo>
                <a:lnTo>
                  <a:pt x="187" y="76"/>
                </a:lnTo>
                <a:lnTo>
                  <a:pt x="186" y="70"/>
                </a:lnTo>
                <a:lnTo>
                  <a:pt x="184" y="64"/>
                </a:lnTo>
                <a:lnTo>
                  <a:pt x="182" y="58"/>
                </a:lnTo>
                <a:lnTo>
                  <a:pt x="179" y="53"/>
                </a:lnTo>
                <a:lnTo>
                  <a:pt x="177" y="47"/>
                </a:lnTo>
                <a:lnTo>
                  <a:pt x="173" y="42"/>
                </a:lnTo>
                <a:lnTo>
                  <a:pt x="170" y="37"/>
                </a:lnTo>
                <a:lnTo>
                  <a:pt x="166" y="32"/>
                </a:lnTo>
                <a:lnTo>
                  <a:pt x="162" y="28"/>
                </a:lnTo>
                <a:lnTo>
                  <a:pt x="157" y="23"/>
                </a:lnTo>
                <a:lnTo>
                  <a:pt x="152" y="19"/>
                </a:lnTo>
                <a:lnTo>
                  <a:pt x="147" y="16"/>
                </a:lnTo>
                <a:lnTo>
                  <a:pt x="142" y="13"/>
                </a:lnTo>
                <a:lnTo>
                  <a:pt x="137" y="10"/>
                </a:lnTo>
                <a:lnTo>
                  <a:pt x="131" y="7"/>
                </a:lnTo>
                <a:lnTo>
                  <a:pt x="125" y="5"/>
                </a:lnTo>
                <a:lnTo>
                  <a:pt x="119" y="3"/>
                </a:lnTo>
                <a:lnTo>
                  <a:pt x="113" y="2"/>
                </a:lnTo>
                <a:lnTo>
                  <a:pt x="107" y="1"/>
                </a:lnTo>
                <a:lnTo>
                  <a:pt x="101" y="0"/>
                </a:lnTo>
                <a:lnTo>
                  <a:pt x="95" y="0"/>
                </a:lnTo>
                <a:lnTo>
                  <a:pt x="89" y="0"/>
                </a:lnTo>
                <a:lnTo>
                  <a:pt x="82" y="1"/>
                </a:lnTo>
                <a:lnTo>
                  <a:pt x="76" y="2"/>
                </a:lnTo>
                <a:lnTo>
                  <a:pt x="70" y="3"/>
                </a:lnTo>
                <a:lnTo>
                  <a:pt x="64" y="5"/>
                </a:lnTo>
                <a:lnTo>
                  <a:pt x="59" y="7"/>
                </a:lnTo>
                <a:lnTo>
                  <a:pt x="53" y="10"/>
                </a:lnTo>
                <a:lnTo>
                  <a:pt x="48" y="13"/>
                </a:lnTo>
                <a:lnTo>
                  <a:pt x="42" y="16"/>
                </a:lnTo>
                <a:lnTo>
                  <a:pt x="37" y="19"/>
                </a:lnTo>
                <a:lnTo>
                  <a:pt x="33" y="23"/>
                </a:lnTo>
                <a:lnTo>
                  <a:pt x="28" y="28"/>
                </a:lnTo>
                <a:lnTo>
                  <a:pt x="24" y="32"/>
                </a:lnTo>
                <a:lnTo>
                  <a:pt x="20" y="37"/>
                </a:lnTo>
                <a:lnTo>
                  <a:pt x="16" y="42"/>
                </a:lnTo>
                <a:lnTo>
                  <a:pt x="13" y="47"/>
                </a:lnTo>
                <a:lnTo>
                  <a:pt x="10" y="53"/>
                </a:lnTo>
                <a:lnTo>
                  <a:pt x="8" y="58"/>
                </a:lnTo>
                <a:lnTo>
                  <a:pt x="5" y="64"/>
                </a:lnTo>
                <a:lnTo>
                  <a:pt x="4" y="70"/>
                </a:lnTo>
                <a:lnTo>
                  <a:pt x="2" y="76"/>
                </a:lnTo>
                <a:lnTo>
                  <a:pt x="1" y="82"/>
                </a:lnTo>
                <a:lnTo>
                  <a:pt x="1" y="88"/>
                </a:lnTo>
                <a:lnTo>
                  <a:pt x="0" y="94"/>
                </a:lnTo>
                <a:lnTo>
                  <a:pt x="1" y="100"/>
                </a:lnTo>
                <a:lnTo>
                  <a:pt x="1" y="107"/>
                </a:lnTo>
                <a:lnTo>
                  <a:pt x="2" y="113"/>
                </a:lnTo>
                <a:lnTo>
                  <a:pt x="4" y="119"/>
                </a:lnTo>
                <a:lnTo>
                  <a:pt x="5" y="125"/>
                </a:lnTo>
                <a:lnTo>
                  <a:pt x="8" y="130"/>
                </a:lnTo>
                <a:lnTo>
                  <a:pt x="10" y="136"/>
                </a:lnTo>
                <a:lnTo>
                  <a:pt x="13" y="142"/>
                </a:lnTo>
                <a:lnTo>
                  <a:pt x="16" y="147"/>
                </a:lnTo>
                <a:lnTo>
                  <a:pt x="20" y="152"/>
                </a:lnTo>
                <a:lnTo>
                  <a:pt x="24" y="157"/>
                </a:lnTo>
                <a:lnTo>
                  <a:pt x="28" y="161"/>
                </a:lnTo>
                <a:lnTo>
                  <a:pt x="33" y="165"/>
                </a:lnTo>
                <a:lnTo>
                  <a:pt x="37" y="169"/>
                </a:lnTo>
                <a:lnTo>
                  <a:pt x="42" y="173"/>
                </a:lnTo>
                <a:lnTo>
                  <a:pt x="48" y="176"/>
                </a:lnTo>
                <a:lnTo>
                  <a:pt x="53" y="179"/>
                </a:lnTo>
                <a:lnTo>
                  <a:pt x="59" y="182"/>
                </a:lnTo>
                <a:lnTo>
                  <a:pt x="64" y="184"/>
                </a:lnTo>
                <a:lnTo>
                  <a:pt x="70" y="185"/>
                </a:lnTo>
                <a:lnTo>
                  <a:pt x="76" y="187"/>
                </a:lnTo>
                <a:lnTo>
                  <a:pt x="82" y="188"/>
                </a:lnTo>
                <a:lnTo>
                  <a:pt x="89" y="189"/>
                </a:lnTo>
                <a:lnTo>
                  <a:pt x="95" y="189"/>
                </a:lnTo>
                <a:lnTo>
                  <a:pt x="101" y="189"/>
                </a:lnTo>
                <a:lnTo>
                  <a:pt x="107" y="188"/>
                </a:lnTo>
                <a:lnTo>
                  <a:pt x="113" y="187"/>
                </a:lnTo>
                <a:lnTo>
                  <a:pt x="119" y="185"/>
                </a:lnTo>
                <a:lnTo>
                  <a:pt x="125" y="184"/>
                </a:lnTo>
                <a:lnTo>
                  <a:pt x="131" y="182"/>
                </a:lnTo>
                <a:lnTo>
                  <a:pt x="137" y="179"/>
                </a:lnTo>
                <a:lnTo>
                  <a:pt x="142" y="176"/>
                </a:lnTo>
                <a:lnTo>
                  <a:pt x="147" y="173"/>
                </a:lnTo>
                <a:lnTo>
                  <a:pt x="152" y="169"/>
                </a:lnTo>
                <a:lnTo>
                  <a:pt x="157" y="165"/>
                </a:lnTo>
                <a:lnTo>
                  <a:pt x="162" y="161"/>
                </a:lnTo>
                <a:lnTo>
                  <a:pt x="166" y="157"/>
                </a:lnTo>
                <a:lnTo>
                  <a:pt x="170" y="152"/>
                </a:lnTo>
                <a:lnTo>
                  <a:pt x="173" y="147"/>
                </a:lnTo>
                <a:lnTo>
                  <a:pt x="177" y="142"/>
                </a:lnTo>
                <a:lnTo>
                  <a:pt x="179" y="136"/>
                </a:lnTo>
                <a:lnTo>
                  <a:pt x="182" y="130"/>
                </a:lnTo>
                <a:lnTo>
                  <a:pt x="184" y="125"/>
                </a:lnTo>
                <a:lnTo>
                  <a:pt x="186" y="119"/>
                </a:lnTo>
                <a:lnTo>
                  <a:pt x="187" y="113"/>
                </a:lnTo>
                <a:lnTo>
                  <a:pt x="188" y="107"/>
                </a:lnTo>
                <a:lnTo>
                  <a:pt x="189" y="100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6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21480000">
            <a:off x="6499225" y="3854451"/>
            <a:ext cx="6413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559.83'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7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27077" y="3006726"/>
            <a:ext cx="6413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374.91'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8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68919" y="1726493"/>
            <a:ext cx="3175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9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90500" y="1627188"/>
            <a:ext cx="8636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4942.56'N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0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90500" y="1817688"/>
            <a:ext cx="8540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1014.02'E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1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71804" y="3886201"/>
            <a:ext cx="2698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2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140700" y="4078288"/>
            <a:ext cx="8636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4593.10'N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3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140700" y="4268788"/>
            <a:ext cx="8540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1645.48'E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4" name="Freeform 20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5453063" y="3870326"/>
            <a:ext cx="50800" cy="50800"/>
          </a:xfrm>
          <a:custGeom>
            <a:avLst/>
            <a:gdLst/>
            <a:ahLst/>
            <a:cxnLst>
              <a:cxn ang="0">
                <a:pos x="189" y="94"/>
              </a:cxn>
              <a:cxn ang="0">
                <a:pos x="161" y="27"/>
              </a:cxn>
              <a:cxn ang="0">
                <a:pos x="95" y="0"/>
              </a:cxn>
              <a:cxn ang="0">
                <a:pos x="28" y="27"/>
              </a:cxn>
              <a:cxn ang="0">
                <a:pos x="0" y="94"/>
              </a:cxn>
              <a:cxn ang="0">
                <a:pos x="28" y="161"/>
              </a:cxn>
              <a:cxn ang="0">
                <a:pos x="95" y="189"/>
              </a:cxn>
              <a:cxn ang="0">
                <a:pos x="161" y="161"/>
              </a:cxn>
              <a:cxn ang="0">
                <a:pos x="189" y="94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61" y="27"/>
                </a:lnTo>
                <a:lnTo>
                  <a:pt x="95" y="0"/>
                </a:lnTo>
                <a:lnTo>
                  <a:pt x="28" y="27"/>
                </a:lnTo>
                <a:lnTo>
                  <a:pt x="0" y="94"/>
                </a:lnTo>
                <a:lnTo>
                  <a:pt x="28" y="161"/>
                </a:lnTo>
                <a:lnTo>
                  <a:pt x="95" y="189"/>
                </a:lnTo>
                <a:lnTo>
                  <a:pt x="161" y="161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5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241925" y="3941763"/>
            <a:ext cx="36671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101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637654" y="2341867"/>
            <a:ext cx="1096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721.709’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298°57’39.0”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rc 23"/>
          <p:cNvSpPr/>
          <p:nvPr>
            <p:custDataLst>
              <p:tags r:id="rId22"/>
            </p:custDataLst>
          </p:nvPr>
        </p:nvSpPr>
        <p:spPr>
          <a:xfrm>
            <a:off x="7787459" y="3104933"/>
            <a:ext cx="1371600" cy="1371600"/>
          </a:xfrm>
          <a:prstGeom prst="arc">
            <a:avLst>
              <a:gd name="adj1" fmla="val 10681874"/>
              <a:gd name="adj2" fmla="val 12423643"/>
            </a:avLst>
          </a:prstGeom>
          <a:ln>
            <a:solidFill>
              <a:srgbClr val="C00000"/>
            </a:solidFill>
            <a:headEnd type="arrow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699619" y="3468957"/>
            <a:ext cx="98905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30°51’10.6”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custDataLst>
              <p:tags r:id="rId24"/>
            </p:custDataLst>
          </p:nvPr>
        </p:nvGraphicFramePr>
        <p:xfrm>
          <a:off x="816868" y="2195513"/>
          <a:ext cx="3001963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019300" imgH="342900" progId="Equation.DSMT4">
                  <p:embed/>
                </p:oleObj>
              </mc:Choice>
              <mc:Fallback>
                <p:oleObj name="Equation" r:id="rId30" imgW="2019300" imgH="3429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868" y="2195513"/>
                        <a:ext cx="3001963" cy="509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3144266017"/>
              </p:ext>
            </p:extLst>
          </p:nvPr>
        </p:nvGraphicFramePr>
        <p:xfrm>
          <a:off x="844114" y="4055172"/>
          <a:ext cx="362902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413000" imgH="723900" progId="Equation.DSMT4">
                  <p:embed/>
                </p:oleObj>
              </mc:Choice>
              <mc:Fallback>
                <p:oleObj name="Equation" r:id="rId32" imgW="2413000" imgH="7239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114" y="4055172"/>
                        <a:ext cx="3629025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379078" y="4170398"/>
            <a:ext cx="98103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4574.616'N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79078" y="4360898"/>
            <a:ext cx="96981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1085.955'E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28"/>
            </p:custDataLst>
          </p:nvPr>
        </p:nvSpPr>
        <p:spPr>
          <a:xfrm>
            <a:off x="512466" y="1477107"/>
            <a:ext cx="39960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dirty="0"/>
              <a:t>Step (3) </a:t>
            </a:r>
          </a:p>
          <a:p>
            <a:r>
              <a:rPr lang="en-US" sz="1600" b="0" dirty="0"/>
              <a:t>Compute direction from 30 to 101</a:t>
            </a:r>
          </a:p>
          <a:p>
            <a:endParaRPr lang="en-US" sz="1600" b="0" dirty="0"/>
          </a:p>
          <a:p>
            <a:endParaRPr lang="en-US" sz="1600" b="0" dirty="0"/>
          </a:p>
          <a:p>
            <a:endParaRPr lang="en-US" sz="1600" b="0" dirty="0"/>
          </a:p>
          <a:p>
            <a:r>
              <a:rPr lang="en-US" sz="1600" b="0" dirty="0"/>
              <a:t>Angle at 30 is negative because we turn to the </a:t>
            </a:r>
            <a:r>
              <a:rPr lang="en-US" sz="1600" dirty="0"/>
              <a:t>left</a:t>
            </a:r>
            <a:r>
              <a:rPr lang="en-US" sz="1600" b="0" dirty="0"/>
              <a:t> from 30-20 to 30-101</a:t>
            </a:r>
          </a:p>
          <a:p>
            <a:endParaRPr lang="en-US" sz="1600" b="0" i="1" dirty="0"/>
          </a:p>
          <a:p>
            <a:r>
              <a:rPr lang="en-US" sz="1600" b="0" i="1" dirty="0"/>
              <a:t>Step (4)</a:t>
            </a:r>
          </a:p>
          <a:p>
            <a:r>
              <a:rPr lang="en-US" sz="1600" b="0" dirty="0"/>
              <a:t>Forward comp from 30 to 101</a:t>
            </a:r>
          </a:p>
        </p:txBody>
      </p:sp>
    </p:spTree>
    <p:custDataLst>
      <p:tags r:id="rId1"/>
    </p:custData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2" y="912813"/>
            <a:ext cx="37044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4. Example 2 - Complete Solution</a:t>
            </a:r>
            <a:endParaRPr lang="en-US" b="0" i="1" dirty="0"/>
          </a:p>
        </p:txBody>
      </p:sp>
      <p:sp>
        <p:nvSpPr>
          <p:cNvPr id="45082" name="Text Box 5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6575" y="1141413"/>
            <a:ext cx="36750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What are the coordinates of 101?</a:t>
            </a:r>
          </a:p>
        </p:txBody>
      </p:sp>
      <p:sp>
        <p:nvSpPr>
          <p:cNvPr id="5734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095875" y="1935163"/>
            <a:ext cx="3359150" cy="1862138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095875" y="1935163"/>
            <a:ext cx="382588" cy="1960563"/>
          </a:xfrm>
          <a:prstGeom prst="line">
            <a:avLst/>
          </a:prstGeom>
          <a:noFill/>
          <a:ln w="4763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5478463" y="3797301"/>
            <a:ext cx="2976563" cy="98425"/>
          </a:xfrm>
          <a:prstGeom prst="line">
            <a:avLst/>
          </a:prstGeom>
          <a:noFill/>
          <a:ln w="4763">
            <a:solidFill>
              <a:srgbClr val="C0000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7352" name="Freeform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070475" y="1909763"/>
            <a:ext cx="50800" cy="50800"/>
          </a:xfrm>
          <a:custGeom>
            <a:avLst/>
            <a:gdLst/>
            <a:ahLst/>
            <a:cxnLst>
              <a:cxn ang="0">
                <a:pos x="32" y="16"/>
              </a:cxn>
              <a:cxn ang="0">
                <a:pos x="32" y="14"/>
              </a:cxn>
              <a:cxn ang="0">
                <a:pos x="31" y="12"/>
              </a:cxn>
              <a:cxn ang="0">
                <a:pos x="31" y="10"/>
              </a:cxn>
              <a:cxn ang="0">
                <a:pos x="30" y="8"/>
              </a:cxn>
              <a:cxn ang="0">
                <a:pos x="29" y="7"/>
              </a:cxn>
              <a:cxn ang="0">
                <a:pos x="27" y="5"/>
              </a:cxn>
              <a:cxn ang="0">
                <a:pos x="26" y="3"/>
              </a:cxn>
              <a:cxn ang="0">
                <a:pos x="24" y="2"/>
              </a:cxn>
              <a:cxn ang="0">
                <a:pos x="22" y="1"/>
              </a:cxn>
              <a:cxn ang="0">
                <a:pos x="20" y="1"/>
              </a:cxn>
              <a:cxn ang="0">
                <a:pos x="18" y="0"/>
              </a:cxn>
              <a:cxn ang="0">
                <a:pos x="16" y="0"/>
              </a:cxn>
              <a:cxn ang="0">
                <a:pos x="14" y="0"/>
              </a:cxn>
              <a:cxn ang="0">
                <a:pos x="12" y="1"/>
              </a:cxn>
              <a:cxn ang="0">
                <a:pos x="10" y="1"/>
              </a:cxn>
              <a:cxn ang="0">
                <a:pos x="8" y="2"/>
              </a:cxn>
              <a:cxn ang="0">
                <a:pos x="6" y="3"/>
              </a:cxn>
              <a:cxn ang="0">
                <a:pos x="5" y="5"/>
              </a:cxn>
              <a:cxn ang="0">
                <a:pos x="3" y="7"/>
              </a:cxn>
              <a:cxn ang="0">
                <a:pos x="2" y="8"/>
              </a:cxn>
              <a:cxn ang="0">
                <a:pos x="1" y="10"/>
              </a:cxn>
              <a:cxn ang="0">
                <a:pos x="1" y="12"/>
              </a:cxn>
              <a:cxn ang="0">
                <a:pos x="0" y="14"/>
              </a:cxn>
              <a:cxn ang="0">
                <a:pos x="0" y="16"/>
              </a:cxn>
              <a:cxn ang="0">
                <a:pos x="0" y="18"/>
              </a:cxn>
              <a:cxn ang="0">
                <a:pos x="1" y="20"/>
              </a:cxn>
              <a:cxn ang="0">
                <a:pos x="1" y="22"/>
              </a:cxn>
              <a:cxn ang="0">
                <a:pos x="2" y="24"/>
              </a:cxn>
              <a:cxn ang="0">
                <a:pos x="3" y="26"/>
              </a:cxn>
              <a:cxn ang="0">
                <a:pos x="5" y="28"/>
              </a:cxn>
              <a:cxn ang="0">
                <a:pos x="6" y="29"/>
              </a:cxn>
              <a:cxn ang="0">
                <a:pos x="8" y="30"/>
              </a:cxn>
              <a:cxn ang="0">
                <a:pos x="10" y="31"/>
              </a:cxn>
              <a:cxn ang="0">
                <a:pos x="12" y="32"/>
              </a:cxn>
              <a:cxn ang="0">
                <a:pos x="14" y="32"/>
              </a:cxn>
              <a:cxn ang="0">
                <a:pos x="16" y="32"/>
              </a:cxn>
              <a:cxn ang="0">
                <a:pos x="18" y="32"/>
              </a:cxn>
              <a:cxn ang="0">
                <a:pos x="20" y="32"/>
              </a:cxn>
              <a:cxn ang="0">
                <a:pos x="22" y="31"/>
              </a:cxn>
              <a:cxn ang="0">
                <a:pos x="24" y="30"/>
              </a:cxn>
              <a:cxn ang="0">
                <a:pos x="26" y="29"/>
              </a:cxn>
              <a:cxn ang="0">
                <a:pos x="27" y="28"/>
              </a:cxn>
              <a:cxn ang="0">
                <a:pos x="29" y="26"/>
              </a:cxn>
              <a:cxn ang="0">
                <a:pos x="30" y="24"/>
              </a:cxn>
              <a:cxn ang="0">
                <a:pos x="31" y="22"/>
              </a:cxn>
              <a:cxn ang="0">
                <a:pos x="31" y="20"/>
              </a:cxn>
              <a:cxn ang="0">
                <a:pos x="32" y="18"/>
              </a:cxn>
            </a:cxnLst>
            <a:rect l="0" t="0" r="r" b="b"/>
            <a:pathLst>
              <a:path w="32" h="32">
                <a:moveTo>
                  <a:pt x="32" y="17"/>
                </a:moveTo>
                <a:lnTo>
                  <a:pt x="32" y="16"/>
                </a:lnTo>
                <a:lnTo>
                  <a:pt x="32" y="15"/>
                </a:lnTo>
                <a:lnTo>
                  <a:pt x="32" y="14"/>
                </a:lnTo>
                <a:lnTo>
                  <a:pt x="32" y="13"/>
                </a:lnTo>
                <a:lnTo>
                  <a:pt x="31" y="12"/>
                </a:lnTo>
                <a:lnTo>
                  <a:pt x="31" y="11"/>
                </a:lnTo>
                <a:lnTo>
                  <a:pt x="31" y="10"/>
                </a:lnTo>
                <a:lnTo>
                  <a:pt x="30" y="9"/>
                </a:lnTo>
                <a:lnTo>
                  <a:pt x="30" y="8"/>
                </a:lnTo>
                <a:lnTo>
                  <a:pt x="29" y="7"/>
                </a:lnTo>
                <a:lnTo>
                  <a:pt x="29" y="7"/>
                </a:lnTo>
                <a:lnTo>
                  <a:pt x="28" y="6"/>
                </a:lnTo>
                <a:lnTo>
                  <a:pt x="27" y="5"/>
                </a:lnTo>
                <a:lnTo>
                  <a:pt x="27" y="4"/>
                </a:lnTo>
                <a:lnTo>
                  <a:pt x="26" y="3"/>
                </a:lnTo>
                <a:lnTo>
                  <a:pt x="25" y="3"/>
                </a:lnTo>
                <a:lnTo>
                  <a:pt x="24" y="2"/>
                </a:lnTo>
                <a:lnTo>
                  <a:pt x="23" y="2"/>
                </a:lnTo>
                <a:lnTo>
                  <a:pt x="22" y="1"/>
                </a:lnTo>
                <a:lnTo>
                  <a:pt x="21" y="1"/>
                </a:lnTo>
                <a:lnTo>
                  <a:pt x="20" y="1"/>
                </a:lnTo>
                <a:lnTo>
                  <a:pt x="19" y="1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3" y="1"/>
                </a:lnTo>
                <a:lnTo>
                  <a:pt x="12" y="1"/>
                </a:lnTo>
                <a:lnTo>
                  <a:pt x="11" y="1"/>
                </a:lnTo>
                <a:lnTo>
                  <a:pt x="10" y="1"/>
                </a:lnTo>
                <a:lnTo>
                  <a:pt x="9" y="2"/>
                </a:lnTo>
                <a:lnTo>
                  <a:pt x="8" y="2"/>
                </a:lnTo>
                <a:lnTo>
                  <a:pt x="7" y="3"/>
                </a:lnTo>
                <a:lnTo>
                  <a:pt x="6" y="3"/>
                </a:lnTo>
                <a:lnTo>
                  <a:pt x="6" y="4"/>
                </a:lnTo>
                <a:lnTo>
                  <a:pt x="5" y="5"/>
                </a:lnTo>
                <a:lnTo>
                  <a:pt x="4" y="6"/>
                </a:lnTo>
                <a:lnTo>
                  <a:pt x="3" y="7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2" y="23"/>
                </a:lnTo>
                <a:lnTo>
                  <a:pt x="2" y="24"/>
                </a:lnTo>
                <a:lnTo>
                  <a:pt x="3" y="25"/>
                </a:lnTo>
                <a:lnTo>
                  <a:pt x="3" y="26"/>
                </a:lnTo>
                <a:lnTo>
                  <a:pt x="4" y="27"/>
                </a:lnTo>
                <a:lnTo>
                  <a:pt x="5" y="28"/>
                </a:lnTo>
                <a:lnTo>
                  <a:pt x="6" y="28"/>
                </a:lnTo>
                <a:lnTo>
                  <a:pt x="6" y="29"/>
                </a:lnTo>
                <a:lnTo>
                  <a:pt x="7" y="30"/>
                </a:lnTo>
                <a:lnTo>
                  <a:pt x="8" y="30"/>
                </a:lnTo>
                <a:lnTo>
                  <a:pt x="9" y="31"/>
                </a:lnTo>
                <a:lnTo>
                  <a:pt x="10" y="31"/>
                </a:lnTo>
                <a:lnTo>
                  <a:pt x="11" y="32"/>
                </a:lnTo>
                <a:lnTo>
                  <a:pt x="12" y="32"/>
                </a:lnTo>
                <a:lnTo>
                  <a:pt x="13" y="32"/>
                </a:lnTo>
                <a:lnTo>
                  <a:pt x="14" y="32"/>
                </a:lnTo>
                <a:lnTo>
                  <a:pt x="15" y="32"/>
                </a:lnTo>
                <a:lnTo>
                  <a:pt x="16" y="32"/>
                </a:lnTo>
                <a:lnTo>
                  <a:pt x="17" y="32"/>
                </a:lnTo>
                <a:lnTo>
                  <a:pt x="18" y="32"/>
                </a:lnTo>
                <a:lnTo>
                  <a:pt x="19" y="32"/>
                </a:lnTo>
                <a:lnTo>
                  <a:pt x="20" y="32"/>
                </a:lnTo>
                <a:lnTo>
                  <a:pt x="21" y="32"/>
                </a:lnTo>
                <a:lnTo>
                  <a:pt x="22" y="31"/>
                </a:lnTo>
                <a:lnTo>
                  <a:pt x="23" y="31"/>
                </a:lnTo>
                <a:lnTo>
                  <a:pt x="24" y="30"/>
                </a:lnTo>
                <a:lnTo>
                  <a:pt x="25" y="30"/>
                </a:lnTo>
                <a:lnTo>
                  <a:pt x="26" y="29"/>
                </a:lnTo>
                <a:lnTo>
                  <a:pt x="27" y="28"/>
                </a:lnTo>
                <a:lnTo>
                  <a:pt x="27" y="28"/>
                </a:lnTo>
                <a:lnTo>
                  <a:pt x="28" y="27"/>
                </a:lnTo>
                <a:lnTo>
                  <a:pt x="29" y="26"/>
                </a:lnTo>
                <a:lnTo>
                  <a:pt x="29" y="25"/>
                </a:lnTo>
                <a:lnTo>
                  <a:pt x="30" y="24"/>
                </a:lnTo>
                <a:lnTo>
                  <a:pt x="30" y="23"/>
                </a:lnTo>
                <a:lnTo>
                  <a:pt x="31" y="22"/>
                </a:lnTo>
                <a:lnTo>
                  <a:pt x="31" y="21"/>
                </a:lnTo>
                <a:lnTo>
                  <a:pt x="31" y="20"/>
                </a:lnTo>
                <a:lnTo>
                  <a:pt x="32" y="19"/>
                </a:lnTo>
                <a:lnTo>
                  <a:pt x="32" y="18"/>
                </a:lnTo>
                <a:lnTo>
                  <a:pt x="32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3" name="Freeform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070475" y="1909763"/>
            <a:ext cx="50800" cy="50800"/>
          </a:xfrm>
          <a:custGeom>
            <a:avLst/>
            <a:gdLst/>
            <a:ahLst/>
            <a:cxnLst>
              <a:cxn ang="0">
                <a:pos x="189" y="88"/>
              </a:cxn>
              <a:cxn ang="0">
                <a:pos x="187" y="76"/>
              </a:cxn>
              <a:cxn ang="0">
                <a:pos x="184" y="64"/>
              </a:cxn>
              <a:cxn ang="0">
                <a:pos x="180" y="52"/>
              </a:cxn>
              <a:cxn ang="0">
                <a:pos x="173" y="42"/>
              </a:cxn>
              <a:cxn ang="0">
                <a:pos x="166" y="32"/>
              </a:cxn>
              <a:cxn ang="0">
                <a:pos x="157" y="23"/>
              </a:cxn>
              <a:cxn ang="0">
                <a:pos x="147" y="16"/>
              </a:cxn>
              <a:cxn ang="0">
                <a:pos x="137" y="9"/>
              </a:cxn>
              <a:cxn ang="0">
                <a:pos x="125" y="5"/>
              </a:cxn>
              <a:cxn ang="0">
                <a:pos x="113" y="2"/>
              </a:cxn>
              <a:cxn ang="0">
                <a:pos x="101" y="0"/>
              </a:cxn>
              <a:cxn ang="0">
                <a:pos x="89" y="0"/>
              </a:cxn>
              <a:cxn ang="0">
                <a:pos x="76" y="2"/>
              </a:cxn>
              <a:cxn ang="0">
                <a:pos x="65" y="5"/>
              </a:cxn>
              <a:cxn ang="0">
                <a:pos x="53" y="9"/>
              </a:cxn>
              <a:cxn ang="0">
                <a:pos x="42" y="16"/>
              </a:cxn>
              <a:cxn ang="0">
                <a:pos x="33" y="23"/>
              </a:cxn>
              <a:cxn ang="0">
                <a:pos x="24" y="32"/>
              </a:cxn>
              <a:cxn ang="0">
                <a:pos x="16" y="42"/>
              </a:cxn>
              <a:cxn ang="0">
                <a:pos x="10" y="52"/>
              </a:cxn>
              <a:cxn ang="0">
                <a:pos x="5" y="64"/>
              </a:cxn>
              <a:cxn ang="0">
                <a:pos x="2" y="76"/>
              </a:cxn>
              <a:cxn ang="0">
                <a:pos x="1" y="88"/>
              </a:cxn>
              <a:cxn ang="0">
                <a:pos x="1" y="100"/>
              </a:cxn>
              <a:cxn ang="0">
                <a:pos x="2" y="113"/>
              </a:cxn>
              <a:cxn ang="0">
                <a:pos x="5" y="124"/>
              </a:cxn>
              <a:cxn ang="0">
                <a:pos x="10" y="136"/>
              </a:cxn>
              <a:cxn ang="0">
                <a:pos x="16" y="147"/>
              </a:cxn>
              <a:cxn ang="0">
                <a:pos x="24" y="156"/>
              </a:cxn>
              <a:cxn ang="0">
                <a:pos x="33" y="165"/>
              </a:cxn>
              <a:cxn ang="0">
                <a:pos x="42" y="173"/>
              </a:cxn>
              <a:cxn ang="0">
                <a:pos x="53" y="179"/>
              </a:cxn>
              <a:cxn ang="0">
                <a:pos x="65" y="184"/>
              </a:cxn>
              <a:cxn ang="0">
                <a:pos x="76" y="187"/>
              </a:cxn>
              <a:cxn ang="0">
                <a:pos x="89" y="188"/>
              </a:cxn>
              <a:cxn ang="0">
                <a:pos x="101" y="188"/>
              </a:cxn>
              <a:cxn ang="0">
                <a:pos x="113" y="187"/>
              </a:cxn>
              <a:cxn ang="0">
                <a:pos x="125" y="184"/>
              </a:cxn>
              <a:cxn ang="0">
                <a:pos x="137" y="179"/>
              </a:cxn>
              <a:cxn ang="0">
                <a:pos x="147" y="173"/>
              </a:cxn>
              <a:cxn ang="0">
                <a:pos x="157" y="165"/>
              </a:cxn>
              <a:cxn ang="0">
                <a:pos x="166" y="156"/>
              </a:cxn>
              <a:cxn ang="0">
                <a:pos x="173" y="147"/>
              </a:cxn>
              <a:cxn ang="0">
                <a:pos x="180" y="136"/>
              </a:cxn>
              <a:cxn ang="0">
                <a:pos x="184" y="124"/>
              </a:cxn>
              <a:cxn ang="0">
                <a:pos x="187" y="113"/>
              </a:cxn>
              <a:cxn ang="0">
                <a:pos x="189" y="100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89" y="88"/>
                </a:lnTo>
                <a:lnTo>
                  <a:pt x="188" y="82"/>
                </a:lnTo>
                <a:lnTo>
                  <a:pt x="187" y="76"/>
                </a:lnTo>
                <a:lnTo>
                  <a:pt x="186" y="70"/>
                </a:lnTo>
                <a:lnTo>
                  <a:pt x="184" y="64"/>
                </a:lnTo>
                <a:lnTo>
                  <a:pt x="182" y="58"/>
                </a:lnTo>
                <a:lnTo>
                  <a:pt x="180" y="52"/>
                </a:lnTo>
                <a:lnTo>
                  <a:pt x="177" y="47"/>
                </a:lnTo>
                <a:lnTo>
                  <a:pt x="173" y="42"/>
                </a:lnTo>
                <a:lnTo>
                  <a:pt x="170" y="37"/>
                </a:lnTo>
                <a:lnTo>
                  <a:pt x="166" y="32"/>
                </a:lnTo>
                <a:lnTo>
                  <a:pt x="162" y="27"/>
                </a:lnTo>
                <a:lnTo>
                  <a:pt x="157" y="23"/>
                </a:lnTo>
                <a:lnTo>
                  <a:pt x="152" y="19"/>
                </a:lnTo>
                <a:lnTo>
                  <a:pt x="147" y="16"/>
                </a:lnTo>
                <a:lnTo>
                  <a:pt x="142" y="12"/>
                </a:lnTo>
                <a:lnTo>
                  <a:pt x="137" y="9"/>
                </a:lnTo>
                <a:lnTo>
                  <a:pt x="131" y="7"/>
                </a:lnTo>
                <a:lnTo>
                  <a:pt x="125" y="5"/>
                </a:lnTo>
                <a:lnTo>
                  <a:pt x="119" y="3"/>
                </a:lnTo>
                <a:lnTo>
                  <a:pt x="113" y="2"/>
                </a:lnTo>
                <a:lnTo>
                  <a:pt x="107" y="1"/>
                </a:lnTo>
                <a:lnTo>
                  <a:pt x="101" y="0"/>
                </a:lnTo>
                <a:lnTo>
                  <a:pt x="95" y="0"/>
                </a:lnTo>
                <a:lnTo>
                  <a:pt x="89" y="0"/>
                </a:lnTo>
                <a:lnTo>
                  <a:pt x="83" y="1"/>
                </a:lnTo>
                <a:lnTo>
                  <a:pt x="76" y="2"/>
                </a:lnTo>
                <a:lnTo>
                  <a:pt x="70" y="3"/>
                </a:lnTo>
                <a:lnTo>
                  <a:pt x="65" y="5"/>
                </a:lnTo>
                <a:lnTo>
                  <a:pt x="59" y="7"/>
                </a:lnTo>
                <a:lnTo>
                  <a:pt x="53" y="9"/>
                </a:lnTo>
                <a:lnTo>
                  <a:pt x="48" y="12"/>
                </a:lnTo>
                <a:lnTo>
                  <a:pt x="42" y="16"/>
                </a:lnTo>
                <a:lnTo>
                  <a:pt x="37" y="19"/>
                </a:lnTo>
                <a:lnTo>
                  <a:pt x="33" y="23"/>
                </a:lnTo>
                <a:lnTo>
                  <a:pt x="28" y="27"/>
                </a:lnTo>
                <a:lnTo>
                  <a:pt x="24" y="32"/>
                </a:lnTo>
                <a:lnTo>
                  <a:pt x="20" y="37"/>
                </a:lnTo>
                <a:lnTo>
                  <a:pt x="16" y="42"/>
                </a:lnTo>
                <a:lnTo>
                  <a:pt x="13" y="47"/>
                </a:lnTo>
                <a:lnTo>
                  <a:pt x="10" y="52"/>
                </a:lnTo>
                <a:lnTo>
                  <a:pt x="8" y="58"/>
                </a:lnTo>
                <a:lnTo>
                  <a:pt x="5" y="64"/>
                </a:lnTo>
                <a:lnTo>
                  <a:pt x="4" y="70"/>
                </a:lnTo>
                <a:lnTo>
                  <a:pt x="2" y="76"/>
                </a:lnTo>
                <a:lnTo>
                  <a:pt x="1" y="82"/>
                </a:lnTo>
                <a:lnTo>
                  <a:pt x="1" y="88"/>
                </a:lnTo>
                <a:lnTo>
                  <a:pt x="0" y="94"/>
                </a:lnTo>
                <a:lnTo>
                  <a:pt x="1" y="100"/>
                </a:lnTo>
                <a:lnTo>
                  <a:pt x="1" y="106"/>
                </a:lnTo>
                <a:lnTo>
                  <a:pt x="2" y="113"/>
                </a:lnTo>
                <a:lnTo>
                  <a:pt x="4" y="119"/>
                </a:lnTo>
                <a:lnTo>
                  <a:pt x="5" y="124"/>
                </a:lnTo>
                <a:lnTo>
                  <a:pt x="8" y="130"/>
                </a:lnTo>
                <a:lnTo>
                  <a:pt x="10" y="136"/>
                </a:lnTo>
                <a:lnTo>
                  <a:pt x="13" y="141"/>
                </a:lnTo>
                <a:lnTo>
                  <a:pt x="16" y="147"/>
                </a:lnTo>
                <a:lnTo>
                  <a:pt x="20" y="152"/>
                </a:lnTo>
                <a:lnTo>
                  <a:pt x="24" y="156"/>
                </a:lnTo>
                <a:lnTo>
                  <a:pt x="28" y="161"/>
                </a:lnTo>
                <a:lnTo>
                  <a:pt x="33" y="165"/>
                </a:lnTo>
                <a:lnTo>
                  <a:pt x="37" y="169"/>
                </a:lnTo>
                <a:lnTo>
                  <a:pt x="42" y="173"/>
                </a:lnTo>
                <a:lnTo>
                  <a:pt x="48" y="176"/>
                </a:lnTo>
                <a:lnTo>
                  <a:pt x="53" y="179"/>
                </a:lnTo>
                <a:lnTo>
                  <a:pt x="59" y="181"/>
                </a:lnTo>
                <a:lnTo>
                  <a:pt x="65" y="184"/>
                </a:lnTo>
                <a:lnTo>
                  <a:pt x="70" y="185"/>
                </a:lnTo>
                <a:lnTo>
                  <a:pt x="76" y="187"/>
                </a:lnTo>
                <a:lnTo>
                  <a:pt x="83" y="188"/>
                </a:lnTo>
                <a:lnTo>
                  <a:pt x="89" y="188"/>
                </a:lnTo>
                <a:lnTo>
                  <a:pt x="95" y="189"/>
                </a:lnTo>
                <a:lnTo>
                  <a:pt x="101" y="188"/>
                </a:lnTo>
                <a:lnTo>
                  <a:pt x="107" y="188"/>
                </a:lnTo>
                <a:lnTo>
                  <a:pt x="113" y="187"/>
                </a:lnTo>
                <a:lnTo>
                  <a:pt x="119" y="185"/>
                </a:lnTo>
                <a:lnTo>
                  <a:pt x="125" y="184"/>
                </a:lnTo>
                <a:lnTo>
                  <a:pt x="131" y="181"/>
                </a:lnTo>
                <a:lnTo>
                  <a:pt x="137" y="179"/>
                </a:lnTo>
                <a:lnTo>
                  <a:pt x="142" y="176"/>
                </a:lnTo>
                <a:lnTo>
                  <a:pt x="147" y="173"/>
                </a:lnTo>
                <a:lnTo>
                  <a:pt x="152" y="169"/>
                </a:lnTo>
                <a:lnTo>
                  <a:pt x="157" y="165"/>
                </a:lnTo>
                <a:lnTo>
                  <a:pt x="162" y="161"/>
                </a:lnTo>
                <a:lnTo>
                  <a:pt x="166" y="156"/>
                </a:lnTo>
                <a:lnTo>
                  <a:pt x="170" y="152"/>
                </a:lnTo>
                <a:lnTo>
                  <a:pt x="173" y="147"/>
                </a:lnTo>
                <a:lnTo>
                  <a:pt x="177" y="141"/>
                </a:lnTo>
                <a:lnTo>
                  <a:pt x="180" y="136"/>
                </a:lnTo>
                <a:lnTo>
                  <a:pt x="182" y="130"/>
                </a:lnTo>
                <a:lnTo>
                  <a:pt x="184" y="124"/>
                </a:lnTo>
                <a:lnTo>
                  <a:pt x="186" y="119"/>
                </a:lnTo>
                <a:lnTo>
                  <a:pt x="187" y="113"/>
                </a:lnTo>
                <a:lnTo>
                  <a:pt x="188" y="106"/>
                </a:lnTo>
                <a:lnTo>
                  <a:pt x="189" y="100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4" name="Freeform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8429625" y="3771901"/>
            <a:ext cx="50800" cy="50800"/>
          </a:xfrm>
          <a:custGeom>
            <a:avLst/>
            <a:gdLst/>
            <a:ahLst/>
            <a:cxnLst>
              <a:cxn ang="0">
                <a:pos x="32" y="16"/>
              </a:cxn>
              <a:cxn ang="0">
                <a:pos x="32" y="14"/>
              </a:cxn>
              <a:cxn ang="0">
                <a:pos x="31" y="12"/>
              </a:cxn>
              <a:cxn ang="0">
                <a:pos x="31" y="10"/>
              </a:cxn>
              <a:cxn ang="0">
                <a:pos x="30" y="8"/>
              </a:cxn>
              <a:cxn ang="0">
                <a:pos x="29" y="6"/>
              </a:cxn>
              <a:cxn ang="0">
                <a:pos x="27" y="4"/>
              </a:cxn>
              <a:cxn ang="0">
                <a:pos x="26" y="3"/>
              </a:cxn>
              <a:cxn ang="0">
                <a:pos x="24" y="2"/>
              </a:cxn>
              <a:cxn ang="0">
                <a:pos x="22" y="1"/>
              </a:cxn>
              <a:cxn ang="0">
                <a:pos x="20" y="0"/>
              </a:cxn>
              <a:cxn ang="0">
                <a:pos x="18" y="0"/>
              </a:cxn>
              <a:cxn ang="0">
                <a:pos x="16" y="0"/>
              </a:cxn>
              <a:cxn ang="0">
                <a:pos x="14" y="0"/>
              </a:cxn>
              <a:cxn ang="0">
                <a:pos x="12" y="0"/>
              </a:cxn>
              <a:cxn ang="0">
                <a:pos x="10" y="1"/>
              </a:cxn>
              <a:cxn ang="0">
                <a:pos x="8" y="2"/>
              </a:cxn>
              <a:cxn ang="0">
                <a:pos x="6" y="3"/>
              </a:cxn>
              <a:cxn ang="0">
                <a:pos x="5" y="4"/>
              </a:cxn>
              <a:cxn ang="0">
                <a:pos x="3" y="6"/>
              </a:cxn>
              <a:cxn ang="0">
                <a:pos x="2" y="8"/>
              </a:cxn>
              <a:cxn ang="0">
                <a:pos x="1" y="10"/>
              </a:cxn>
              <a:cxn ang="0">
                <a:pos x="1" y="12"/>
              </a:cxn>
              <a:cxn ang="0">
                <a:pos x="0" y="14"/>
              </a:cxn>
              <a:cxn ang="0">
                <a:pos x="0" y="16"/>
              </a:cxn>
              <a:cxn ang="0">
                <a:pos x="0" y="18"/>
              </a:cxn>
              <a:cxn ang="0">
                <a:pos x="1" y="20"/>
              </a:cxn>
              <a:cxn ang="0">
                <a:pos x="1" y="22"/>
              </a:cxn>
              <a:cxn ang="0">
                <a:pos x="2" y="24"/>
              </a:cxn>
              <a:cxn ang="0">
                <a:pos x="3" y="26"/>
              </a:cxn>
              <a:cxn ang="0">
                <a:pos x="5" y="27"/>
              </a:cxn>
              <a:cxn ang="0">
                <a:pos x="6" y="28"/>
              </a:cxn>
              <a:cxn ang="0">
                <a:pos x="8" y="30"/>
              </a:cxn>
              <a:cxn ang="0">
                <a:pos x="10" y="31"/>
              </a:cxn>
              <a:cxn ang="0">
                <a:pos x="12" y="31"/>
              </a:cxn>
              <a:cxn ang="0">
                <a:pos x="14" y="32"/>
              </a:cxn>
              <a:cxn ang="0">
                <a:pos x="16" y="32"/>
              </a:cxn>
              <a:cxn ang="0">
                <a:pos x="18" y="32"/>
              </a:cxn>
              <a:cxn ang="0">
                <a:pos x="20" y="31"/>
              </a:cxn>
              <a:cxn ang="0">
                <a:pos x="22" y="31"/>
              </a:cxn>
              <a:cxn ang="0">
                <a:pos x="24" y="30"/>
              </a:cxn>
              <a:cxn ang="0">
                <a:pos x="26" y="28"/>
              </a:cxn>
              <a:cxn ang="0">
                <a:pos x="27" y="27"/>
              </a:cxn>
              <a:cxn ang="0">
                <a:pos x="29" y="26"/>
              </a:cxn>
              <a:cxn ang="0">
                <a:pos x="30" y="24"/>
              </a:cxn>
              <a:cxn ang="0">
                <a:pos x="31" y="22"/>
              </a:cxn>
              <a:cxn ang="0">
                <a:pos x="31" y="20"/>
              </a:cxn>
              <a:cxn ang="0">
                <a:pos x="32" y="18"/>
              </a:cxn>
            </a:cxnLst>
            <a:rect l="0" t="0" r="r" b="b"/>
            <a:pathLst>
              <a:path w="32" h="32">
                <a:moveTo>
                  <a:pt x="32" y="17"/>
                </a:moveTo>
                <a:lnTo>
                  <a:pt x="32" y="16"/>
                </a:lnTo>
                <a:lnTo>
                  <a:pt x="32" y="15"/>
                </a:lnTo>
                <a:lnTo>
                  <a:pt x="32" y="14"/>
                </a:lnTo>
                <a:lnTo>
                  <a:pt x="32" y="13"/>
                </a:lnTo>
                <a:lnTo>
                  <a:pt x="31" y="12"/>
                </a:lnTo>
                <a:lnTo>
                  <a:pt x="31" y="11"/>
                </a:lnTo>
                <a:lnTo>
                  <a:pt x="31" y="10"/>
                </a:lnTo>
                <a:lnTo>
                  <a:pt x="30" y="9"/>
                </a:lnTo>
                <a:lnTo>
                  <a:pt x="30" y="8"/>
                </a:lnTo>
                <a:lnTo>
                  <a:pt x="29" y="7"/>
                </a:lnTo>
                <a:lnTo>
                  <a:pt x="29" y="6"/>
                </a:lnTo>
                <a:lnTo>
                  <a:pt x="28" y="5"/>
                </a:lnTo>
                <a:lnTo>
                  <a:pt x="27" y="4"/>
                </a:lnTo>
                <a:lnTo>
                  <a:pt x="26" y="4"/>
                </a:lnTo>
                <a:lnTo>
                  <a:pt x="26" y="3"/>
                </a:lnTo>
                <a:lnTo>
                  <a:pt x="25" y="2"/>
                </a:lnTo>
                <a:lnTo>
                  <a:pt x="24" y="2"/>
                </a:lnTo>
                <a:lnTo>
                  <a:pt x="23" y="1"/>
                </a:lnTo>
                <a:lnTo>
                  <a:pt x="22" y="1"/>
                </a:lnTo>
                <a:lnTo>
                  <a:pt x="21" y="1"/>
                </a:lnTo>
                <a:lnTo>
                  <a:pt x="20" y="0"/>
                </a:lnTo>
                <a:lnTo>
                  <a:pt x="19" y="0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3" y="0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9" y="1"/>
                </a:lnTo>
                <a:lnTo>
                  <a:pt x="8" y="2"/>
                </a:lnTo>
                <a:lnTo>
                  <a:pt x="7" y="2"/>
                </a:lnTo>
                <a:lnTo>
                  <a:pt x="6" y="3"/>
                </a:lnTo>
                <a:lnTo>
                  <a:pt x="5" y="4"/>
                </a:lnTo>
                <a:lnTo>
                  <a:pt x="5" y="4"/>
                </a:lnTo>
                <a:lnTo>
                  <a:pt x="4" y="5"/>
                </a:lnTo>
                <a:lnTo>
                  <a:pt x="3" y="6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2" y="23"/>
                </a:lnTo>
                <a:lnTo>
                  <a:pt x="2" y="24"/>
                </a:lnTo>
                <a:lnTo>
                  <a:pt x="3" y="25"/>
                </a:lnTo>
                <a:lnTo>
                  <a:pt x="3" y="26"/>
                </a:lnTo>
                <a:lnTo>
                  <a:pt x="4" y="26"/>
                </a:lnTo>
                <a:lnTo>
                  <a:pt x="5" y="27"/>
                </a:lnTo>
                <a:lnTo>
                  <a:pt x="5" y="28"/>
                </a:lnTo>
                <a:lnTo>
                  <a:pt x="6" y="28"/>
                </a:lnTo>
                <a:lnTo>
                  <a:pt x="7" y="29"/>
                </a:lnTo>
                <a:lnTo>
                  <a:pt x="8" y="30"/>
                </a:lnTo>
                <a:lnTo>
                  <a:pt x="9" y="30"/>
                </a:lnTo>
                <a:lnTo>
                  <a:pt x="10" y="31"/>
                </a:lnTo>
                <a:lnTo>
                  <a:pt x="11" y="31"/>
                </a:lnTo>
                <a:lnTo>
                  <a:pt x="12" y="31"/>
                </a:lnTo>
                <a:lnTo>
                  <a:pt x="13" y="31"/>
                </a:lnTo>
                <a:lnTo>
                  <a:pt x="14" y="32"/>
                </a:lnTo>
                <a:lnTo>
                  <a:pt x="15" y="32"/>
                </a:lnTo>
                <a:lnTo>
                  <a:pt x="16" y="32"/>
                </a:lnTo>
                <a:lnTo>
                  <a:pt x="17" y="32"/>
                </a:lnTo>
                <a:lnTo>
                  <a:pt x="18" y="32"/>
                </a:lnTo>
                <a:lnTo>
                  <a:pt x="19" y="31"/>
                </a:lnTo>
                <a:lnTo>
                  <a:pt x="20" y="31"/>
                </a:lnTo>
                <a:lnTo>
                  <a:pt x="21" y="31"/>
                </a:lnTo>
                <a:lnTo>
                  <a:pt x="22" y="31"/>
                </a:lnTo>
                <a:lnTo>
                  <a:pt x="23" y="30"/>
                </a:lnTo>
                <a:lnTo>
                  <a:pt x="24" y="30"/>
                </a:lnTo>
                <a:lnTo>
                  <a:pt x="25" y="29"/>
                </a:lnTo>
                <a:lnTo>
                  <a:pt x="26" y="28"/>
                </a:lnTo>
                <a:lnTo>
                  <a:pt x="26" y="28"/>
                </a:lnTo>
                <a:lnTo>
                  <a:pt x="27" y="27"/>
                </a:lnTo>
                <a:lnTo>
                  <a:pt x="28" y="26"/>
                </a:lnTo>
                <a:lnTo>
                  <a:pt x="29" y="26"/>
                </a:lnTo>
                <a:lnTo>
                  <a:pt x="29" y="25"/>
                </a:lnTo>
                <a:lnTo>
                  <a:pt x="30" y="24"/>
                </a:lnTo>
                <a:lnTo>
                  <a:pt x="30" y="23"/>
                </a:lnTo>
                <a:lnTo>
                  <a:pt x="31" y="22"/>
                </a:lnTo>
                <a:lnTo>
                  <a:pt x="31" y="21"/>
                </a:lnTo>
                <a:lnTo>
                  <a:pt x="31" y="20"/>
                </a:lnTo>
                <a:lnTo>
                  <a:pt x="32" y="19"/>
                </a:lnTo>
                <a:lnTo>
                  <a:pt x="32" y="18"/>
                </a:lnTo>
                <a:lnTo>
                  <a:pt x="32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5" name="Freeform 1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8429625" y="3771901"/>
            <a:ext cx="50800" cy="50800"/>
          </a:xfrm>
          <a:custGeom>
            <a:avLst/>
            <a:gdLst/>
            <a:ahLst/>
            <a:cxnLst>
              <a:cxn ang="0">
                <a:pos x="189" y="88"/>
              </a:cxn>
              <a:cxn ang="0">
                <a:pos x="187" y="76"/>
              </a:cxn>
              <a:cxn ang="0">
                <a:pos x="184" y="64"/>
              </a:cxn>
              <a:cxn ang="0">
                <a:pos x="179" y="53"/>
              </a:cxn>
              <a:cxn ang="0">
                <a:pos x="173" y="42"/>
              </a:cxn>
              <a:cxn ang="0">
                <a:pos x="166" y="32"/>
              </a:cxn>
              <a:cxn ang="0">
                <a:pos x="157" y="23"/>
              </a:cxn>
              <a:cxn ang="0">
                <a:pos x="147" y="16"/>
              </a:cxn>
              <a:cxn ang="0">
                <a:pos x="137" y="10"/>
              </a:cxn>
              <a:cxn ang="0">
                <a:pos x="125" y="5"/>
              </a:cxn>
              <a:cxn ang="0">
                <a:pos x="113" y="2"/>
              </a:cxn>
              <a:cxn ang="0">
                <a:pos x="101" y="0"/>
              </a:cxn>
              <a:cxn ang="0">
                <a:pos x="89" y="0"/>
              </a:cxn>
              <a:cxn ang="0">
                <a:pos x="76" y="2"/>
              </a:cxn>
              <a:cxn ang="0">
                <a:pos x="64" y="5"/>
              </a:cxn>
              <a:cxn ang="0">
                <a:pos x="53" y="10"/>
              </a:cxn>
              <a:cxn ang="0">
                <a:pos x="42" y="16"/>
              </a:cxn>
              <a:cxn ang="0">
                <a:pos x="33" y="23"/>
              </a:cxn>
              <a:cxn ang="0">
                <a:pos x="24" y="32"/>
              </a:cxn>
              <a:cxn ang="0">
                <a:pos x="16" y="42"/>
              </a:cxn>
              <a:cxn ang="0">
                <a:pos x="10" y="53"/>
              </a:cxn>
              <a:cxn ang="0">
                <a:pos x="5" y="64"/>
              </a:cxn>
              <a:cxn ang="0">
                <a:pos x="2" y="76"/>
              </a:cxn>
              <a:cxn ang="0">
                <a:pos x="1" y="88"/>
              </a:cxn>
              <a:cxn ang="0">
                <a:pos x="1" y="100"/>
              </a:cxn>
              <a:cxn ang="0">
                <a:pos x="2" y="113"/>
              </a:cxn>
              <a:cxn ang="0">
                <a:pos x="5" y="125"/>
              </a:cxn>
              <a:cxn ang="0">
                <a:pos x="10" y="136"/>
              </a:cxn>
              <a:cxn ang="0">
                <a:pos x="16" y="147"/>
              </a:cxn>
              <a:cxn ang="0">
                <a:pos x="24" y="157"/>
              </a:cxn>
              <a:cxn ang="0">
                <a:pos x="33" y="165"/>
              </a:cxn>
              <a:cxn ang="0">
                <a:pos x="42" y="173"/>
              </a:cxn>
              <a:cxn ang="0">
                <a:pos x="53" y="179"/>
              </a:cxn>
              <a:cxn ang="0">
                <a:pos x="64" y="184"/>
              </a:cxn>
              <a:cxn ang="0">
                <a:pos x="76" y="187"/>
              </a:cxn>
              <a:cxn ang="0">
                <a:pos x="89" y="189"/>
              </a:cxn>
              <a:cxn ang="0">
                <a:pos x="101" y="189"/>
              </a:cxn>
              <a:cxn ang="0">
                <a:pos x="113" y="187"/>
              </a:cxn>
              <a:cxn ang="0">
                <a:pos x="125" y="184"/>
              </a:cxn>
              <a:cxn ang="0">
                <a:pos x="137" y="179"/>
              </a:cxn>
              <a:cxn ang="0">
                <a:pos x="147" y="173"/>
              </a:cxn>
              <a:cxn ang="0">
                <a:pos x="157" y="165"/>
              </a:cxn>
              <a:cxn ang="0">
                <a:pos x="166" y="157"/>
              </a:cxn>
              <a:cxn ang="0">
                <a:pos x="173" y="147"/>
              </a:cxn>
              <a:cxn ang="0">
                <a:pos x="179" y="136"/>
              </a:cxn>
              <a:cxn ang="0">
                <a:pos x="184" y="125"/>
              </a:cxn>
              <a:cxn ang="0">
                <a:pos x="187" y="113"/>
              </a:cxn>
              <a:cxn ang="0">
                <a:pos x="189" y="100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89" y="88"/>
                </a:lnTo>
                <a:lnTo>
                  <a:pt x="188" y="82"/>
                </a:lnTo>
                <a:lnTo>
                  <a:pt x="187" y="76"/>
                </a:lnTo>
                <a:lnTo>
                  <a:pt x="186" y="70"/>
                </a:lnTo>
                <a:lnTo>
                  <a:pt x="184" y="64"/>
                </a:lnTo>
                <a:lnTo>
                  <a:pt x="182" y="58"/>
                </a:lnTo>
                <a:lnTo>
                  <a:pt x="179" y="53"/>
                </a:lnTo>
                <a:lnTo>
                  <a:pt x="177" y="47"/>
                </a:lnTo>
                <a:lnTo>
                  <a:pt x="173" y="42"/>
                </a:lnTo>
                <a:lnTo>
                  <a:pt x="170" y="37"/>
                </a:lnTo>
                <a:lnTo>
                  <a:pt x="166" y="32"/>
                </a:lnTo>
                <a:lnTo>
                  <a:pt x="162" y="28"/>
                </a:lnTo>
                <a:lnTo>
                  <a:pt x="157" y="23"/>
                </a:lnTo>
                <a:lnTo>
                  <a:pt x="152" y="19"/>
                </a:lnTo>
                <a:lnTo>
                  <a:pt x="147" y="16"/>
                </a:lnTo>
                <a:lnTo>
                  <a:pt x="142" y="13"/>
                </a:lnTo>
                <a:lnTo>
                  <a:pt x="137" y="10"/>
                </a:lnTo>
                <a:lnTo>
                  <a:pt x="131" y="7"/>
                </a:lnTo>
                <a:lnTo>
                  <a:pt x="125" y="5"/>
                </a:lnTo>
                <a:lnTo>
                  <a:pt x="119" y="3"/>
                </a:lnTo>
                <a:lnTo>
                  <a:pt x="113" y="2"/>
                </a:lnTo>
                <a:lnTo>
                  <a:pt x="107" y="1"/>
                </a:lnTo>
                <a:lnTo>
                  <a:pt x="101" y="0"/>
                </a:lnTo>
                <a:lnTo>
                  <a:pt x="95" y="0"/>
                </a:lnTo>
                <a:lnTo>
                  <a:pt x="89" y="0"/>
                </a:lnTo>
                <a:lnTo>
                  <a:pt x="82" y="1"/>
                </a:lnTo>
                <a:lnTo>
                  <a:pt x="76" y="2"/>
                </a:lnTo>
                <a:lnTo>
                  <a:pt x="70" y="3"/>
                </a:lnTo>
                <a:lnTo>
                  <a:pt x="64" y="5"/>
                </a:lnTo>
                <a:lnTo>
                  <a:pt x="59" y="7"/>
                </a:lnTo>
                <a:lnTo>
                  <a:pt x="53" y="10"/>
                </a:lnTo>
                <a:lnTo>
                  <a:pt x="48" y="13"/>
                </a:lnTo>
                <a:lnTo>
                  <a:pt x="42" y="16"/>
                </a:lnTo>
                <a:lnTo>
                  <a:pt x="37" y="19"/>
                </a:lnTo>
                <a:lnTo>
                  <a:pt x="33" y="23"/>
                </a:lnTo>
                <a:lnTo>
                  <a:pt x="28" y="28"/>
                </a:lnTo>
                <a:lnTo>
                  <a:pt x="24" y="32"/>
                </a:lnTo>
                <a:lnTo>
                  <a:pt x="20" y="37"/>
                </a:lnTo>
                <a:lnTo>
                  <a:pt x="16" y="42"/>
                </a:lnTo>
                <a:lnTo>
                  <a:pt x="13" y="47"/>
                </a:lnTo>
                <a:lnTo>
                  <a:pt x="10" y="53"/>
                </a:lnTo>
                <a:lnTo>
                  <a:pt x="8" y="58"/>
                </a:lnTo>
                <a:lnTo>
                  <a:pt x="5" y="64"/>
                </a:lnTo>
                <a:lnTo>
                  <a:pt x="4" y="70"/>
                </a:lnTo>
                <a:lnTo>
                  <a:pt x="2" y="76"/>
                </a:lnTo>
                <a:lnTo>
                  <a:pt x="1" y="82"/>
                </a:lnTo>
                <a:lnTo>
                  <a:pt x="1" y="88"/>
                </a:lnTo>
                <a:lnTo>
                  <a:pt x="0" y="94"/>
                </a:lnTo>
                <a:lnTo>
                  <a:pt x="1" y="100"/>
                </a:lnTo>
                <a:lnTo>
                  <a:pt x="1" y="107"/>
                </a:lnTo>
                <a:lnTo>
                  <a:pt x="2" y="113"/>
                </a:lnTo>
                <a:lnTo>
                  <a:pt x="4" y="119"/>
                </a:lnTo>
                <a:lnTo>
                  <a:pt x="5" y="125"/>
                </a:lnTo>
                <a:lnTo>
                  <a:pt x="8" y="130"/>
                </a:lnTo>
                <a:lnTo>
                  <a:pt x="10" y="136"/>
                </a:lnTo>
                <a:lnTo>
                  <a:pt x="13" y="142"/>
                </a:lnTo>
                <a:lnTo>
                  <a:pt x="16" y="147"/>
                </a:lnTo>
                <a:lnTo>
                  <a:pt x="20" y="152"/>
                </a:lnTo>
                <a:lnTo>
                  <a:pt x="24" y="157"/>
                </a:lnTo>
                <a:lnTo>
                  <a:pt x="28" y="161"/>
                </a:lnTo>
                <a:lnTo>
                  <a:pt x="33" y="165"/>
                </a:lnTo>
                <a:lnTo>
                  <a:pt x="37" y="169"/>
                </a:lnTo>
                <a:lnTo>
                  <a:pt x="42" y="173"/>
                </a:lnTo>
                <a:lnTo>
                  <a:pt x="48" y="176"/>
                </a:lnTo>
                <a:lnTo>
                  <a:pt x="53" y="179"/>
                </a:lnTo>
                <a:lnTo>
                  <a:pt x="59" y="182"/>
                </a:lnTo>
                <a:lnTo>
                  <a:pt x="64" y="184"/>
                </a:lnTo>
                <a:lnTo>
                  <a:pt x="70" y="185"/>
                </a:lnTo>
                <a:lnTo>
                  <a:pt x="76" y="187"/>
                </a:lnTo>
                <a:lnTo>
                  <a:pt x="82" y="188"/>
                </a:lnTo>
                <a:lnTo>
                  <a:pt x="89" y="189"/>
                </a:lnTo>
                <a:lnTo>
                  <a:pt x="95" y="189"/>
                </a:lnTo>
                <a:lnTo>
                  <a:pt x="101" y="189"/>
                </a:lnTo>
                <a:lnTo>
                  <a:pt x="107" y="188"/>
                </a:lnTo>
                <a:lnTo>
                  <a:pt x="113" y="187"/>
                </a:lnTo>
                <a:lnTo>
                  <a:pt x="119" y="185"/>
                </a:lnTo>
                <a:lnTo>
                  <a:pt x="125" y="184"/>
                </a:lnTo>
                <a:lnTo>
                  <a:pt x="131" y="182"/>
                </a:lnTo>
                <a:lnTo>
                  <a:pt x="137" y="179"/>
                </a:lnTo>
                <a:lnTo>
                  <a:pt x="142" y="176"/>
                </a:lnTo>
                <a:lnTo>
                  <a:pt x="147" y="173"/>
                </a:lnTo>
                <a:lnTo>
                  <a:pt x="152" y="169"/>
                </a:lnTo>
                <a:lnTo>
                  <a:pt x="157" y="165"/>
                </a:lnTo>
                <a:lnTo>
                  <a:pt x="162" y="161"/>
                </a:lnTo>
                <a:lnTo>
                  <a:pt x="166" y="157"/>
                </a:lnTo>
                <a:lnTo>
                  <a:pt x="170" y="152"/>
                </a:lnTo>
                <a:lnTo>
                  <a:pt x="173" y="147"/>
                </a:lnTo>
                <a:lnTo>
                  <a:pt x="177" y="142"/>
                </a:lnTo>
                <a:lnTo>
                  <a:pt x="179" y="136"/>
                </a:lnTo>
                <a:lnTo>
                  <a:pt x="182" y="130"/>
                </a:lnTo>
                <a:lnTo>
                  <a:pt x="184" y="125"/>
                </a:lnTo>
                <a:lnTo>
                  <a:pt x="186" y="119"/>
                </a:lnTo>
                <a:lnTo>
                  <a:pt x="187" y="113"/>
                </a:lnTo>
                <a:lnTo>
                  <a:pt x="188" y="107"/>
                </a:lnTo>
                <a:lnTo>
                  <a:pt x="189" y="100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6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21480000">
            <a:off x="6499225" y="3854451"/>
            <a:ext cx="6413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559.83'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7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27077" y="3006726"/>
            <a:ext cx="6413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374.91'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8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68919" y="1726493"/>
            <a:ext cx="3175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9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90500" y="1627188"/>
            <a:ext cx="8636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4942.56'N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0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90500" y="1817688"/>
            <a:ext cx="8540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1014.02'E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1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71804" y="3886201"/>
            <a:ext cx="2698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2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140700" y="4078288"/>
            <a:ext cx="8636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4593.10'N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3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140700" y="4268788"/>
            <a:ext cx="8540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1645.48'E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4" name="Freeform 20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5453063" y="3870326"/>
            <a:ext cx="50800" cy="50800"/>
          </a:xfrm>
          <a:custGeom>
            <a:avLst/>
            <a:gdLst/>
            <a:ahLst/>
            <a:cxnLst>
              <a:cxn ang="0">
                <a:pos x="189" y="94"/>
              </a:cxn>
              <a:cxn ang="0">
                <a:pos x="161" y="27"/>
              </a:cxn>
              <a:cxn ang="0">
                <a:pos x="95" y="0"/>
              </a:cxn>
              <a:cxn ang="0">
                <a:pos x="28" y="27"/>
              </a:cxn>
              <a:cxn ang="0">
                <a:pos x="0" y="94"/>
              </a:cxn>
              <a:cxn ang="0">
                <a:pos x="28" y="161"/>
              </a:cxn>
              <a:cxn ang="0">
                <a:pos x="95" y="189"/>
              </a:cxn>
              <a:cxn ang="0">
                <a:pos x="161" y="161"/>
              </a:cxn>
              <a:cxn ang="0">
                <a:pos x="189" y="94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61" y="27"/>
                </a:lnTo>
                <a:lnTo>
                  <a:pt x="95" y="0"/>
                </a:lnTo>
                <a:lnTo>
                  <a:pt x="28" y="27"/>
                </a:lnTo>
                <a:lnTo>
                  <a:pt x="0" y="94"/>
                </a:lnTo>
                <a:lnTo>
                  <a:pt x="28" y="161"/>
                </a:lnTo>
                <a:lnTo>
                  <a:pt x="95" y="189"/>
                </a:lnTo>
                <a:lnTo>
                  <a:pt x="161" y="161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5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241925" y="3941763"/>
            <a:ext cx="36671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101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21"/>
            </p:custDataLst>
          </p:nvPr>
        </p:nvSpPr>
        <p:spPr>
          <a:xfrm>
            <a:off x="512466" y="1477107"/>
            <a:ext cx="3768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/>
              <a:t>Math Check?</a:t>
            </a:r>
            <a:r>
              <a:rPr lang="en-US" sz="1600" b="0" dirty="0"/>
              <a:t> Compute </a:t>
            </a:r>
            <a:r>
              <a:rPr lang="en-US" sz="1600" b="0" dirty="0" err="1"/>
              <a:t>coords</a:t>
            </a:r>
            <a:r>
              <a:rPr lang="en-US" sz="1600" b="0" dirty="0"/>
              <a:t> from 20.</a:t>
            </a:r>
          </a:p>
        </p:txBody>
      </p:sp>
      <p:sp>
        <p:nvSpPr>
          <p:cNvPr id="23" name="Rectangle 1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637654" y="2341867"/>
            <a:ext cx="1096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721.709’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298°57’39.0”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rc 23"/>
          <p:cNvSpPr/>
          <p:nvPr>
            <p:custDataLst>
              <p:tags r:id="rId23"/>
            </p:custDataLst>
          </p:nvPr>
        </p:nvSpPr>
        <p:spPr>
          <a:xfrm>
            <a:off x="7787459" y="3104933"/>
            <a:ext cx="1371600" cy="1371600"/>
          </a:xfrm>
          <a:prstGeom prst="arc">
            <a:avLst>
              <a:gd name="adj1" fmla="val 10681874"/>
              <a:gd name="adj2" fmla="val 12423643"/>
            </a:avLst>
          </a:prstGeom>
          <a:ln>
            <a:solidFill>
              <a:srgbClr val="C00000"/>
            </a:solidFill>
            <a:headEnd type="arrow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699619" y="3468957"/>
            <a:ext cx="98905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30°51’10.6”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379078" y="4170398"/>
            <a:ext cx="98103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4574.616'N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379078" y="4360898"/>
            <a:ext cx="96981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1085.955'E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2" y="912813"/>
            <a:ext cx="37044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4. Example 2 - Complete Solution</a:t>
            </a:r>
            <a:endParaRPr lang="en-US" b="0" i="1" dirty="0"/>
          </a:p>
        </p:txBody>
      </p:sp>
      <p:sp>
        <p:nvSpPr>
          <p:cNvPr id="45082" name="Text Box 5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6575" y="1141413"/>
            <a:ext cx="36750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What are the coordinates of 101?</a:t>
            </a:r>
          </a:p>
        </p:txBody>
      </p:sp>
      <p:sp>
        <p:nvSpPr>
          <p:cNvPr id="5734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095875" y="1935163"/>
            <a:ext cx="3359150" cy="1862138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095875" y="1935163"/>
            <a:ext cx="382588" cy="1960563"/>
          </a:xfrm>
          <a:prstGeom prst="line">
            <a:avLst/>
          </a:prstGeom>
          <a:noFill/>
          <a:ln w="4763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5478463" y="3797301"/>
            <a:ext cx="2976563" cy="98425"/>
          </a:xfrm>
          <a:prstGeom prst="line">
            <a:avLst/>
          </a:prstGeom>
          <a:noFill/>
          <a:ln w="4763">
            <a:solidFill>
              <a:srgbClr val="C0000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7352" name="Freeform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070475" y="1909763"/>
            <a:ext cx="50800" cy="50800"/>
          </a:xfrm>
          <a:custGeom>
            <a:avLst/>
            <a:gdLst/>
            <a:ahLst/>
            <a:cxnLst>
              <a:cxn ang="0">
                <a:pos x="32" y="16"/>
              </a:cxn>
              <a:cxn ang="0">
                <a:pos x="32" y="14"/>
              </a:cxn>
              <a:cxn ang="0">
                <a:pos x="31" y="12"/>
              </a:cxn>
              <a:cxn ang="0">
                <a:pos x="31" y="10"/>
              </a:cxn>
              <a:cxn ang="0">
                <a:pos x="30" y="8"/>
              </a:cxn>
              <a:cxn ang="0">
                <a:pos x="29" y="7"/>
              </a:cxn>
              <a:cxn ang="0">
                <a:pos x="27" y="5"/>
              </a:cxn>
              <a:cxn ang="0">
                <a:pos x="26" y="3"/>
              </a:cxn>
              <a:cxn ang="0">
                <a:pos x="24" y="2"/>
              </a:cxn>
              <a:cxn ang="0">
                <a:pos x="22" y="1"/>
              </a:cxn>
              <a:cxn ang="0">
                <a:pos x="20" y="1"/>
              </a:cxn>
              <a:cxn ang="0">
                <a:pos x="18" y="0"/>
              </a:cxn>
              <a:cxn ang="0">
                <a:pos x="16" y="0"/>
              </a:cxn>
              <a:cxn ang="0">
                <a:pos x="14" y="0"/>
              </a:cxn>
              <a:cxn ang="0">
                <a:pos x="12" y="1"/>
              </a:cxn>
              <a:cxn ang="0">
                <a:pos x="10" y="1"/>
              </a:cxn>
              <a:cxn ang="0">
                <a:pos x="8" y="2"/>
              </a:cxn>
              <a:cxn ang="0">
                <a:pos x="6" y="3"/>
              </a:cxn>
              <a:cxn ang="0">
                <a:pos x="5" y="5"/>
              </a:cxn>
              <a:cxn ang="0">
                <a:pos x="3" y="7"/>
              </a:cxn>
              <a:cxn ang="0">
                <a:pos x="2" y="8"/>
              </a:cxn>
              <a:cxn ang="0">
                <a:pos x="1" y="10"/>
              </a:cxn>
              <a:cxn ang="0">
                <a:pos x="1" y="12"/>
              </a:cxn>
              <a:cxn ang="0">
                <a:pos x="0" y="14"/>
              </a:cxn>
              <a:cxn ang="0">
                <a:pos x="0" y="16"/>
              </a:cxn>
              <a:cxn ang="0">
                <a:pos x="0" y="18"/>
              </a:cxn>
              <a:cxn ang="0">
                <a:pos x="1" y="20"/>
              </a:cxn>
              <a:cxn ang="0">
                <a:pos x="1" y="22"/>
              </a:cxn>
              <a:cxn ang="0">
                <a:pos x="2" y="24"/>
              </a:cxn>
              <a:cxn ang="0">
                <a:pos x="3" y="26"/>
              </a:cxn>
              <a:cxn ang="0">
                <a:pos x="5" y="28"/>
              </a:cxn>
              <a:cxn ang="0">
                <a:pos x="6" y="29"/>
              </a:cxn>
              <a:cxn ang="0">
                <a:pos x="8" y="30"/>
              </a:cxn>
              <a:cxn ang="0">
                <a:pos x="10" y="31"/>
              </a:cxn>
              <a:cxn ang="0">
                <a:pos x="12" y="32"/>
              </a:cxn>
              <a:cxn ang="0">
                <a:pos x="14" y="32"/>
              </a:cxn>
              <a:cxn ang="0">
                <a:pos x="16" y="32"/>
              </a:cxn>
              <a:cxn ang="0">
                <a:pos x="18" y="32"/>
              </a:cxn>
              <a:cxn ang="0">
                <a:pos x="20" y="32"/>
              </a:cxn>
              <a:cxn ang="0">
                <a:pos x="22" y="31"/>
              </a:cxn>
              <a:cxn ang="0">
                <a:pos x="24" y="30"/>
              </a:cxn>
              <a:cxn ang="0">
                <a:pos x="26" y="29"/>
              </a:cxn>
              <a:cxn ang="0">
                <a:pos x="27" y="28"/>
              </a:cxn>
              <a:cxn ang="0">
                <a:pos x="29" y="26"/>
              </a:cxn>
              <a:cxn ang="0">
                <a:pos x="30" y="24"/>
              </a:cxn>
              <a:cxn ang="0">
                <a:pos x="31" y="22"/>
              </a:cxn>
              <a:cxn ang="0">
                <a:pos x="31" y="20"/>
              </a:cxn>
              <a:cxn ang="0">
                <a:pos x="32" y="18"/>
              </a:cxn>
            </a:cxnLst>
            <a:rect l="0" t="0" r="r" b="b"/>
            <a:pathLst>
              <a:path w="32" h="32">
                <a:moveTo>
                  <a:pt x="32" y="17"/>
                </a:moveTo>
                <a:lnTo>
                  <a:pt x="32" y="16"/>
                </a:lnTo>
                <a:lnTo>
                  <a:pt x="32" y="15"/>
                </a:lnTo>
                <a:lnTo>
                  <a:pt x="32" y="14"/>
                </a:lnTo>
                <a:lnTo>
                  <a:pt x="32" y="13"/>
                </a:lnTo>
                <a:lnTo>
                  <a:pt x="31" y="12"/>
                </a:lnTo>
                <a:lnTo>
                  <a:pt x="31" y="11"/>
                </a:lnTo>
                <a:lnTo>
                  <a:pt x="31" y="10"/>
                </a:lnTo>
                <a:lnTo>
                  <a:pt x="30" y="9"/>
                </a:lnTo>
                <a:lnTo>
                  <a:pt x="30" y="8"/>
                </a:lnTo>
                <a:lnTo>
                  <a:pt x="29" y="7"/>
                </a:lnTo>
                <a:lnTo>
                  <a:pt x="29" y="7"/>
                </a:lnTo>
                <a:lnTo>
                  <a:pt x="28" y="6"/>
                </a:lnTo>
                <a:lnTo>
                  <a:pt x="27" y="5"/>
                </a:lnTo>
                <a:lnTo>
                  <a:pt x="27" y="4"/>
                </a:lnTo>
                <a:lnTo>
                  <a:pt x="26" y="3"/>
                </a:lnTo>
                <a:lnTo>
                  <a:pt x="25" y="3"/>
                </a:lnTo>
                <a:lnTo>
                  <a:pt x="24" y="2"/>
                </a:lnTo>
                <a:lnTo>
                  <a:pt x="23" y="2"/>
                </a:lnTo>
                <a:lnTo>
                  <a:pt x="22" y="1"/>
                </a:lnTo>
                <a:lnTo>
                  <a:pt x="21" y="1"/>
                </a:lnTo>
                <a:lnTo>
                  <a:pt x="20" y="1"/>
                </a:lnTo>
                <a:lnTo>
                  <a:pt x="19" y="1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3" y="1"/>
                </a:lnTo>
                <a:lnTo>
                  <a:pt x="12" y="1"/>
                </a:lnTo>
                <a:lnTo>
                  <a:pt x="11" y="1"/>
                </a:lnTo>
                <a:lnTo>
                  <a:pt x="10" y="1"/>
                </a:lnTo>
                <a:lnTo>
                  <a:pt x="9" y="2"/>
                </a:lnTo>
                <a:lnTo>
                  <a:pt x="8" y="2"/>
                </a:lnTo>
                <a:lnTo>
                  <a:pt x="7" y="3"/>
                </a:lnTo>
                <a:lnTo>
                  <a:pt x="6" y="3"/>
                </a:lnTo>
                <a:lnTo>
                  <a:pt x="6" y="4"/>
                </a:lnTo>
                <a:lnTo>
                  <a:pt x="5" y="5"/>
                </a:lnTo>
                <a:lnTo>
                  <a:pt x="4" y="6"/>
                </a:lnTo>
                <a:lnTo>
                  <a:pt x="3" y="7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2" y="23"/>
                </a:lnTo>
                <a:lnTo>
                  <a:pt x="2" y="24"/>
                </a:lnTo>
                <a:lnTo>
                  <a:pt x="3" y="25"/>
                </a:lnTo>
                <a:lnTo>
                  <a:pt x="3" y="26"/>
                </a:lnTo>
                <a:lnTo>
                  <a:pt x="4" y="27"/>
                </a:lnTo>
                <a:lnTo>
                  <a:pt x="5" y="28"/>
                </a:lnTo>
                <a:lnTo>
                  <a:pt x="6" y="28"/>
                </a:lnTo>
                <a:lnTo>
                  <a:pt x="6" y="29"/>
                </a:lnTo>
                <a:lnTo>
                  <a:pt x="7" y="30"/>
                </a:lnTo>
                <a:lnTo>
                  <a:pt x="8" y="30"/>
                </a:lnTo>
                <a:lnTo>
                  <a:pt x="9" y="31"/>
                </a:lnTo>
                <a:lnTo>
                  <a:pt x="10" y="31"/>
                </a:lnTo>
                <a:lnTo>
                  <a:pt x="11" y="32"/>
                </a:lnTo>
                <a:lnTo>
                  <a:pt x="12" y="32"/>
                </a:lnTo>
                <a:lnTo>
                  <a:pt x="13" y="32"/>
                </a:lnTo>
                <a:lnTo>
                  <a:pt x="14" y="32"/>
                </a:lnTo>
                <a:lnTo>
                  <a:pt x="15" y="32"/>
                </a:lnTo>
                <a:lnTo>
                  <a:pt x="16" y="32"/>
                </a:lnTo>
                <a:lnTo>
                  <a:pt x="17" y="32"/>
                </a:lnTo>
                <a:lnTo>
                  <a:pt x="18" y="32"/>
                </a:lnTo>
                <a:lnTo>
                  <a:pt x="19" y="32"/>
                </a:lnTo>
                <a:lnTo>
                  <a:pt x="20" y="32"/>
                </a:lnTo>
                <a:lnTo>
                  <a:pt x="21" y="32"/>
                </a:lnTo>
                <a:lnTo>
                  <a:pt x="22" y="31"/>
                </a:lnTo>
                <a:lnTo>
                  <a:pt x="23" y="31"/>
                </a:lnTo>
                <a:lnTo>
                  <a:pt x="24" y="30"/>
                </a:lnTo>
                <a:lnTo>
                  <a:pt x="25" y="30"/>
                </a:lnTo>
                <a:lnTo>
                  <a:pt x="26" y="29"/>
                </a:lnTo>
                <a:lnTo>
                  <a:pt x="27" y="28"/>
                </a:lnTo>
                <a:lnTo>
                  <a:pt x="27" y="28"/>
                </a:lnTo>
                <a:lnTo>
                  <a:pt x="28" y="27"/>
                </a:lnTo>
                <a:lnTo>
                  <a:pt x="29" y="26"/>
                </a:lnTo>
                <a:lnTo>
                  <a:pt x="29" y="25"/>
                </a:lnTo>
                <a:lnTo>
                  <a:pt x="30" y="24"/>
                </a:lnTo>
                <a:lnTo>
                  <a:pt x="30" y="23"/>
                </a:lnTo>
                <a:lnTo>
                  <a:pt x="31" y="22"/>
                </a:lnTo>
                <a:lnTo>
                  <a:pt x="31" y="21"/>
                </a:lnTo>
                <a:lnTo>
                  <a:pt x="31" y="20"/>
                </a:lnTo>
                <a:lnTo>
                  <a:pt x="32" y="19"/>
                </a:lnTo>
                <a:lnTo>
                  <a:pt x="32" y="18"/>
                </a:lnTo>
                <a:lnTo>
                  <a:pt x="32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3" name="Freeform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070475" y="1909763"/>
            <a:ext cx="50800" cy="50800"/>
          </a:xfrm>
          <a:custGeom>
            <a:avLst/>
            <a:gdLst/>
            <a:ahLst/>
            <a:cxnLst>
              <a:cxn ang="0">
                <a:pos x="189" y="88"/>
              </a:cxn>
              <a:cxn ang="0">
                <a:pos x="187" y="76"/>
              </a:cxn>
              <a:cxn ang="0">
                <a:pos x="184" y="64"/>
              </a:cxn>
              <a:cxn ang="0">
                <a:pos x="180" y="52"/>
              </a:cxn>
              <a:cxn ang="0">
                <a:pos x="173" y="42"/>
              </a:cxn>
              <a:cxn ang="0">
                <a:pos x="166" y="32"/>
              </a:cxn>
              <a:cxn ang="0">
                <a:pos x="157" y="23"/>
              </a:cxn>
              <a:cxn ang="0">
                <a:pos x="147" y="16"/>
              </a:cxn>
              <a:cxn ang="0">
                <a:pos x="137" y="9"/>
              </a:cxn>
              <a:cxn ang="0">
                <a:pos x="125" y="5"/>
              </a:cxn>
              <a:cxn ang="0">
                <a:pos x="113" y="2"/>
              </a:cxn>
              <a:cxn ang="0">
                <a:pos x="101" y="0"/>
              </a:cxn>
              <a:cxn ang="0">
                <a:pos x="89" y="0"/>
              </a:cxn>
              <a:cxn ang="0">
                <a:pos x="76" y="2"/>
              </a:cxn>
              <a:cxn ang="0">
                <a:pos x="65" y="5"/>
              </a:cxn>
              <a:cxn ang="0">
                <a:pos x="53" y="9"/>
              </a:cxn>
              <a:cxn ang="0">
                <a:pos x="42" y="16"/>
              </a:cxn>
              <a:cxn ang="0">
                <a:pos x="33" y="23"/>
              </a:cxn>
              <a:cxn ang="0">
                <a:pos x="24" y="32"/>
              </a:cxn>
              <a:cxn ang="0">
                <a:pos x="16" y="42"/>
              </a:cxn>
              <a:cxn ang="0">
                <a:pos x="10" y="52"/>
              </a:cxn>
              <a:cxn ang="0">
                <a:pos x="5" y="64"/>
              </a:cxn>
              <a:cxn ang="0">
                <a:pos x="2" y="76"/>
              </a:cxn>
              <a:cxn ang="0">
                <a:pos x="1" y="88"/>
              </a:cxn>
              <a:cxn ang="0">
                <a:pos x="1" y="100"/>
              </a:cxn>
              <a:cxn ang="0">
                <a:pos x="2" y="113"/>
              </a:cxn>
              <a:cxn ang="0">
                <a:pos x="5" y="124"/>
              </a:cxn>
              <a:cxn ang="0">
                <a:pos x="10" y="136"/>
              </a:cxn>
              <a:cxn ang="0">
                <a:pos x="16" y="147"/>
              </a:cxn>
              <a:cxn ang="0">
                <a:pos x="24" y="156"/>
              </a:cxn>
              <a:cxn ang="0">
                <a:pos x="33" y="165"/>
              </a:cxn>
              <a:cxn ang="0">
                <a:pos x="42" y="173"/>
              </a:cxn>
              <a:cxn ang="0">
                <a:pos x="53" y="179"/>
              </a:cxn>
              <a:cxn ang="0">
                <a:pos x="65" y="184"/>
              </a:cxn>
              <a:cxn ang="0">
                <a:pos x="76" y="187"/>
              </a:cxn>
              <a:cxn ang="0">
                <a:pos x="89" y="188"/>
              </a:cxn>
              <a:cxn ang="0">
                <a:pos x="101" y="188"/>
              </a:cxn>
              <a:cxn ang="0">
                <a:pos x="113" y="187"/>
              </a:cxn>
              <a:cxn ang="0">
                <a:pos x="125" y="184"/>
              </a:cxn>
              <a:cxn ang="0">
                <a:pos x="137" y="179"/>
              </a:cxn>
              <a:cxn ang="0">
                <a:pos x="147" y="173"/>
              </a:cxn>
              <a:cxn ang="0">
                <a:pos x="157" y="165"/>
              </a:cxn>
              <a:cxn ang="0">
                <a:pos x="166" y="156"/>
              </a:cxn>
              <a:cxn ang="0">
                <a:pos x="173" y="147"/>
              </a:cxn>
              <a:cxn ang="0">
                <a:pos x="180" y="136"/>
              </a:cxn>
              <a:cxn ang="0">
                <a:pos x="184" y="124"/>
              </a:cxn>
              <a:cxn ang="0">
                <a:pos x="187" y="113"/>
              </a:cxn>
              <a:cxn ang="0">
                <a:pos x="189" y="100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89" y="88"/>
                </a:lnTo>
                <a:lnTo>
                  <a:pt x="188" y="82"/>
                </a:lnTo>
                <a:lnTo>
                  <a:pt x="187" y="76"/>
                </a:lnTo>
                <a:lnTo>
                  <a:pt x="186" y="70"/>
                </a:lnTo>
                <a:lnTo>
                  <a:pt x="184" y="64"/>
                </a:lnTo>
                <a:lnTo>
                  <a:pt x="182" y="58"/>
                </a:lnTo>
                <a:lnTo>
                  <a:pt x="180" y="52"/>
                </a:lnTo>
                <a:lnTo>
                  <a:pt x="177" y="47"/>
                </a:lnTo>
                <a:lnTo>
                  <a:pt x="173" y="42"/>
                </a:lnTo>
                <a:lnTo>
                  <a:pt x="170" y="37"/>
                </a:lnTo>
                <a:lnTo>
                  <a:pt x="166" y="32"/>
                </a:lnTo>
                <a:lnTo>
                  <a:pt x="162" y="27"/>
                </a:lnTo>
                <a:lnTo>
                  <a:pt x="157" y="23"/>
                </a:lnTo>
                <a:lnTo>
                  <a:pt x="152" y="19"/>
                </a:lnTo>
                <a:lnTo>
                  <a:pt x="147" y="16"/>
                </a:lnTo>
                <a:lnTo>
                  <a:pt x="142" y="12"/>
                </a:lnTo>
                <a:lnTo>
                  <a:pt x="137" y="9"/>
                </a:lnTo>
                <a:lnTo>
                  <a:pt x="131" y="7"/>
                </a:lnTo>
                <a:lnTo>
                  <a:pt x="125" y="5"/>
                </a:lnTo>
                <a:lnTo>
                  <a:pt x="119" y="3"/>
                </a:lnTo>
                <a:lnTo>
                  <a:pt x="113" y="2"/>
                </a:lnTo>
                <a:lnTo>
                  <a:pt x="107" y="1"/>
                </a:lnTo>
                <a:lnTo>
                  <a:pt x="101" y="0"/>
                </a:lnTo>
                <a:lnTo>
                  <a:pt x="95" y="0"/>
                </a:lnTo>
                <a:lnTo>
                  <a:pt x="89" y="0"/>
                </a:lnTo>
                <a:lnTo>
                  <a:pt x="83" y="1"/>
                </a:lnTo>
                <a:lnTo>
                  <a:pt x="76" y="2"/>
                </a:lnTo>
                <a:lnTo>
                  <a:pt x="70" y="3"/>
                </a:lnTo>
                <a:lnTo>
                  <a:pt x="65" y="5"/>
                </a:lnTo>
                <a:lnTo>
                  <a:pt x="59" y="7"/>
                </a:lnTo>
                <a:lnTo>
                  <a:pt x="53" y="9"/>
                </a:lnTo>
                <a:lnTo>
                  <a:pt x="48" y="12"/>
                </a:lnTo>
                <a:lnTo>
                  <a:pt x="42" y="16"/>
                </a:lnTo>
                <a:lnTo>
                  <a:pt x="37" y="19"/>
                </a:lnTo>
                <a:lnTo>
                  <a:pt x="33" y="23"/>
                </a:lnTo>
                <a:lnTo>
                  <a:pt x="28" y="27"/>
                </a:lnTo>
                <a:lnTo>
                  <a:pt x="24" y="32"/>
                </a:lnTo>
                <a:lnTo>
                  <a:pt x="20" y="37"/>
                </a:lnTo>
                <a:lnTo>
                  <a:pt x="16" y="42"/>
                </a:lnTo>
                <a:lnTo>
                  <a:pt x="13" y="47"/>
                </a:lnTo>
                <a:lnTo>
                  <a:pt x="10" y="52"/>
                </a:lnTo>
                <a:lnTo>
                  <a:pt x="8" y="58"/>
                </a:lnTo>
                <a:lnTo>
                  <a:pt x="5" y="64"/>
                </a:lnTo>
                <a:lnTo>
                  <a:pt x="4" y="70"/>
                </a:lnTo>
                <a:lnTo>
                  <a:pt x="2" y="76"/>
                </a:lnTo>
                <a:lnTo>
                  <a:pt x="1" y="82"/>
                </a:lnTo>
                <a:lnTo>
                  <a:pt x="1" y="88"/>
                </a:lnTo>
                <a:lnTo>
                  <a:pt x="0" y="94"/>
                </a:lnTo>
                <a:lnTo>
                  <a:pt x="1" y="100"/>
                </a:lnTo>
                <a:lnTo>
                  <a:pt x="1" y="106"/>
                </a:lnTo>
                <a:lnTo>
                  <a:pt x="2" y="113"/>
                </a:lnTo>
                <a:lnTo>
                  <a:pt x="4" y="119"/>
                </a:lnTo>
                <a:lnTo>
                  <a:pt x="5" y="124"/>
                </a:lnTo>
                <a:lnTo>
                  <a:pt x="8" y="130"/>
                </a:lnTo>
                <a:lnTo>
                  <a:pt x="10" y="136"/>
                </a:lnTo>
                <a:lnTo>
                  <a:pt x="13" y="141"/>
                </a:lnTo>
                <a:lnTo>
                  <a:pt x="16" y="147"/>
                </a:lnTo>
                <a:lnTo>
                  <a:pt x="20" y="152"/>
                </a:lnTo>
                <a:lnTo>
                  <a:pt x="24" y="156"/>
                </a:lnTo>
                <a:lnTo>
                  <a:pt x="28" y="161"/>
                </a:lnTo>
                <a:lnTo>
                  <a:pt x="33" y="165"/>
                </a:lnTo>
                <a:lnTo>
                  <a:pt x="37" y="169"/>
                </a:lnTo>
                <a:lnTo>
                  <a:pt x="42" y="173"/>
                </a:lnTo>
                <a:lnTo>
                  <a:pt x="48" y="176"/>
                </a:lnTo>
                <a:lnTo>
                  <a:pt x="53" y="179"/>
                </a:lnTo>
                <a:lnTo>
                  <a:pt x="59" y="181"/>
                </a:lnTo>
                <a:lnTo>
                  <a:pt x="65" y="184"/>
                </a:lnTo>
                <a:lnTo>
                  <a:pt x="70" y="185"/>
                </a:lnTo>
                <a:lnTo>
                  <a:pt x="76" y="187"/>
                </a:lnTo>
                <a:lnTo>
                  <a:pt x="83" y="188"/>
                </a:lnTo>
                <a:lnTo>
                  <a:pt x="89" y="188"/>
                </a:lnTo>
                <a:lnTo>
                  <a:pt x="95" y="189"/>
                </a:lnTo>
                <a:lnTo>
                  <a:pt x="101" y="188"/>
                </a:lnTo>
                <a:lnTo>
                  <a:pt x="107" y="188"/>
                </a:lnTo>
                <a:lnTo>
                  <a:pt x="113" y="187"/>
                </a:lnTo>
                <a:lnTo>
                  <a:pt x="119" y="185"/>
                </a:lnTo>
                <a:lnTo>
                  <a:pt x="125" y="184"/>
                </a:lnTo>
                <a:lnTo>
                  <a:pt x="131" y="181"/>
                </a:lnTo>
                <a:lnTo>
                  <a:pt x="137" y="179"/>
                </a:lnTo>
                <a:lnTo>
                  <a:pt x="142" y="176"/>
                </a:lnTo>
                <a:lnTo>
                  <a:pt x="147" y="173"/>
                </a:lnTo>
                <a:lnTo>
                  <a:pt x="152" y="169"/>
                </a:lnTo>
                <a:lnTo>
                  <a:pt x="157" y="165"/>
                </a:lnTo>
                <a:lnTo>
                  <a:pt x="162" y="161"/>
                </a:lnTo>
                <a:lnTo>
                  <a:pt x="166" y="156"/>
                </a:lnTo>
                <a:lnTo>
                  <a:pt x="170" y="152"/>
                </a:lnTo>
                <a:lnTo>
                  <a:pt x="173" y="147"/>
                </a:lnTo>
                <a:lnTo>
                  <a:pt x="177" y="141"/>
                </a:lnTo>
                <a:lnTo>
                  <a:pt x="180" y="136"/>
                </a:lnTo>
                <a:lnTo>
                  <a:pt x="182" y="130"/>
                </a:lnTo>
                <a:lnTo>
                  <a:pt x="184" y="124"/>
                </a:lnTo>
                <a:lnTo>
                  <a:pt x="186" y="119"/>
                </a:lnTo>
                <a:lnTo>
                  <a:pt x="187" y="113"/>
                </a:lnTo>
                <a:lnTo>
                  <a:pt x="188" y="106"/>
                </a:lnTo>
                <a:lnTo>
                  <a:pt x="189" y="100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4" name="Freeform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8429625" y="3771901"/>
            <a:ext cx="50800" cy="50800"/>
          </a:xfrm>
          <a:custGeom>
            <a:avLst/>
            <a:gdLst/>
            <a:ahLst/>
            <a:cxnLst>
              <a:cxn ang="0">
                <a:pos x="32" y="16"/>
              </a:cxn>
              <a:cxn ang="0">
                <a:pos x="32" y="14"/>
              </a:cxn>
              <a:cxn ang="0">
                <a:pos x="31" y="12"/>
              </a:cxn>
              <a:cxn ang="0">
                <a:pos x="31" y="10"/>
              </a:cxn>
              <a:cxn ang="0">
                <a:pos x="30" y="8"/>
              </a:cxn>
              <a:cxn ang="0">
                <a:pos x="29" y="6"/>
              </a:cxn>
              <a:cxn ang="0">
                <a:pos x="27" y="4"/>
              </a:cxn>
              <a:cxn ang="0">
                <a:pos x="26" y="3"/>
              </a:cxn>
              <a:cxn ang="0">
                <a:pos x="24" y="2"/>
              </a:cxn>
              <a:cxn ang="0">
                <a:pos x="22" y="1"/>
              </a:cxn>
              <a:cxn ang="0">
                <a:pos x="20" y="0"/>
              </a:cxn>
              <a:cxn ang="0">
                <a:pos x="18" y="0"/>
              </a:cxn>
              <a:cxn ang="0">
                <a:pos x="16" y="0"/>
              </a:cxn>
              <a:cxn ang="0">
                <a:pos x="14" y="0"/>
              </a:cxn>
              <a:cxn ang="0">
                <a:pos x="12" y="0"/>
              </a:cxn>
              <a:cxn ang="0">
                <a:pos x="10" y="1"/>
              </a:cxn>
              <a:cxn ang="0">
                <a:pos x="8" y="2"/>
              </a:cxn>
              <a:cxn ang="0">
                <a:pos x="6" y="3"/>
              </a:cxn>
              <a:cxn ang="0">
                <a:pos x="5" y="4"/>
              </a:cxn>
              <a:cxn ang="0">
                <a:pos x="3" y="6"/>
              </a:cxn>
              <a:cxn ang="0">
                <a:pos x="2" y="8"/>
              </a:cxn>
              <a:cxn ang="0">
                <a:pos x="1" y="10"/>
              </a:cxn>
              <a:cxn ang="0">
                <a:pos x="1" y="12"/>
              </a:cxn>
              <a:cxn ang="0">
                <a:pos x="0" y="14"/>
              </a:cxn>
              <a:cxn ang="0">
                <a:pos x="0" y="16"/>
              </a:cxn>
              <a:cxn ang="0">
                <a:pos x="0" y="18"/>
              </a:cxn>
              <a:cxn ang="0">
                <a:pos x="1" y="20"/>
              </a:cxn>
              <a:cxn ang="0">
                <a:pos x="1" y="22"/>
              </a:cxn>
              <a:cxn ang="0">
                <a:pos x="2" y="24"/>
              </a:cxn>
              <a:cxn ang="0">
                <a:pos x="3" y="26"/>
              </a:cxn>
              <a:cxn ang="0">
                <a:pos x="5" y="27"/>
              </a:cxn>
              <a:cxn ang="0">
                <a:pos x="6" y="28"/>
              </a:cxn>
              <a:cxn ang="0">
                <a:pos x="8" y="30"/>
              </a:cxn>
              <a:cxn ang="0">
                <a:pos x="10" y="31"/>
              </a:cxn>
              <a:cxn ang="0">
                <a:pos x="12" y="31"/>
              </a:cxn>
              <a:cxn ang="0">
                <a:pos x="14" y="32"/>
              </a:cxn>
              <a:cxn ang="0">
                <a:pos x="16" y="32"/>
              </a:cxn>
              <a:cxn ang="0">
                <a:pos x="18" y="32"/>
              </a:cxn>
              <a:cxn ang="0">
                <a:pos x="20" y="31"/>
              </a:cxn>
              <a:cxn ang="0">
                <a:pos x="22" y="31"/>
              </a:cxn>
              <a:cxn ang="0">
                <a:pos x="24" y="30"/>
              </a:cxn>
              <a:cxn ang="0">
                <a:pos x="26" y="28"/>
              </a:cxn>
              <a:cxn ang="0">
                <a:pos x="27" y="27"/>
              </a:cxn>
              <a:cxn ang="0">
                <a:pos x="29" y="26"/>
              </a:cxn>
              <a:cxn ang="0">
                <a:pos x="30" y="24"/>
              </a:cxn>
              <a:cxn ang="0">
                <a:pos x="31" y="22"/>
              </a:cxn>
              <a:cxn ang="0">
                <a:pos x="31" y="20"/>
              </a:cxn>
              <a:cxn ang="0">
                <a:pos x="32" y="18"/>
              </a:cxn>
            </a:cxnLst>
            <a:rect l="0" t="0" r="r" b="b"/>
            <a:pathLst>
              <a:path w="32" h="32">
                <a:moveTo>
                  <a:pt x="32" y="17"/>
                </a:moveTo>
                <a:lnTo>
                  <a:pt x="32" y="16"/>
                </a:lnTo>
                <a:lnTo>
                  <a:pt x="32" y="15"/>
                </a:lnTo>
                <a:lnTo>
                  <a:pt x="32" y="14"/>
                </a:lnTo>
                <a:lnTo>
                  <a:pt x="32" y="13"/>
                </a:lnTo>
                <a:lnTo>
                  <a:pt x="31" y="12"/>
                </a:lnTo>
                <a:lnTo>
                  <a:pt x="31" y="11"/>
                </a:lnTo>
                <a:lnTo>
                  <a:pt x="31" y="10"/>
                </a:lnTo>
                <a:lnTo>
                  <a:pt x="30" y="9"/>
                </a:lnTo>
                <a:lnTo>
                  <a:pt x="30" y="8"/>
                </a:lnTo>
                <a:lnTo>
                  <a:pt x="29" y="7"/>
                </a:lnTo>
                <a:lnTo>
                  <a:pt x="29" y="6"/>
                </a:lnTo>
                <a:lnTo>
                  <a:pt x="28" y="5"/>
                </a:lnTo>
                <a:lnTo>
                  <a:pt x="27" y="4"/>
                </a:lnTo>
                <a:lnTo>
                  <a:pt x="26" y="4"/>
                </a:lnTo>
                <a:lnTo>
                  <a:pt x="26" y="3"/>
                </a:lnTo>
                <a:lnTo>
                  <a:pt x="25" y="2"/>
                </a:lnTo>
                <a:lnTo>
                  <a:pt x="24" y="2"/>
                </a:lnTo>
                <a:lnTo>
                  <a:pt x="23" y="1"/>
                </a:lnTo>
                <a:lnTo>
                  <a:pt x="22" y="1"/>
                </a:lnTo>
                <a:lnTo>
                  <a:pt x="21" y="1"/>
                </a:lnTo>
                <a:lnTo>
                  <a:pt x="20" y="0"/>
                </a:lnTo>
                <a:lnTo>
                  <a:pt x="19" y="0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3" y="0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9" y="1"/>
                </a:lnTo>
                <a:lnTo>
                  <a:pt x="8" y="2"/>
                </a:lnTo>
                <a:lnTo>
                  <a:pt x="7" y="2"/>
                </a:lnTo>
                <a:lnTo>
                  <a:pt x="6" y="3"/>
                </a:lnTo>
                <a:lnTo>
                  <a:pt x="5" y="4"/>
                </a:lnTo>
                <a:lnTo>
                  <a:pt x="5" y="4"/>
                </a:lnTo>
                <a:lnTo>
                  <a:pt x="4" y="5"/>
                </a:lnTo>
                <a:lnTo>
                  <a:pt x="3" y="6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2" y="23"/>
                </a:lnTo>
                <a:lnTo>
                  <a:pt x="2" y="24"/>
                </a:lnTo>
                <a:lnTo>
                  <a:pt x="3" y="25"/>
                </a:lnTo>
                <a:lnTo>
                  <a:pt x="3" y="26"/>
                </a:lnTo>
                <a:lnTo>
                  <a:pt x="4" y="26"/>
                </a:lnTo>
                <a:lnTo>
                  <a:pt x="5" y="27"/>
                </a:lnTo>
                <a:lnTo>
                  <a:pt x="5" y="28"/>
                </a:lnTo>
                <a:lnTo>
                  <a:pt x="6" y="28"/>
                </a:lnTo>
                <a:lnTo>
                  <a:pt x="7" y="29"/>
                </a:lnTo>
                <a:lnTo>
                  <a:pt x="8" y="30"/>
                </a:lnTo>
                <a:lnTo>
                  <a:pt x="9" y="30"/>
                </a:lnTo>
                <a:lnTo>
                  <a:pt x="10" y="31"/>
                </a:lnTo>
                <a:lnTo>
                  <a:pt x="11" y="31"/>
                </a:lnTo>
                <a:lnTo>
                  <a:pt x="12" y="31"/>
                </a:lnTo>
                <a:lnTo>
                  <a:pt x="13" y="31"/>
                </a:lnTo>
                <a:lnTo>
                  <a:pt x="14" y="32"/>
                </a:lnTo>
                <a:lnTo>
                  <a:pt x="15" y="32"/>
                </a:lnTo>
                <a:lnTo>
                  <a:pt x="16" y="32"/>
                </a:lnTo>
                <a:lnTo>
                  <a:pt x="17" y="32"/>
                </a:lnTo>
                <a:lnTo>
                  <a:pt x="18" y="32"/>
                </a:lnTo>
                <a:lnTo>
                  <a:pt x="19" y="31"/>
                </a:lnTo>
                <a:lnTo>
                  <a:pt x="20" y="31"/>
                </a:lnTo>
                <a:lnTo>
                  <a:pt x="21" y="31"/>
                </a:lnTo>
                <a:lnTo>
                  <a:pt x="22" y="31"/>
                </a:lnTo>
                <a:lnTo>
                  <a:pt x="23" y="30"/>
                </a:lnTo>
                <a:lnTo>
                  <a:pt x="24" y="30"/>
                </a:lnTo>
                <a:lnTo>
                  <a:pt x="25" y="29"/>
                </a:lnTo>
                <a:lnTo>
                  <a:pt x="26" y="28"/>
                </a:lnTo>
                <a:lnTo>
                  <a:pt x="26" y="28"/>
                </a:lnTo>
                <a:lnTo>
                  <a:pt x="27" y="27"/>
                </a:lnTo>
                <a:lnTo>
                  <a:pt x="28" y="26"/>
                </a:lnTo>
                <a:lnTo>
                  <a:pt x="29" y="26"/>
                </a:lnTo>
                <a:lnTo>
                  <a:pt x="29" y="25"/>
                </a:lnTo>
                <a:lnTo>
                  <a:pt x="30" y="24"/>
                </a:lnTo>
                <a:lnTo>
                  <a:pt x="30" y="23"/>
                </a:lnTo>
                <a:lnTo>
                  <a:pt x="31" y="22"/>
                </a:lnTo>
                <a:lnTo>
                  <a:pt x="31" y="21"/>
                </a:lnTo>
                <a:lnTo>
                  <a:pt x="31" y="20"/>
                </a:lnTo>
                <a:lnTo>
                  <a:pt x="32" y="19"/>
                </a:lnTo>
                <a:lnTo>
                  <a:pt x="32" y="18"/>
                </a:lnTo>
                <a:lnTo>
                  <a:pt x="32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5" name="Freeform 1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8429625" y="3771901"/>
            <a:ext cx="50800" cy="50800"/>
          </a:xfrm>
          <a:custGeom>
            <a:avLst/>
            <a:gdLst/>
            <a:ahLst/>
            <a:cxnLst>
              <a:cxn ang="0">
                <a:pos x="189" y="88"/>
              </a:cxn>
              <a:cxn ang="0">
                <a:pos x="187" y="76"/>
              </a:cxn>
              <a:cxn ang="0">
                <a:pos x="184" y="64"/>
              </a:cxn>
              <a:cxn ang="0">
                <a:pos x="179" y="53"/>
              </a:cxn>
              <a:cxn ang="0">
                <a:pos x="173" y="42"/>
              </a:cxn>
              <a:cxn ang="0">
                <a:pos x="166" y="32"/>
              </a:cxn>
              <a:cxn ang="0">
                <a:pos x="157" y="23"/>
              </a:cxn>
              <a:cxn ang="0">
                <a:pos x="147" y="16"/>
              </a:cxn>
              <a:cxn ang="0">
                <a:pos x="137" y="10"/>
              </a:cxn>
              <a:cxn ang="0">
                <a:pos x="125" y="5"/>
              </a:cxn>
              <a:cxn ang="0">
                <a:pos x="113" y="2"/>
              </a:cxn>
              <a:cxn ang="0">
                <a:pos x="101" y="0"/>
              </a:cxn>
              <a:cxn ang="0">
                <a:pos x="89" y="0"/>
              </a:cxn>
              <a:cxn ang="0">
                <a:pos x="76" y="2"/>
              </a:cxn>
              <a:cxn ang="0">
                <a:pos x="64" y="5"/>
              </a:cxn>
              <a:cxn ang="0">
                <a:pos x="53" y="10"/>
              </a:cxn>
              <a:cxn ang="0">
                <a:pos x="42" y="16"/>
              </a:cxn>
              <a:cxn ang="0">
                <a:pos x="33" y="23"/>
              </a:cxn>
              <a:cxn ang="0">
                <a:pos x="24" y="32"/>
              </a:cxn>
              <a:cxn ang="0">
                <a:pos x="16" y="42"/>
              </a:cxn>
              <a:cxn ang="0">
                <a:pos x="10" y="53"/>
              </a:cxn>
              <a:cxn ang="0">
                <a:pos x="5" y="64"/>
              </a:cxn>
              <a:cxn ang="0">
                <a:pos x="2" y="76"/>
              </a:cxn>
              <a:cxn ang="0">
                <a:pos x="1" y="88"/>
              </a:cxn>
              <a:cxn ang="0">
                <a:pos x="1" y="100"/>
              </a:cxn>
              <a:cxn ang="0">
                <a:pos x="2" y="113"/>
              </a:cxn>
              <a:cxn ang="0">
                <a:pos x="5" y="125"/>
              </a:cxn>
              <a:cxn ang="0">
                <a:pos x="10" y="136"/>
              </a:cxn>
              <a:cxn ang="0">
                <a:pos x="16" y="147"/>
              </a:cxn>
              <a:cxn ang="0">
                <a:pos x="24" y="157"/>
              </a:cxn>
              <a:cxn ang="0">
                <a:pos x="33" y="165"/>
              </a:cxn>
              <a:cxn ang="0">
                <a:pos x="42" y="173"/>
              </a:cxn>
              <a:cxn ang="0">
                <a:pos x="53" y="179"/>
              </a:cxn>
              <a:cxn ang="0">
                <a:pos x="64" y="184"/>
              </a:cxn>
              <a:cxn ang="0">
                <a:pos x="76" y="187"/>
              </a:cxn>
              <a:cxn ang="0">
                <a:pos x="89" y="189"/>
              </a:cxn>
              <a:cxn ang="0">
                <a:pos x="101" y="189"/>
              </a:cxn>
              <a:cxn ang="0">
                <a:pos x="113" y="187"/>
              </a:cxn>
              <a:cxn ang="0">
                <a:pos x="125" y="184"/>
              </a:cxn>
              <a:cxn ang="0">
                <a:pos x="137" y="179"/>
              </a:cxn>
              <a:cxn ang="0">
                <a:pos x="147" y="173"/>
              </a:cxn>
              <a:cxn ang="0">
                <a:pos x="157" y="165"/>
              </a:cxn>
              <a:cxn ang="0">
                <a:pos x="166" y="157"/>
              </a:cxn>
              <a:cxn ang="0">
                <a:pos x="173" y="147"/>
              </a:cxn>
              <a:cxn ang="0">
                <a:pos x="179" y="136"/>
              </a:cxn>
              <a:cxn ang="0">
                <a:pos x="184" y="125"/>
              </a:cxn>
              <a:cxn ang="0">
                <a:pos x="187" y="113"/>
              </a:cxn>
              <a:cxn ang="0">
                <a:pos x="189" y="100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89" y="88"/>
                </a:lnTo>
                <a:lnTo>
                  <a:pt x="188" y="82"/>
                </a:lnTo>
                <a:lnTo>
                  <a:pt x="187" y="76"/>
                </a:lnTo>
                <a:lnTo>
                  <a:pt x="186" y="70"/>
                </a:lnTo>
                <a:lnTo>
                  <a:pt x="184" y="64"/>
                </a:lnTo>
                <a:lnTo>
                  <a:pt x="182" y="58"/>
                </a:lnTo>
                <a:lnTo>
                  <a:pt x="179" y="53"/>
                </a:lnTo>
                <a:lnTo>
                  <a:pt x="177" y="47"/>
                </a:lnTo>
                <a:lnTo>
                  <a:pt x="173" y="42"/>
                </a:lnTo>
                <a:lnTo>
                  <a:pt x="170" y="37"/>
                </a:lnTo>
                <a:lnTo>
                  <a:pt x="166" y="32"/>
                </a:lnTo>
                <a:lnTo>
                  <a:pt x="162" y="28"/>
                </a:lnTo>
                <a:lnTo>
                  <a:pt x="157" y="23"/>
                </a:lnTo>
                <a:lnTo>
                  <a:pt x="152" y="19"/>
                </a:lnTo>
                <a:lnTo>
                  <a:pt x="147" y="16"/>
                </a:lnTo>
                <a:lnTo>
                  <a:pt x="142" y="13"/>
                </a:lnTo>
                <a:lnTo>
                  <a:pt x="137" y="10"/>
                </a:lnTo>
                <a:lnTo>
                  <a:pt x="131" y="7"/>
                </a:lnTo>
                <a:lnTo>
                  <a:pt x="125" y="5"/>
                </a:lnTo>
                <a:lnTo>
                  <a:pt x="119" y="3"/>
                </a:lnTo>
                <a:lnTo>
                  <a:pt x="113" y="2"/>
                </a:lnTo>
                <a:lnTo>
                  <a:pt x="107" y="1"/>
                </a:lnTo>
                <a:lnTo>
                  <a:pt x="101" y="0"/>
                </a:lnTo>
                <a:lnTo>
                  <a:pt x="95" y="0"/>
                </a:lnTo>
                <a:lnTo>
                  <a:pt x="89" y="0"/>
                </a:lnTo>
                <a:lnTo>
                  <a:pt x="82" y="1"/>
                </a:lnTo>
                <a:lnTo>
                  <a:pt x="76" y="2"/>
                </a:lnTo>
                <a:lnTo>
                  <a:pt x="70" y="3"/>
                </a:lnTo>
                <a:lnTo>
                  <a:pt x="64" y="5"/>
                </a:lnTo>
                <a:lnTo>
                  <a:pt x="59" y="7"/>
                </a:lnTo>
                <a:lnTo>
                  <a:pt x="53" y="10"/>
                </a:lnTo>
                <a:lnTo>
                  <a:pt x="48" y="13"/>
                </a:lnTo>
                <a:lnTo>
                  <a:pt x="42" y="16"/>
                </a:lnTo>
                <a:lnTo>
                  <a:pt x="37" y="19"/>
                </a:lnTo>
                <a:lnTo>
                  <a:pt x="33" y="23"/>
                </a:lnTo>
                <a:lnTo>
                  <a:pt x="28" y="28"/>
                </a:lnTo>
                <a:lnTo>
                  <a:pt x="24" y="32"/>
                </a:lnTo>
                <a:lnTo>
                  <a:pt x="20" y="37"/>
                </a:lnTo>
                <a:lnTo>
                  <a:pt x="16" y="42"/>
                </a:lnTo>
                <a:lnTo>
                  <a:pt x="13" y="47"/>
                </a:lnTo>
                <a:lnTo>
                  <a:pt x="10" y="53"/>
                </a:lnTo>
                <a:lnTo>
                  <a:pt x="8" y="58"/>
                </a:lnTo>
                <a:lnTo>
                  <a:pt x="5" y="64"/>
                </a:lnTo>
                <a:lnTo>
                  <a:pt x="4" y="70"/>
                </a:lnTo>
                <a:lnTo>
                  <a:pt x="2" y="76"/>
                </a:lnTo>
                <a:lnTo>
                  <a:pt x="1" y="82"/>
                </a:lnTo>
                <a:lnTo>
                  <a:pt x="1" y="88"/>
                </a:lnTo>
                <a:lnTo>
                  <a:pt x="0" y="94"/>
                </a:lnTo>
                <a:lnTo>
                  <a:pt x="1" y="100"/>
                </a:lnTo>
                <a:lnTo>
                  <a:pt x="1" y="107"/>
                </a:lnTo>
                <a:lnTo>
                  <a:pt x="2" y="113"/>
                </a:lnTo>
                <a:lnTo>
                  <a:pt x="4" y="119"/>
                </a:lnTo>
                <a:lnTo>
                  <a:pt x="5" y="125"/>
                </a:lnTo>
                <a:lnTo>
                  <a:pt x="8" y="130"/>
                </a:lnTo>
                <a:lnTo>
                  <a:pt x="10" y="136"/>
                </a:lnTo>
                <a:lnTo>
                  <a:pt x="13" y="142"/>
                </a:lnTo>
                <a:lnTo>
                  <a:pt x="16" y="147"/>
                </a:lnTo>
                <a:lnTo>
                  <a:pt x="20" y="152"/>
                </a:lnTo>
                <a:lnTo>
                  <a:pt x="24" y="157"/>
                </a:lnTo>
                <a:lnTo>
                  <a:pt x="28" y="161"/>
                </a:lnTo>
                <a:lnTo>
                  <a:pt x="33" y="165"/>
                </a:lnTo>
                <a:lnTo>
                  <a:pt x="37" y="169"/>
                </a:lnTo>
                <a:lnTo>
                  <a:pt x="42" y="173"/>
                </a:lnTo>
                <a:lnTo>
                  <a:pt x="48" y="176"/>
                </a:lnTo>
                <a:lnTo>
                  <a:pt x="53" y="179"/>
                </a:lnTo>
                <a:lnTo>
                  <a:pt x="59" y="182"/>
                </a:lnTo>
                <a:lnTo>
                  <a:pt x="64" y="184"/>
                </a:lnTo>
                <a:lnTo>
                  <a:pt x="70" y="185"/>
                </a:lnTo>
                <a:lnTo>
                  <a:pt x="76" y="187"/>
                </a:lnTo>
                <a:lnTo>
                  <a:pt x="82" y="188"/>
                </a:lnTo>
                <a:lnTo>
                  <a:pt x="89" y="189"/>
                </a:lnTo>
                <a:lnTo>
                  <a:pt x="95" y="189"/>
                </a:lnTo>
                <a:lnTo>
                  <a:pt x="101" y="189"/>
                </a:lnTo>
                <a:lnTo>
                  <a:pt x="107" y="188"/>
                </a:lnTo>
                <a:lnTo>
                  <a:pt x="113" y="187"/>
                </a:lnTo>
                <a:lnTo>
                  <a:pt x="119" y="185"/>
                </a:lnTo>
                <a:lnTo>
                  <a:pt x="125" y="184"/>
                </a:lnTo>
                <a:lnTo>
                  <a:pt x="131" y="182"/>
                </a:lnTo>
                <a:lnTo>
                  <a:pt x="137" y="179"/>
                </a:lnTo>
                <a:lnTo>
                  <a:pt x="142" y="176"/>
                </a:lnTo>
                <a:lnTo>
                  <a:pt x="147" y="173"/>
                </a:lnTo>
                <a:lnTo>
                  <a:pt x="152" y="169"/>
                </a:lnTo>
                <a:lnTo>
                  <a:pt x="157" y="165"/>
                </a:lnTo>
                <a:lnTo>
                  <a:pt x="162" y="161"/>
                </a:lnTo>
                <a:lnTo>
                  <a:pt x="166" y="157"/>
                </a:lnTo>
                <a:lnTo>
                  <a:pt x="170" y="152"/>
                </a:lnTo>
                <a:lnTo>
                  <a:pt x="173" y="147"/>
                </a:lnTo>
                <a:lnTo>
                  <a:pt x="177" y="142"/>
                </a:lnTo>
                <a:lnTo>
                  <a:pt x="179" y="136"/>
                </a:lnTo>
                <a:lnTo>
                  <a:pt x="182" y="130"/>
                </a:lnTo>
                <a:lnTo>
                  <a:pt x="184" y="125"/>
                </a:lnTo>
                <a:lnTo>
                  <a:pt x="186" y="119"/>
                </a:lnTo>
                <a:lnTo>
                  <a:pt x="187" y="113"/>
                </a:lnTo>
                <a:lnTo>
                  <a:pt x="188" y="107"/>
                </a:lnTo>
                <a:lnTo>
                  <a:pt x="189" y="100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6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21480000">
            <a:off x="6499225" y="3854451"/>
            <a:ext cx="6413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559.83'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7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27077" y="3006726"/>
            <a:ext cx="6413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374.91'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8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68919" y="1726493"/>
            <a:ext cx="3175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9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90500" y="1627188"/>
            <a:ext cx="8636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4942.56'N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0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90500" y="1817688"/>
            <a:ext cx="8540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1014.02'E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1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71804" y="3886201"/>
            <a:ext cx="2698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2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140700" y="4078288"/>
            <a:ext cx="8636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4593.10'N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3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140700" y="4268788"/>
            <a:ext cx="8540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1645.48'E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4" name="Freeform 20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5453063" y="3870326"/>
            <a:ext cx="50800" cy="50800"/>
          </a:xfrm>
          <a:custGeom>
            <a:avLst/>
            <a:gdLst/>
            <a:ahLst/>
            <a:cxnLst>
              <a:cxn ang="0">
                <a:pos x="189" y="94"/>
              </a:cxn>
              <a:cxn ang="0">
                <a:pos x="161" y="27"/>
              </a:cxn>
              <a:cxn ang="0">
                <a:pos x="95" y="0"/>
              </a:cxn>
              <a:cxn ang="0">
                <a:pos x="28" y="27"/>
              </a:cxn>
              <a:cxn ang="0">
                <a:pos x="0" y="94"/>
              </a:cxn>
              <a:cxn ang="0">
                <a:pos x="28" y="161"/>
              </a:cxn>
              <a:cxn ang="0">
                <a:pos x="95" y="189"/>
              </a:cxn>
              <a:cxn ang="0">
                <a:pos x="161" y="161"/>
              </a:cxn>
              <a:cxn ang="0">
                <a:pos x="189" y="94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61" y="27"/>
                </a:lnTo>
                <a:lnTo>
                  <a:pt x="95" y="0"/>
                </a:lnTo>
                <a:lnTo>
                  <a:pt x="28" y="27"/>
                </a:lnTo>
                <a:lnTo>
                  <a:pt x="0" y="94"/>
                </a:lnTo>
                <a:lnTo>
                  <a:pt x="28" y="161"/>
                </a:lnTo>
                <a:lnTo>
                  <a:pt x="95" y="189"/>
                </a:lnTo>
                <a:lnTo>
                  <a:pt x="161" y="161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5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241925" y="3941763"/>
            <a:ext cx="36671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101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21"/>
            </p:custDataLst>
          </p:nvPr>
        </p:nvSpPr>
        <p:spPr>
          <a:xfrm>
            <a:off x="512466" y="1477107"/>
            <a:ext cx="37689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/>
              <a:t>Math Check?</a:t>
            </a:r>
            <a:r>
              <a:rPr lang="en-US" sz="1600" b="0" dirty="0"/>
              <a:t> Compute </a:t>
            </a:r>
            <a:r>
              <a:rPr lang="en-US" sz="1600" b="0" dirty="0" err="1"/>
              <a:t>coords</a:t>
            </a:r>
            <a:r>
              <a:rPr lang="en-US" sz="1600" b="0" dirty="0"/>
              <a:t> from 20.</a:t>
            </a:r>
          </a:p>
          <a:p>
            <a:endParaRPr lang="en-US" sz="1600" b="0" dirty="0"/>
          </a:p>
          <a:p>
            <a:r>
              <a:rPr lang="en-US" sz="1600" b="0" i="1" dirty="0"/>
              <a:t>Step (1)</a:t>
            </a:r>
            <a:br>
              <a:rPr lang="en-US" sz="1600" b="0" dirty="0"/>
            </a:br>
            <a:r>
              <a:rPr lang="en-US" sz="1600" b="0" dirty="0"/>
              <a:t>Compute angle at 20 by Law of </a:t>
            </a:r>
            <a:r>
              <a:rPr lang="en-US" sz="1600" b="0" dirty="0" err="1"/>
              <a:t>Sines</a:t>
            </a:r>
            <a:r>
              <a:rPr lang="en-US" sz="1600" b="0" dirty="0"/>
              <a:t>.</a:t>
            </a:r>
          </a:p>
        </p:txBody>
      </p:sp>
      <p:sp>
        <p:nvSpPr>
          <p:cNvPr id="23" name="Rectangle 1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637654" y="2341867"/>
            <a:ext cx="1096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721.709’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298°57’39.0”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rc 23"/>
          <p:cNvSpPr/>
          <p:nvPr>
            <p:custDataLst>
              <p:tags r:id="rId23"/>
            </p:custDataLst>
          </p:nvPr>
        </p:nvSpPr>
        <p:spPr>
          <a:xfrm>
            <a:off x="7787459" y="3104933"/>
            <a:ext cx="1371600" cy="1371600"/>
          </a:xfrm>
          <a:prstGeom prst="arc">
            <a:avLst>
              <a:gd name="adj1" fmla="val 10681874"/>
              <a:gd name="adj2" fmla="val 12423643"/>
            </a:avLst>
          </a:prstGeom>
          <a:ln>
            <a:solidFill>
              <a:srgbClr val="C00000"/>
            </a:solidFill>
            <a:headEnd type="arrow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699619" y="3468957"/>
            <a:ext cx="98905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30°51’10.6”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rc 25"/>
          <p:cNvSpPr>
            <a:spLocks noChangeAspect="1"/>
          </p:cNvSpPr>
          <p:nvPr>
            <p:custDataLst>
              <p:tags r:id="rId25"/>
            </p:custDataLst>
          </p:nvPr>
        </p:nvSpPr>
        <p:spPr>
          <a:xfrm>
            <a:off x="4398387" y="1247948"/>
            <a:ext cx="1371600" cy="1371600"/>
          </a:xfrm>
          <a:prstGeom prst="arc">
            <a:avLst>
              <a:gd name="adj1" fmla="val 1691723"/>
              <a:gd name="adj2" fmla="val 4683712"/>
            </a:avLst>
          </a:prstGeom>
          <a:ln>
            <a:solidFill>
              <a:srgbClr val="C00000"/>
            </a:solidFill>
            <a:headEnd type="arrow" w="med" len="med"/>
            <a:tailEnd type="arrow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379078" y="4170398"/>
            <a:ext cx="98103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4574.616'N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1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79078" y="4360898"/>
            <a:ext cx="96981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1085.955'E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2" y="912813"/>
            <a:ext cx="37044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4. Example 2 - Complete Solution</a:t>
            </a:r>
            <a:endParaRPr lang="en-US" b="0" i="1" dirty="0"/>
          </a:p>
        </p:txBody>
      </p:sp>
      <p:sp>
        <p:nvSpPr>
          <p:cNvPr id="45082" name="Text Box 5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6575" y="1141413"/>
            <a:ext cx="36750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What are the coordinates of 101?</a:t>
            </a:r>
          </a:p>
        </p:txBody>
      </p:sp>
      <p:sp>
        <p:nvSpPr>
          <p:cNvPr id="5734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095875" y="1935163"/>
            <a:ext cx="3359150" cy="1862138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095875" y="1935163"/>
            <a:ext cx="382588" cy="1960563"/>
          </a:xfrm>
          <a:prstGeom prst="line">
            <a:avLst/>
          </a:prstGeom>
          <a:noFill/>
          <a:ln w="4763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5478463" y="3797301"/>
            <a:ext cx="2976563" cy="98425"/>
          </a:xfrm>
          <a:prstGeom prst="line">
            <a:avLst/>
          </a:prstGeom>
          <a:noFill/>
          <a:ln w="4763">
            <a:solidFill>
              <a:srgbClr val="C0000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7352" name="Freeform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070475" y="1909763"/>
            <a:ext cx="50800" cy="50800"/>
          </a:xfrm>
          <a:custGeom>
            <a:avLst/>
            <a:gdLst/>
            <a:ahLst/>
            <a:cxnLst>
              <a:cxn ang="0">
                <a:pos x="32" y="16"/>
              </a:cxn>
              <a:cxn ang="0">
                <a:pos x="32" y="14"/>
              </a:cxn>
              <a:cxn ang="0">
                <a:pos x="31" y="12"/>
              </a:cxn>
              <a:cxn ang="0">
                <a:pos x="31" y="10"/>
              </a:cxn>
              <a:cxn ang="0">
                <a:pos x="30" y="8"/>
              </a:cxn>
              <a:cxn ang="0">
                <a:pos x="29" y="7"/>
              </a:cxn>
              <a:cxn ang="0">
                <a:pos x="27" y="5"/>
              </a:cxn>
              <a:cxn ang="0">
                <a:pos x="26" y="3"/>
              </a:cxn>
              <a:cxn ang="0">
                <a:pos x="24" y="2"/>
              </a:cxn>
              <a:cxn ang="0">
                <a:pos x="22" y="1"/>
              </a:cxn>
              <a:cxn ang="0">
                <a:pos x="20" y="1"/>
              </a:cxn>
              <a:cxn ang="0">
                <a:pos x="18" y="0"/>
              </a:cxn>
              <a:cxn ang="0">
                <a:pos x="16" y="0"/>
              </a:cxn>
              <a:cxn ang="0">
                <a:pos x="14" y="0"/>
              </a:cxn>
              <a:cxn ang="0">
                <a:pos x="12" y="1"/>
              </a:cxn>
              <a:cxn ang="0">
                <a:pos x="10" y="1"/>
              </a:cxn>
              <a:cxn ang="0">
                <a:pos x="8" y="2"/>
              </a:cxn>
              <a:cxn ang="0">
                <a:pos x="6" y="3"/>
              </a:cxn>
              <a:cxn ang="0">
                <a:pos x="5" y="5"/>
              </a:cxn>
              <a:cxn ang="0">
                <a:pos x="3" y="7"/>
              </a:cxn>
              <a:cxn ang="0">
                <a:pos x="2" y="8"/>
              </a:cxn>
              <a:cxn ang="0">
                <a:pos x="1" y="10"/>
              </a:cxn>
              <a:cxn ang="0">
                <a:pos x="1" y="12"/>
              </a:cxn>
              <a:cxn ang="0">
                <a:pos x="0" y="14"/>
              </a:cxn>
              <a:cxn ang="0">
                <a:pos x="0" y="16"/>
              </a:cxn>
              <a:cxn ang="0">
                <a:pos x="0" y="18"/>
              </a:cxn>
              <a:cxn ang="0">
                <a:pos x="1" y="20"/>
              </a:cxn>
              <a:cxn ang="0">
                <a:pos x="1" y="22"/>
              </a:cxn>
              <a:cxn ang="0">
                <a:pos x="2" y="24"/>
              </a:cxn>
              <a:cxn ang="0">
                <a:pos x="3" y="26"/>
              </a:cxn>
              <a:cxn ang="0">
                <a:pos x="5" y="28"/>
              </a:cxn>
              <a:cxn ang="0">
                <a:pos x="6" y="29"/>
              </a:cxn>
              <a:cxn ang="0">
                <a:pos x="8" y="30"/>
              </a:cxn>
              <a:cxn ang="0">
                <a:pos x="10" y="31"/>
              </a:cxn>
              <a:cxn ang="0">
                <a:pos x="12" y="32"/>
              </a:cxn>
              <a:cxn ang="0">
                <a:pos x="14" y="32"/>
              </a:cxn>
              <a:cxn ang="0">
                <a:pos x="16" y="32"/>
              </a:cxn>
              <a:cxn ang="0">
                <a:pos x="18" y="32"/>
              </a:cxn>
              <a:cxn ang="0">
                <a:pos x="20" y="32"/>
              </a:cxn>
              <a:cxn ang="0">
                <a:pos x="22" y="31"/>
              </a:cxn>
              <a:cxn ang="0">
                <a:pos x="24" y="30"/>
              </a:cxn>
              <a:cxn ang="0">
                <a:pos x="26" y="29"/>
              </a:cxn>
              <a:cxn ang="0">
                <a:pos x="27" y="28"/>
              </a:cxn>
              <a:cxn ang="0">
                <a:pos x="29" y="26"/>
              </a:cxn>
              <a:cxn ang="0">
                <a:pos x="30" y="24"/>
              </a:cxn>
              <a:cxn ang="0">
                <a:pos x="31" y="22"/>
              </a:cxn>
              <a:cxn ang="0">
                <a:pos x="31" y="20"/>
              </a:cxn>
              <a:cxn ang="0">
                <a:pos x="32" y="18"/>
              </a:cxn>
            </a:cxnLst>
            <a:rect l="0" t="0" r="r" b="b"/>
            <a:pathLst>
              <a:path w="32" h="32">
                <a:moveTo>
                  <a:pt x="32" y="17"/>
                </a:moveTo>
                <a:lnTo>
                  <a:pt x="32" y="16"/>
                </a:lnTo>
                <a:lnTo>
                  <a:pt x="32" y="15"/>
                </a:lnTo>
                <a:lnTo>
                  <a:pt x="32" y="14"/>
                </a:lnTo>
                <a:lnTo>
                  <a:pt x="32" y="13"/>
                </a:lnTo>
                <a:lnTo>
                  <a:pt x="31" y="12"/>
                </a:lnTo>
                <a:lnTo>
                  <a:pt x="31" y="11"/>
                </a:lnTo>
                <a:lnTo>
                  <a:pt x="31" y="10"/>
                </a:lnTo>
                <a:lnTo>
                  <a:pt x="30" y="9"/>
                </a:lnTo>
                <a:lnTo>
                  <a:pt x="30" y="8"/>
                </a:lnTo>
                <a:lnTo>
                  <a:pt x="29" y="7"/>
                </a:lnTo>
                <a:lnTo>
                  <a:pt x="29" y="7"/>
                </a:lnTo>
                <a:lnTo>
                  <a:pt x="28" y="6"/>
                </a:lnTo>
                <a:lnTo>
                  <a:pt x="27" y="5"/>
                </a:lnTo>
                <a:lnTo>
                  <a:pt x="27" y="4"/>
                </a:lnTo>
                <a:lnTo>
                  <a:pt x="26" y="3"/>
                </a:lnTo>
                <a:lnTo>
                  <a:pt x="25" y="3"/>
                </a:lnTo>
                <a:lnTo>
                  <a:pt x="24" y="2"/>
                </a:lnTo>
                <a:lnTo>
                  <a:pt x="23" y="2"/>
                </a:lnTo>
                <a:lnTo>
                  <a:pt x="22" y="1"/>
                </a:lnTo>
                <a:lnTo>
                  <a:pt x="21" y="1"/>
                </a:lnTo>
                <a:lnTo>
                  <a:pt x="20" y="1"/>
                </a:lnTo>
                <a:lnTo>
                  <a:pt x="19" y="1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3" y="1"/>
                </a:lnTo>
                <a:lnTo>
                  <a:pt x="12" y="1"/>
                </a:lnTo>
                <a:lnTo>
                  <a:pt x="11" y="1"/>
                </a:lnTo>
                <a:lnTo>
                  <a:pt x="10" y="1"/>
                </a:lnTo>
                <a:lnTo>
                  <a:pt x="9" y="2"/>
                </a:lnTo>
                <a:lnTo>
                  <a:pt x="8" y="2"/>
                </a:lnTo>
                <a:lnTo>
                  <a:pt x="7" y="3"/>
                </a:lnTo>
                <a:lnTo>
                  <a:pt x="6" y="3"/>
                </a:lnTo>
                <a:lnTo>
                  <a:pt x="6" y="4"/>
                </a:lnTo>
                <a:lnTo>
                  <a:pt x="5" y="5"/>
                </a:lnTo>
                <a:lnTo>
                  <a:pt x="4" y="6"/>
                </a:lnTo>
                <a:lnTo>
                  <a:pt x="3" y="7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2" y="23"/>
                </a:lnTo>
                <a:lnTo>
                  <a:pt x="2" y="24"/>
                </a:lnTo>
                <a:lnTo>
                  <a:pt x="3" y="25"/>
                </a:lnTo>
                <a:lnTo>
                  <a:pt x="3" y="26"/>
                </a:lnTo>
                <a:lnTo>
                  <a:pt x="4" y="27"/>
                </a:lnTo>
                <a:lnTo>
                  <a:pt x="5" y="28"/>
                </a:lnTo>
                <a:lnTo>
                  <a:pt x="6" y="28"/>
                </a:lnTo>
                <a:lnTo>
                  <a:pt x="6" y="29"/>
                </a:lnTo>
                <a:lnTo>
                  <a:pt x="7" y="30"/>
                </a:lnTo>
                <a:lnTo>
                  <a:pt x="8" y="30"/>
                </a:lnTo>
                <a:lnTo>
                  <a:pt x="9" y="31"/>
                </a:lnTo>
                <a:lnTo>
                  <a:pt x="10" y="31"/>
                </a:lnTo>
                <a:lnTo>
                  <a:pt x="11" y="32"/>
                </a:lnTo>
                <a:lnTo>
                  <a:pt x="12" y="32"/>
                </a:lnTo>
                <a:lnTo>
                  <a:pt x="13" y="32"/>
                </a:lnTo>
                <a:lnTo>
                  <a:pt x="14" y="32"/>
                </a:lnTo>
                <a:lnTo>
                  <a:pt x="15" y="32"/>
                </a:lnTo>
                <a:lnTo>
                  <a:pt x="16" y="32"/>
                </a:lnTo>
                <a:lnTo>
                  <a:pt x="17" y="32"/>
                </a:lnTo>
                <a:lnTo>
                  <a:pt x="18" y="32"/>
                </a:lnTo>
                <a:lnTo>
                  <a:pt x="19" y="32"/>
                </a:lnTo>
                <a:lnTo>
                  <a:pt x="20" y="32"/>
                </a:lnTo>
                <a:lnTo>
                  <a:pt x="21" y="32"/>
                </a:lnTo>
                <a:lnTo>
                  <a:pt x="22" y="31"/>
                </a:lnTo>
                <a:lnTo>
                  <a:pt x="23" y="31"/>
                </a:lnTo>
                <a:lnTo>
                  <a:pt x="24" y="30"/>
                </a:lnTo>
                <a:lnTo>
                  <a:pt x="25" y="30"/>
                </a:lnTo>
                <a:lnTo>
                  <a:pt x="26" y="29"/>
                </a:lnTo>
                <a:lnTo>
                  <a:pt x="27" y="28"/>
                </a:lnTo>
                <a:lnTo>
                  <a:pt x="27" y="28"/>
                </a:lnTo>
                <a:lnTo>
                  <a:pt x="28" y="27"/>
                </a:lnTo>
                <a:lnTo>
                  <a:pt x="29" y="26"/>
                </a:lnTo>
                <a:lnTo>
                  <a:pt x="29" y="25"/>
                </a:lnTo>
                <a:lnTo>
                  <a:pt x="30" y="24"/>
                </a:lnTo>
                <a:lnTo>
                  <a:pt x="30" y="23"/>
                </a:lnTo>
                <a:lnTo>
                  <a:pt x="31" y="22"/>
                </a:lnTo>
                <a:lnTo>
                  <a:pt x="31" y="21"/>
                </a:lnTo>
                <a:lnTo>
                  <a:pt x="31" y="20"/>
                </a:lnTo>
                <a:lnTo>
                  <a:pt x="32" y="19"/>
                </a:lnTo>
                <a:lnTo>
                  <a:pt x="32" y="18"/>
                </a:lnTo>
                <a:lnTo>
                  <a:pt x="32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3" name="Freeform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070475" y="1909763"/>
            <a:ext cx="50800" cy="50800"/>
          </a:xfrm>
          <a:custGeom>
            <a:avLst/>
            <a:gdLst/>
            <a:ahLst/>
            <a:cxnLst>
              <a:cxn ang="0">
                <a:pos x="189" y="88"/>
              </a:cxn>
              <a:cxn ang="0">
                <a:pos x="187" y="76"/>
              </a:cxn>
              <a:cxn ang="0">
                <a:pos x="184" y="64"/>
              </a:cxn>
              <a:cxn ang="0">
                <a:pos x="180" y="52"/>
              </a:cxn>
              <a:cxn ang="0">
                <a:pos x="173" y="42"/>
              </a:cxn>
              <a:cxn ang="0">
                <a:pos x="166" y="32"/>
              </a:cxn>
              <a:cxn ang="0">
                <a:pos x="157" y="23"/>
              </a:cxn>
              <a:cxn ang="0">
                <a:pos x="147" y="16"/>
              </a:cxn>
              <a:cxn ang="0">
                <a:pos x="137" y="9"/>
              </a:cxn>
              <a:cxn ang="0">
                <a:pos x="125" y="5"/>
              </a:cxn>
              <a:cxn ang="0">
                <a:pos x="113" y="2"/>
              </a:cxn>
              <a:cxn ang="0">
                <a:pos x="101" y="0"/>
              </a:cxn>
              <a:cxn ang="0">
                <a:pos x="89" y="0"/>
              </a:cxn>
              <a:cxn ang="0">
                <a:pos x="76" y="2"/>
              </a:cxn>
              <a:cxn ang="0">
                <a:pos x="65" y="5"/>
              </a:cxn>
              <a:cxn ang="0">
                <a:pos x="53" y="9"/>
              </a:cxn>
              <a:cxn ang="0">
                <a:pos x="42" y="16"/>
              </a:cxn>
              <a:cxn ang="0">
                <a:pos x="33" y="23"/>
              </a:cxn>
              <a:cxn ang="0">
                <a:pos x="24" y="32"/>
              </a:cxn>
              <a:cxn ang="0">
                <a:pos x="16" y="42"/>
              </a:cxn>
              <a:cxn ang="0">
                <a:pos x="10" y="52"/>
              </a:cxn>
              <a:cxn ang="0">
                <a:pos x="5" y="64"/>
              </a:cxn>
              <a:cxn ang="0">
                <a:pos x="2" y="76"/>
              </a:cxn>
              <a:cxn ang="0">
                <a:pos x="1" y="88"/>
              </a:cxn>
              <a:cxn ang="0">
                <a:pos x="1" y="100"/>
              </a:cxn>
              <a:cxn ang="0">
                <a:pos x="2" y="113"/>
              </a:cxn>
              <a:cxn ang="0">
                <a:pos x="5" y="124"/>
              </a:cxn>
              <a:cxn ang="0">
                <a:pos x="10" y="136"/>
              </a:cxn>
              <a:cxn ang="0">
                <a:pos x="16" y="147"/>
              </a:cxn>
              <a:cxn ang="0">
                <a:pos x="24" y="156"/>
              </a:cxn>
              <a:cxn ang="0">
                <a:pos x="33" y="165"/>
              </a:cxn>
              <a:cxn ang="0">
                <a:pos x="42" y="173"/>
              </a:cxn>
              <a:cxn ang="0">
                <a:pos x="53" y="179"/>
              </a:cxn>
              <a:cxn ang="0">
                <a:pos x="65" y="184"/>
              </a:cxn>
              <a:cxn ang="0">
                <a:pos x="76" y="187"/>
              </a:cxn>
              <a:cxn ang="0">
                <a:pos x="89" y="188"/>
              </a:cxn>
              <a:cxn ang="0">
                <a:pos x="101" y="188"/>
              </a:cxn>
              <a:cxn ang="0">
                <a:pos x="113" y="187"/>
              </a:cxn>
              <a:cxn ang="0">
                <a:pos x="125" y="184"/>
              </a:cxn>
              <a:cxn ang="0">
                <a:pos x="137" y="179"/>
              </a:cxn>
              <a:cxn ang="0">
                <a:pos x="147" y="173"/>
              </a:cxn>
              <a:cxn ang="0">
                <a:pos x="157" y="165"/>
              </a:cxn>
              <a:cxn ang="0">
                <a:pos x="166" y="156"/>
              </a:cxn>
              <a:cxn ang="0">
                <a:pos x="173" y="147"/>
              </a:cxn>
              <a:cxn ang="0">
                <a:pos x="180" y="136"/>
              </a:cxn>
              <a:cxn ang="0">
                <a:pos x="184" y="124"/>
              </a:cxn>
              <a:cxn ang="0">
                <a:pos x="187" y="113"/>
              </a:cxn>
              <a:cxn ang="0">
                <a:pos x="189" y="100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89" y="88"/>
                </a:lnTo>
                <a:lnTo>
                  <a:pt x="188" y="82"/>
                </a:lnTo>
                <a:lnTo>
                  <a:pt x="187" y="76"/>
                </a:lnTo>
                <a:lnTo>
                  <a:pt x="186" y="70"/>
                </a:lnTo>
                <a:lnTo>
                  <a:pt x="184" y="64"/>
                </a:lnTo>
                <a:lnTo>
                  <a:pt x="182" y="58"/>
                </a:lnTo>
                <a:lnTo>
                  <a:pt x="180" y="52"/>
                </a:lnTo>
                <a:lnTo>
                  <a:pt x="177" y="47"/>
                </a:lnTo>
                <a:lnTo>
                  <a:pt x="173" y="42"/>
                </a:lnTo>
                <a:lnTo>
                  <a:pt x="170" y="37"/>
                </a:lnTo>
                <a:lnTo>
                  <a:pt x="166" y="32"/>
                </a:lnTo>
                <a:lnTo>
                  <a:pt x="162" y="27"/>
                </a:lnTo>
                <a:lnTo>
                  <a:pt x="157" y="23"/>
                </a:lnTo>
                <a:lnTo>
                  <a:pt x="152" y="19"/>
                </a:lnTo>
                <a:lnTo>
                  <a:pt x="147" y="16"/>
                </a:lnTo>
                <a:lnTo>
                  <a:pt x="142" y="12"/>
                </a:lnTo>
                <a:lnTo>
                  <a:pt x="137" y="9"/>
                </a:lnTo>
                <a:lnTo>
                  <a:pt x="131" y="7"/>
                </a:lnTo>
                <a:lnTo>
                  <a:pt x="125" y="5"/>
                </a:lnTo>
                <a:lnTo>
                  <a:pt x="119" y="3"/>
                </a:lnTo>
                <a:lnTo>
                  <a:pt x="113" y="2"/>
                </a:lnTo>
                <a:lnTo>
                  <a:pt x="107" y="1"/>
                </a:lnTo>
                <a:lnTo>
                  <a:pt x="101" y="0"/>
                </a:lnTo>
                <a:lnTo>
                  <a:pt x="95" y="0"/>
                </a:lnTo>
                <a:lnTo>
                  <a:pt x="89" y="0"/>
                </a:lnTo>
                <a:lnTo>
                  <a:pt x="83" y="1"/>
                </a:lnTo>
                <a:lnTo>
                  <a:pt x="76" y="2"/>
                </a:lnTo>
                <a:lnTo>
                  <a:pt x="70" y="3"/>
                </a:lnTo>
                <a:lnTo>
                  <a:pt x="65" y="5"/>
                </a:lnTo>
                <a:lnTo>
                  <a:pt x="59" y="7"/>
                </a:lnTo>
                <a:lnTo>
                  <a:pt x="53" y="9"/>
                </a:lnTo>
                <a:lnTo>
                  <a:pt x="48" y="12"/>
                </a:lnTo>
                <a:lnTo>
                  <a:pt x="42" y="16"/>
                </a:lnTo>
                <a:lnTo>
                  <a:pt x="37" y="19"/>
                </a:lnTo>
                <a:lnTo>
                  <a:pt x="33" y="23"/>
                </a:lnTo>
                <a:lnTo>
                  <a:pt x="28" y="27"/>
                </a:lnTo>
                <a:lnTo>
                  <a:pt x="24" y="32"/>
                </a:lnTo>
                <a:lnTo>
                  <a:pt x="20" y="37"/>
                </a:lnTo>
                <a:lnTo>
                  <a:pt x="16" y="42"/>
                </a:lnTo>
                <a:lnTo>
                  <a:pt x="13" y="47"/>
                </a:lnTo>
                <a:lnTo>
                  <a:pt x="10" y="52"/>
                </a:lnTo>
                <a:lnTo>
                  <a:pt x="8" y="58"/>
                </a:lnTo>
                <a:lnTo>
                  <a:pt x="5" y="64"/>
                </a:lnTo>
                <a:lnTo>
                  <a:pt x="4" y="70"/>
                </a:lnTo>
                <a:lnTo>
                  <a:pt x="2" y="76"/>
                </a:lnTo>
                <a:lnTo>
                  <a:pt x="1" y="82"/>
                </a:lnTo>
                <a:lnTo>
                  <a:pt x="1" y="88"/>
                </a:lnTo>
                <a:lnTo>
                  <a:pt x="0" y="94"/>
                </a:lnTo>
                <a:lnTo>
                  <a:pt x="1" y="100"/>
                </a:lnTo>
                <a:lnTo>
                  <a:pt x="1" y="106"/>
                </a:lnTo>
                <a:lnTo>
                  <a:pt x="2" y="113"/>
                </a:lnTo>
                <a:lnTo>
                  <a:pt x="4" y="119"/>
                </a:lnTo>
                <a:lnTo>
                  <a:pt x="5" y="124"/>
                </a:lnTo>
                <a:lnTo>
                  <a:pt x="8" y="130"/>
                </a:lnTo>
                <a:lnTo>
                  <a:pt x="10" y="136"/>
                </a:lnTo>
                <a:lnTo>
                  <a:pt x="13" y="141"/>
                </a:lnTo>
                <a:lnTo>
                  <a:pt x="16" y="147"/>
                </a:lnTo>
                <a:lnTo>
                  <a:pt x="20" y="152"/>
                </a:lnTo>
                <a:lnTo>
                  <a:pt x="24" y="156"/>
                </a:lnTo>
                <a:lnTo>
                  <a:pt x="28" y="161"/>
                </a:lnTo>
                <a:lnTo>
                  <a:pt x="33" y="165"/>
                </a:lnTo>
                <a:lnTo>
                  <a:pt x="37" y="169"/>
                </a:lnTo>
                <a:lnTo>
                  <a:pt x="42" y="173"/>
                </a:lnTo>
                <a:lnTo>
                  <a:pt x="48" y="176"/>
                </a:lnTo>
                <a:lnTo>
                  <a:pt x="53" y="179"/>
                </a:lnTo>
                <a:lnTo>
                  <a:pt x="59" y="181"/>
                </a:lnTo>
                <a:lnTo>
                  <a:pt x="65" y="184"/>
                </a:lnTo>
                <a:lnTo>
                  <a:pt x="70" y="185"/>
                </a:lnTo>
                <a:lnTo>
                  <a:pt x="76" y="187"/>
                </a:lnTo>
                <a:lnTo>
                  <a:pt x="83" y="188"/>
                </a:lnTo>
                <a:lnTo>
                  <a:pt x="89" y="188"/>
                </a:lnTo>
                <a:lnTo>
                  <a:pt x="95" y="189"/>
                </a:lnTo>
                <a:lnTo>
                  <a:pt x="101" y="188"/>
                </a:lnTo>
                <a:lnTo>
                  <a:pt x="107" y="188"/>
                </a:lnTo>
                <a:lnTo>
                  <a:pt x="113" y="187"/>
                </a:lnTo>
                <a:lnTo>
                  <a:pt x="119" y="185"/>
                </a:lnTo>
                <a:lnTo>
                  <a:pt x="125" y="184"/>
                </a:lnTo>
                <a:lnTo>
                  <a:pt x="131" y="181"/>
                </a:lnTo>
                <a:lnTo>
                  <a:pt x="137" y="179"/>
                </a:lnTo>
                <a:lnTo>
                  <a:pt x="142" y="176"/>
                </a:lnTo>
                <a:lnTo>
                  <a:pt x="147" y="173"/>
                </a:lnTo>
                <a:lnTo>
                  <a:pt x="152" y="169"/>
                </a:lnTo>
                <a:lnTo>
                  <a:pt x="157" y="165"/>
                </a:lnTo>
                <a:lnTo>
                  <a:pt x="162" y="161"/>
                </a:lnTo>
                <a:lnTo>
                  <a:pt x="166" y="156"/>
                </a:lnTo>
                <a:lnTo>
                  <a:pt x="170" y="152"/>
                </a:lnTo>
                <a:lnTo>
                  <a:pt x="173" y="147"/>
                </a:lnTo>
                <a:lnTo>
                  <a:pt x="177" y="141"/>
                </a:lnTo>
                <a:lnTo>
                  <a:pt x="180" y="136"/>
                </a:lnTo>
                <a:lnTo>
                  <a:pt x="182" y="130"/>
                </a:lnTo>
                <a:lnTo>
                  <a:pt x="184" y="124"/>
                </a:lnTo>
                <a:lnTo>
                  <a:pt x="186" y="119"/>
                </a:lnTo>
                <a:lnTo>
                  <a:pt x="187" y="113"/>
                </a:lnTo>
                <a:lnTo>
                  <a:pt x="188" y="106"/>
                </a:lnTo>
                <a:lnTo>
                  <a:pt x="189" y="100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4" name="Freeform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8429625" y="3771901"/>
            <a:ext cx="50800" cy="50800"/>
          </a:xfrm>
          <a:custGeom>
            <a:avLst/>
            <a:gdLst/>
            <a:ahLst/>
            <a:cxnLst>
              <a:cxn ang="0">
                <a:pos x="32" y="16"/>
              </a:cxn>
              <a:cxn ang="0">
                <a:pos x="32" y="14"/>
              </a:cxn>
              <a:cxn ang="0">
                <a:pos x="31" y="12"/>
              </a:cxn>
              <a:cxn ang="0">
                <a:pos x="31" y="10"/>
              </a:cxn>
              <a:cxn ang="0">
                <a:pos x="30" y="8"/>
              </a:cxn>
              <a:cxn ang="0">
                <a:pos x="29" y="6"/>
              </a:cxn>
              <a:cxn ang="0">
                <a:pos x="27" y="4"/>
              </a:cxn>
              <a:cxn ang="0">
                <a:pos x="26" y="3"/>
              </a:cxn>
              <a:cxn ang="0">
                <a:pos x="24" y="2"/>
              </a:cxn>
              <a:cxn ang="0">
                <a:pos x="22" y="1"/>
              </a:cxn>
              <a:cxn ang="0">
                <a:pos x="20" y="0"/>
              </a:cxn>
              <a:cxn ang="0">
                <a:pos x="18" y="0"/>
              </a:cxn>
              <a:cxn ang="0">
                <a:pos x="16" y="0"/>
              </a:cxn>
              <a:cxn ang="0">
                <a:pos x="14" y="0"/>
              </a:cxn>
              <a:cxn ang="0">
                <a:pos x="12" y="0"/>
              </a:cxn>
              <a:cxn ang="0">
                <a:pos x="10" y="1"/>
              </a:cxn>
              <a:cxn ang="0">
                <a:pos x="8" y="2"/>
              </a:cxn>
              <a:cxn ang="0">
                <a:pos x="6" y="3"/>
              </a:cxn>
              <a:cxn ang="0">
                <a:pos x="5" y="4"/>
              </a:cxn>
              <a:cxn ang="0">
                <a:pos x="3" y="6"/>
              </a:cxn>
              <a:cxn ang="0">
                <a:pos x="2" y="8"/>
              </a:cxn>
              <a:cxn ang="0">
                <a:pos x="1" y="10"/>
              </a:cxn>
              <a:cxn ang="0">
                <a:pos x="1" y="12"/>
              </a:cxn>
              <a:cxn ang="0">
                <a:pos x="0" y="14"/>
              </a:cxn>
              <a:cxn ang="0">
                <a:pos x="0" y="16"/>
              </a:cxn>
              <a:cxn ang="0">
                <a:pos x="0" y="18"/>
              </a:cxn>
              <a:cxn ang="0">
                <a:pos x="1" y="20"/>
              </a:cxn>
              <a:cxn ang="0">
                <a:pos x="1" y="22"/>
              </a:cxn>
              <a:cxn ang="0">
                <a:pos x="2" y="24"/>
              </a:cxn>
              <a:cxn ang="0">
                <a:pos x="3" y="26"/>
              </a:cxn>
              <a:cxn ang="0">
                <a:pos x="5" y="27"/>
              </a:cxn>
              <a:cxn ang="0">
                <a:pos x="6" y="28"/>
              </a:cxn>
              <a:cxn ang="0">
                <a:pos x="8" y="30"/>
              </a:cxn>
              <a:cxn ang="0">
                <a:pos x="10" y="31"/>
              </a:cxn>
              <a:cxn ang="0">
                <a:pos x="12" y="31"/>
              </a:cxn>
              <a:cxn ang="0">
                <a:pos x="14" y="32"/>
              </a:cxn>
              <a:cxn ang="0">
                <a:pos x="16" y="32"/>
              </a:cxn>
              <a:cxn ang="0">
                <a:pos x="18" y="32"/>
              </a:cxn>
              <a:cxn ang="0">
                <a:pos x="20" y="31"/>
              </a:cxn>
              <a:cxn ang="0">
                <a:pos x="22" y="31"/>
              </a:cxn>
              <a:cxn ang="0">
                <a:pos x="24" y="30"/>
              </a:cxn>
              <a:cxn ang="0">
                <a:pos x="26" y="28"/>
              </a:cxn>
              <a:cxn ang="0">
                <a:pos x="27" y="27"/>
              </a:cxn>
              <a:cxn ang="0">
                <a:pos x="29" y="26"/>
              </a:cxn>
              <a:cxn ang="0">
                <a:pos x="30" y="24"/>
              </a:cxn>
              <a:cxn ang="0">
                <a:pos x="31" y="22"/>
              </a:cxn>
              <a:cxn ang="0">
                <a:pos x="31" y="20"/>
              </a:cxn>
              <a:cxn ang="0">
                <a:pos x="32" y="18"/>
              </a:cxn>
            </a:cxnLst>
            <a:rect l="0" t="0" r="r" b="b"/>
            <a:pathLst>
              <a:path w="32" h="32">
                <a:moveTo>
                  <a:pt x="32" y="17"/>
                </a:moveTo>
                <a:lnTo>
                  <a:pt x="32" y="16"/>
                </a:lnTo>
                <a:lnTo>
                  <a:pt x="32" y="15"/>
                </a:lnTo>
                <a:lnTo>
                  <a:pt x="32" y="14"/>
                </a:lnTo>
                <a:lnTo>
                  <a:pt x="32" y="13"/>
                </a:lnTo>
                <a:lnTo>
                  <a:pt x="31" y="12"/>
                </a:lnTo>
                <a:lnTo>
                  <a:pt x="31" y="11"/>
                </a:lnTo>
                <a:lnTo>
                  <a:pt x="31" y="10"/>
                </a:lnTo>
                <a:lnTo>
                  <a:pt x="30" y="9"/>
                </a:lnTo>
                <a:lnTo>
                  <a:pt x="30" y="8"/>
                </a:lnTo>
                <a:lnTo>
                  <a:pt x="29" y="7"/>
                </a:lnTo>
                <a:lnTo>
                  <a:pt x="29" y="6"/>
                </a:lnTo>
                <a:lnTo>
                  <a:pt x="28" y="5"/>
                </a:lnTo>
                <a:lnTo>
                  <a:pt x="27" y="4"/>
                </a:lnTo>
                <a:lnTo>
                  <a:pt x="26" y="4"/>
                </a:lnTo>
                <a:lnTo>
                  <a:pt x="26" y="3"/>
                </a:lnTo>
                <a:lnTo>
                  <a:pt x="25" y="2"/>
                </a:lnTo>
                <a:lnTo>
                  <a:pt x="24" y="2"/>
                </a:lnTo>
                <a:lnTo>
                  <a:pt x="23" y="1"/>
                </a:lnTo>
                <a:lnTo>
                  <a:pt x="22" y="1"/>
                </a:lnTo>
                <a:lnTo>
                  <a:pt x="21" y="1"/>
                </a:lnTo>
                <a:lnTo>
                  <a:pt x="20" y="0"/>
                </a:lnTo>
                <a:lnTo>
                  <a:pt x="19" y="0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3" y="0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9" y="1"/>
                </a:lnTo>
                <a:lnTo>
                  <a:pt x="8" y="2"/>
                </a:lnTo>
                <a:lnTo>
                  <a:pt x="7" y="2"/>
                </a:lnTo>
                <a:lnTo>
                  <a:pt x="6" y="3"/>
                </a:lnTo>
                <a:lnTo>
                  <a:pt x="5" y="4"/>
                </a:lnTo>
                <a:lnTo>
                  <a:pt x="5" y="4"/>
                </a:lnTo>
                <a:lnTo>
                  <a:pt x="4" y="5"/>
                </a:lnTo>
                <a:lnTo>
                  <a:pt x="3" y="6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2" y="23"/>
                </a:lnTo>
                <a:lnTo>
                  <a:pt x="2" y="24"/>
                </a:lnTo>
                <a:lnTo>
                  <a:pt x="3" y="25"/>
                </a:lnTo>
                <a:lnTo>
                  <a:pt x="3" y="26"/>
                </a:lnTo>
                <a:lnTo>
                  <a:pt x="4" y="26"/>
                </a:lnTo>
                <a:lnTo>
                  <a:pt x="5" y="27"/>
                </a:lnTo>
                <a:lnTo>
                  <a:pt x="5" y="28"/>
                </a:lnTo>
                <a:lnTo>
                  <a:pt x="6" y="28"/>
                </a:lnTo>
                <a:lnTo>
                  <a:pt x="7" y="29"/>
                </a:lnTo>
                <a:lnTo>
                  <a:pt x="8" y="30"/>
                </a:lnTo>
                <a:lnTo>
                  <a:pt x="9" y="30"/>
                </a:lnTo>
                <a:lnTo>
                  <a:pt x="10" y="31"/>
                </a:lnTo>
                <a:lnTo>
                  <a:pt x="11" y="31"/>
                </a:lnTo>
                <a:lnTo>
                  <a:pt x="12" y="31"/>
                </a:lnTo>
                <a:lnTo>
                  <a:pt x="13" y="31"/>
                </a:lnTo>
                <a:lnTo>
                  <a:pt x="14" y="32"/>
                </a:lnTo>
                <a:lnTo>
                  <a:pt x="15" y="32"/>
                </a:lnTo>
                <a:lnTo>
                  <a:pt x="16" y="32"/>
                </a:lnTo>
                <a:lnTo>
                  <a:pt x="17" y="32"/>
                </a:lnTo>
                <a:lnTo>
                  <a:pt x="18" y="32"/>
                </a:lnTo>
                <a:lnTo>
                  <a:pt x="19" y="31"/>
                </a:lnTo>
                <a:lnTo>
                  <a:pt x="20" y="31"/>
                </a:lnTo>
                <a:lnTo>
                  <a:pt x="21" y="31"/>
                </a:lnTo>
                <a:lnTo>
                  <a:pt x="22" y="31"/>
                </a:lnTo>
                <a:lnTo>
                  <a:pt x="23" y="30"/>
                </a:lnTo>
                <a:lnTo>
                  <a:pt x="24" y="30"/>
                </a:lnTo>
                <a:lnTo>
                  <a:pt x="25" y="29"/>
                </a:lnTo>
                <a:lnTo>
                  <a:pt x="26" y="28"/>
                </a:lnTo>
                <a:lnTo>
                  <a:pt x="26" y="28"/>
                </a:lnTo>
                <a:lnTo>
                  <a:pt x="27" y="27"/>
                </a:lnTo>
                <a:lnTo>
                  <a:pt x="28" y="26"/>
                </a:lnTo>
                <a:lnTo>
                  <a:pt x="29" y="26"/>
                </a:lnTo>
                <a:lnTo>
                  <a:pt x="29" y="25"/>
                </a:lnTo>
                <a:lnTo>
                  <a:pt x="30" y="24"/>
                </a:lnTo>
                <a:lnTo>
                  <a:pt x="30" y="23"/>
                </a:lnTo>
                <a:lnTo>
                  <a:pt x="31" y="22"/>
                </a:lnTo>
                <a:lnTo>
                  <a:pt x="31" y="21"/>
                </a:lnTo>
                <a:lnTo>
                  <a:pt x="31" y="20"/>
                </a:lnTo>
                <a:lnTo>
                  <a:pt x="32" y="19"/>
                </a:lnTo>
                <a:lnTo>
                  <a:pt x="32" y="18"/>
                </a:lnTo>
                <a:lnTo>
                  <a:pt x="32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5" name="Freeform 1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8429625" y="3771901"/>
            <a:ext cx="50800" cy="50800"/>
          </a:xfrm>
          <a:custGeom>
            <a:avLst/>
            <a:gdLst/>
            <a:ahLst/>
            <a:cxnLst>
              <a:cxn ang="0">
                <a:pos x="189" y="88"/>
              </a:cxn>
              <a:cxn ang="0">
                <a:pos x="187" y="76"/>
              </a:cxn>
              <a:cxn ang="0">
                <a:pos x="184" y="64"/>
              </a:cxn>
              <a:cxn ang="0">
                <a:pos x="179" y="53"/>
              </a:cxn>
              <a:cxn ang="0">
                <a:pos x="173" y="42"/>
              </a:cxn>
              <a:cxn ang="0">
                <a:pos x="166" y="32"/>
              </a:cxn>
              <a:cxn ang="0">
                <a:pos x="157" y="23"/>
              </a:cxn>
              <a:cxn ang="0">
                <a:pos x="147" y="16"/>
              </a:cxn>
              <a:cxn ang="0">
                <a:pos x="137" y="10"/>
              </a:cxn>
              <a:cxn ang="0">
                <a:pos x="125" y="5"/>
              </a:cxn>
              <a:cxn ang="0">
                <a:pos x="113" y="2"/>
              </a:cxn>
              <a:cxn ang="0">
                <a:pos x="101" y="0"/>
              </a:cxn>
              <a:cxn ang="0">
                <a:pos x="89" y="0"/>
              </a:cxn>
              <a:cxn ang="0">
                <a:pos x="76" y="2"/>
              </a:cxn>
              <a:cxn ang="0">
                <a:pos x="64" y="5"/>
              </a:cxn>
              <a:cxn ang="0">
                <a:pos x="53" y="10"/>
              </a:cxn>
              <a:cxn ang="0">
                <a:pos x="42" y="16"/>
              </a:cxn>
              <a:cxn ang="0">
                <a:pos x="33" y="23"/>
              </a:cxn>
              <a:cxn ang="0">
                <a:pos x="24" y="32"/>
              </a:cxn>
              <a:cxn ang="0">
                <a:pos x="16" y="42"/>
              </a:cxn>
              <a:cxn ang="0">
                <a:pos x="10" y="53"/>
              </a:cxn>
              <a:cxn ang="0">
                <a:pos x="5" y="64"/>
              </a:cxn>
              <a:cxn ang="0">
                <a:pos x="2" y="76"/>
              </a:cxn>
              <a:cxn ang="0">
                <a:pos x="1" y="88"/>
              </a:cxn>
              <a:cxn ang="0">
                <a:pos x="1" y="100"/>
              </a:cxn>
              <a:cxn ang="0">
                <a:pos x="2" y="113"/>
              </a:cxn>
              <a:cxn ang="0">
                <a:pos x="5" y="125"/>
              </a:cxn>
              <a:cxn ang="0">
                <a:pos x="10" y="136"/>
              </a:cxn>
              <a:cxn ang="0">
                <a:pos x="16" y="147"/>
              </a:cxn>
              <a:cxn ang="0">
                <a:pos x="24" y="157"/>
              </a:cxn>
              <a:cxn ang="0">
                <a:pos x="33" y="165"/>
              </a:cxn>
              <a:cxn ang="0">
                <a:pos x="42" y="173"/>
              </a:cxn>
              <a:cxn ang="0">
                <a:pos x="53" y="179"/>
              </a:cxn>
              <a:cxn ang="0">
                <a:pos x="64" y="184"/>
              </a:cxn>
              <a:cxn ang="0">
                <a:pos x="76" y="187"/>
              </a:cxn>
              <a:cxn ang="0">
                <a:pos x="89" y="189"/>
              </a:cxn>
              <a:cxn ang="0">
                <a:pos x="101" y="189"/>
              </a:cxn>
              <a:cxn ang="0">
                <a:pos x="113" y="187"/>
              </a:cxn>
              <a:cxn ang="0">
                <a:pos x="125" y="184"/>
              </a:cxn>
              <a:cxn ang="0">
                <a:pos x="137" y="179"/>
              </a:cxn>
              <a:cxn ang="0">
                <a:pos x="147" y="173"/>
              </a:cxn>
              <a:cxn ang="0">
                <a:pos x="157" y="165"/>
              </a:cxn>
              <a:cxn ang="0">
                <a:pos x="166" y="157"/>
              </a:cxn>
              <a:cxn ang="0">
                <a:pos x="173" y="147"/>
              </a:cxn>
              <a:cxn ang="0">
                <a:pos x="179" y="136"/>
              </a:cxn>
              <a:cxn ang="0">
                <a:pos x="184" y="125"/>
              </a:cxn>
              <a:cxn ang="0">
                <a:pos x="187" y="113"/>
              </a:cxn>
              <a:cxn ang="0">
                <a:pos x="189" y="100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89" y="88"/>
                </a:lnTo>
                <a:lnTo>
                  <a:pt x="188" y="82"/>
                </a:lnTo>
                <a:lnTo>
                  <a:pt x="187" y="76"/>
                </a:lnTo>
                <a:lnTo>
                  <a:pt x="186" y="70"/>
                </a:lnTo>
                <a:lnTo>
                  <a:pt x="184" y="64"/>
                </a:lnTo>
                <a:lnTo>
                  <a:pt x="182" y="58"/>
                </a:lnTo>
                <a:lnTo>
                  <a:pt x="179" y="53"/>
                </a:lnTo>
                <a:lnTo>
                  <a:pt x="177" y="47"/>
                </a:lnTo>
                <a:lnTo>
                  <a:pt x="173" y="42"/>
                </a:lnTo>
                <a:lnTo>
                  <a:pt x="170" y="37"/>
                </a:lnTo>
                <a:lnTo>
                  <a:pt x="166" y="32"/>
                </a:lnTo>
                <a:lnTo>
                  <a:pt x="162" y="28"/>
                </a:lnTo>
                <a:lnTo>
                  <a:pt x="157" y="23"/>
                </a:lnTo>
                <a:lnTo>
                  <a:pt x="152" y="19"/>
                </a:lnTo>
                <a:lnTo>
                  <a:pt x="147" y="16"/>
                </a:lnTo>
                <a:lnTo>
                  <a:pt x="142" y="13"/>
                </a:lnTo>
                <a:lnTo>
                  <a:pt x="137" y="10"/>
                </a:lnTo>
                <a:lnTo>
                  <a:pt x="131" y="7"/>
                </a:lnTo>
                <a:lnTo>
                  <a:pt x="125" y="5"/>
                </a:lnTo>
                <a:lnTo>
                  <a:pt x="119" y="3"/>
                </a:lnTo>
                <a:lnTo>
                  <a:pt x="113" y="2"/>
                </a:lnTo>
                <a:lnTo>
                  <a:pt x="107" y="1"/>
                </a:lnTo>
                <a:lnTo>
                  <a:pt x="101" y="0"/>
                </a:lnTo>
                <a:lnTo>
                  <a:pt x="95" y="0"/>
                </a:lnTo>
                <a:lnTo>
                  <a:pt x="89" y="0"/>
                </a:lnTo>
                <a:lnTo>
                  <a:pt x="82" y="1"/>
                </a:lnTo>
                <a:lnTo>
                  <a:pt x="76" y="2"/>
                </a:lnTo>
                <a:lnTo>
                  <a:pt x="70" y="3"/>
                </a:lnTo>
                <a:lnTo>
                  <a:pt x="64" y="5"/>
                </a:lnTo>
                <a:lnTo>
                  <a:pt x="59" y="7"/>
                </a:lnTo>
                <a:lnTo>
                  <a:pt x="53" y="10"/>
                </a:lnTo>
                <a:lnTo>
                  <a:pt x="48" y="13"/>
                </a:lnTo>
                <a:lnTo>
                  <a:pt x="42" y="16"/>
                </a:lnTo>
                <a:lnTo>
                  <a:pt x="37" y="19"/>
                </a:lnTo>
                <a:lnTo>
                  <a:pt x="33" y="23"/>
                </a:lnTo>
                <a:lnTo>
                  <a:pt x="28" y="28"/>
                </a:lnTo>
                <a:lnTo>
                  <a:pt x="24" y="32"/>
                </a:lnTo>
                <a:lnTo>
                  <a:pt x="20" y="37"/>
                </a:lnTo>
                <a:lnTo>
                  <a:pt x="16" y="42"/>
                </a:lnTo>
                <a:lnTo>
                  <a:pt x="13" y="47"/>
                </a:lnTo>
                <a:lnTo>
                  <a:pt x="10" y="53"/>
                </a:lnTo>
                <a:lnTo>
                  <a:pt x="8" y="58"/>
                </a:lnTo>
                <a:lnTo>
                  <a:pt x="5" y="64"/>
                </a:lnTo>
                <a:lnTo>
                  <a:pt x="4" y="70"/>
                </a:lnTo>
                <a:lnTo>
                  <a:pt x="2" y="76"/>
                </a:lnTo>
                <a:lnTo>
                  <a:pt x="1" y="82"/>
                </a:lnTo>
                <a:lnTo>
                  <a:pt x="1" y="88"/>
                </a:lnTo>
                <a:lnTo>
                  <a:pt x="0" y="94"/>
                </a:lnTo>
                <a:lnTo>
                  <a:pt x="1" y="100"/>
                </a:lnTo>
                <a:lnTo>
                  <a:pt x="1" y="107"/>
                </a:lnTo>
                <a:lnTo>
                  <a:pt x="2" y="113"/>
                </a:lnTo>
                <a:lnTo>
                  <a:pt x="4" y="119"/>
                </a:lnTo>
                <a:lnTo>
                  <a:pt x="5" y="125"/>
                </a:lnTo>
                <a:lnTo>
                  <a:pt x="8" y="130"/>
                </a:lnTo>
                <a:lnTo>
                  <a:pt x="10" y="136"/>
                </a:lnTo>
                <a:lnTo>
                  <a:pt x="13" y="142"/>
                </a:lnTo>
                <a:lnTo>
                  <a:pt x="16" y="147"/>
                </a:lnTo>
                <a:lnTo>
                  <a:pt x="20" y="152"/>
                </a:lnTo>
                <a:lnTo>
                  <a:pt x="24" y="157"/>
                </a:lnTo>
                <a:lnTo>
                  <a:pt x="28" y="161"/>
                </a:lnTo>
                <a:lnTo>
                  <a:pt x="33" y="165"/>
                </a:lnTo>
                <a:lnTo>
                  <a:pt x="37" y="169"/>
                </a:lnTo>
                <a:lnTo>
                  <a:pt x="42" y="173"/>
                </a:lnTo>
                <a:lnTo>
                  <a:pt x="48" y="176"/>
                </a:lnTo>
                <a:lnTo>
                  <a:pt x="53" y="179"/>
                </a:lnTo>
                <a:lnTo>
                  <a:pt x="59" y="182"/>
                </a:lnTo>
                <a:lnTo>
                  <a:pt x="64" y="184"/>
                </a:lnTo>
                <a:lnTo>
                  <a:pt x="70" y="185"/>
                </a:lnTo>
                <a:lnTo>
                  <a:pt x="76" y="187"/>
                </a:lnTo>
                <a:lnTo>
                  <a:pt x="82" y="188"/>
                </a:lnTo>
                <a:lnTo>
                  <a:pt x="89" y="189"/>
                </a:lnTo>
                <a:lnTo>
                  <a:pt x="95" y="189"/>
                </a:lnTo>
                <a:lnTo>
                  <a:pt x="101" y="189"/>
                </a:lnTo>
                <a:lnTo>
                  <a:pt x="107" y="188"/>
                </a:lnTo>
                <a:lnTo>
                  <a:pt x="113" y="187"/>
                </a:lnTo>
                <a:lnTo>
                  <a:pt x="119" y="185"/>
                </a:lnTo>
                <a:lnTo>
                  <a:pt x="125" y="184"/>
                </a:lnTo>
                <a:lnTo>
                  <a:pt x="131" y="182"/>
                </a:lnTo>
                <a:lnTo>
                  <a:pt x="137" y="179"/>
                </a:lnTo>
                <a:lnTo>
                  <a:pt x="142" y="176"/>
                </a:lnTo>
                <a:lnTo>
                  <a:pt x="147" y="173"/>
                </a:lnTo>
                <a:lnTo>
                  <a:pt x="152" y="169"/>
                </a:lnTo>
                <a:lnTo>
                  <a:pt x="157" y="165"/>
                </a:lnTo>
                <a:lnTo>
                  <a:pt x="162" y="161"/>
                </a:lnTo>
                <a:lnTo>
                  <a:pt x="166" y="157"/>
                </a:lnTo>
                <a:lnTo>
                  <a:pt x="170" y="152"/>
                </a:lnTo>
                <a:lnTo>
                  <a:pt x="173" y="147"/>
                </a:lnTo>
                <a:lnTo>
                  <a:pt x="177" y="142"/>
                </a:lnTo>
                <a:lnTo>
                  <a:pt x="179" y="136"/>
                </a:lnTo>
                <a:lnTo>
                  <a:pt x="182" y="130"/>
                </a:lnTo>
                <a:lnTo>
                  <a:pt x="184" y="125"/>
                </a:lnTo>
                <a:lnTo>
                  <a:pt x="186" y="119"/>
                </a:lnTo>
                <a:lnTo>
                  <a:pt x="187" y="113"/>
                </a:lnTo>
                <a:lnTo>
                  <a:pt x="188" y="107"/>
                </a:lnTo>
                <a:lnTo>
                  <a:pt x="189" y="100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6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21480000">
            <a:off x="6499225" y="3854451"/>
            <a:ext cx="6413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559.83'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7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27077" y="3006726"/>
            <a:ext cx="6413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374.91'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8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68919" y="1726493"/>
            <a:ext cx="3175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9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90500" y="1627188"/>
            <a:ext cx="8636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4942.56'N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0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90500" y="1817688"/>
            <a:ext cx="8540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1014.02'E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1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71804" y="3886201"/>
            <a:ext cx="2698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2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140700" y="4078288"/>
            <a:ext cx="8636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4593.10'N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3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140700" y="4268788"/>
            <a:ext cx="8540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1645.48'E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4" name="Freeform 20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5453063" y="3870326"/>
            <a:ext cx="50800" cy="50800"/>
          </a:xfrm>
          <a:custGeom>
            <a:avLst/>
            <a:gdLst/>
            <a:ahLst/>
            <a:cxnLst>
              <a:cxn ang="0">
                <a:pos x="189" y="94"/>
              </a:cxn>
              <a:cxn ang="0">
                <a:pos x="161" y="27"/>
              </a:cxn>
              <a:cxn ang="0">
                <a:pos x="95" y="0"/>
              </a:cxn>
              <a:cxn ang="0">
                <a:pos x="28" y="27"/>
              </a:cxn>
              <a:cxn ang="0">
                <a:pos x="0" y="94"/>
              </a:cxn>
              <a:cxn ang="0">
                <a:pos x="28" y="161"/>
              </a:cxn>
              <a:cxn ang="0">
                <a:pos x="95" y="189"/>
              </a:cxn>
              <a:cxn ang="0">
                <a:pos x="161" y="161"/>
              </a:cxn>
              <a:cxn ang="0">
                <a:pos x="189" y="94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61" y="27"/>
                </a:lnTo>
                <a:lnTo>
                  <a:pt x="95" y="0"/>
                </a:lnTo>
                <a:lnTo>
                  <a:pt x="28" y="27"/>
                </a:lnTo>
                <a:lnTo>
                  <a:pt x="0" y="94"/>
                </a:lnTo>
                <a:lnTo>
                  <a:pt x="28" y="161"/>
                </a:lnTo>
                <a:lnTo>
                  <a:pt x="95" y="189"/>
                </a:lnTo>
                <a:lnTo>
                  <a:pt x="161" y="161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5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241925" y="3941763"/>
            <a:ext cx="36671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101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21"/>
            </p:custDataLst>
          </p:nvPr>
        </p:nvSpPr>
        <p:spPr>
          <a:xfrm>
            <a:off x="512466" y="1477107"/>
            <a:ext cx="37689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/>
              <a:t>Math Check?</a:t>
            </a:r>
            <a:r>
              <a:rPr lang="en-US" sz="1600" b="0" dirty="0"/>
              <a:t> Compute </a:t>
            </a:r>
            <a:r>
              <a:rPr lang="en-US" sz="1600" b="0" dirty="0" err="1"/>
              <a:t>coords</a:t>
            </a:r>
            <a:r>
              <a:rPr lang="en-US" sz="1600" b="0" dirty="0"/>
              <a:t> from 20.</a:t>
            </a:r>
          </a:p>
          <a:p>
            <a:endParaRPr lang="en-US" sz="1600" b="0" dirty="0"/>
          </a:p>
          <a:p>
            <a:r>
              <a:rPr lang="en-US" sz="1600" b="0" i="1" dirty="0"/>
              <a:t>Step (1)</a:t>
            </a:r>
            <a:br>
              <a:rPr lang="en-US" sz="1600" b="0" dirty="0"/>
            </a:br>
            <a:r>
              <a:rPr lang="en-US" sz="1600" b="0" dirty="0"/>
              <a:t>Compute angle at 20 by Law of </a:t>
            </a:r>
            <a:r>
              <a:rPr lang="en-US" sz="1600" b="0" dirty="0" err="1"/>
              <a:t>Sines</a:t>
            </a:r>
            <a:r>
              <a:rPr lang="en-US" sz="1600" b="0" dirty="0"/>
              <a:t>.</a:t>
            </a:r>
          </a:p>
        </p:txBody>
      </p:sp>
      <p:sp>
        <p:nvSpPr>
          <p:cNvPr id="23" name="Rectangle 1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637654" y="2341867"/>
            <a:ext cx="1096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721.709’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298°57’39.0”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rc 23"/>
          <p:cNvSpPr/>
          <p:nvPr>
            <p:custDataLst>
              <p:tags r:id="rId23"/>
            </p:custDataLst>
          </p:nvPr>
        </p:nvSpPr>
        <p:spPr>
          <a:xfrm>
            <a:off x="7787459" y="3104933"/>
            <a:ext cx="1371600" cy="1371600"/>
          </a:xfrm>
          <a:prstGeom prst="arc">
            <a:avLst>
              <a:gd name="adj1" fmla="val 10681874"/>
              <a:gd name="adj2" fmla="val 12423643"/>
            </a:avLst>
          </a:prstGeom>
          <a:ln>
            <a:solidFill>
              <a:srgbClr val="C00000"/>
            </a:solidFill>
            <a:headEnd type="arrow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699619" y="3468957"/>
            <a:ext cx="98905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30°51’10.6”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custDataLst>
              <p:tags r:id="rId25"/>
            </p:custDataLst>
          </p:nvPr>
        </p:nvGraphicFramePr>
        <p:xfrm>
          <a:off x="847620" y="2717312"/>
          <a:ext cx="3492500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324100" imgH="1282700" progId="Equation.DSMT4">
                  <p:embed/>
                </p:oleObj>
              </mc:Choice>
              <mc:Fallback>
                <p:oleObj name="Equation" r:id="rId30" imgW="2324100" imgH="12827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620" y="2717312"/>
                        <a:ext cx="3492500" cy="192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Arc 26"/>
          <p:cNvSpPr>
            <a:spLocks noChangeAspect="1"/>
          </p:cNvSpPr>
          <p:nvPr>
            <p:custDataLst>
              <p:tags r:id="rId26"/>
            </p:custDataLst>
          </p:nvPr>
        </p:nvSpPr>
        <p:spPr>
          <a:xfrm>
            <a:off x="4398387" y="1247948"/>
            <a:ext cx="1371600" cy="1371600"/>
          </a:xfrm>
          <a:prstGeom prst="arc">
            <a:avLst>
              <a:gd name="adj1" fmla="val 1691723"/>
              <a:gd name="adj2" fmla="val 4683712"/>
            </a:avLst>
          </a:prstGeom>
          <a:ln>
            <a:solidFill>
              <a:srgbClr val="C00000"/>
            </a:solidFill>
            <a:headEnd type="arrow" w="med" len="med"/>
            <a:tailEnd type="arrow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79078" y="4170398"/>
            <a:ext cx="98103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4574.616'N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79078" y="4360898"/>
            <a:ext cx="96981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1085.955'E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2" y="912813"/>
            <a:ext cx="37044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4. Example 2 - Complete Solution</a:t>
            </a:r>
            <a:endParaRPr lang="en-US" b="0" i="1" dirty="0"/>
          </a:p>
        </p:txBody>
      </p:sp>
      <p:sp>
        <p:nvSpPr>
          <p:cNvPr id="45082" name="Text Box 5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6575" y="1141413"/>
            <a:ext cx="36750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What are the coordinates of 101?</a:t>
            </a:r>
          </a:p>
        </p:txBody>
      </p:sp>
      <p:sp>
        <p:nvSpPr>
          <p:cNvPr id="5734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095875" y="1935163"/>
            <a:ext cx="3359150" cy="1862138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095875" y="1935163"/>
            <a:ext cx="382588" cy="1960563"/>
          </a:xfrm>
          <a:prstGeom prst="line">
            <a:avLst/>
          </a:prstGeom>
          <a:noFill/>
          <a:ln w="4763">
            <a:solidFill>
              <a:srgbClr val="C00000"/>
            </a:solidFill>
            <a:prstDash val="solid"/>
            <a:round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5478463" y="3797301"/>
            <a:ext cx="2976563" cy="98425"/>
          </a:xfrm>
          <a:prstGeom prst="line">
            <a:avLst/>
          </a:prstGeom>
          <a:noFill/>
          <a:ln w="4763">
            <a:solidFill>
              <a:srgbClr val="C0000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7352" name="Freeform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070475" y="1909763"/>
            <a:ext cx="50800" cy="50800"/>
          </a:xfrm>
          <a:custGeom>
            <a:avLst/>
            <a:gdLst/>
            <a:ahLst/>
            <a:cxnLst>
              <a:cxn ang="0">
                <a:pos x="32" y="16"/>
              </a:cxn>
              <a:cxn ang="0">
                <a:pos x="32" y="14"/>
              </a:cxn>
              <a:cxn ang="0">
                <a:pos x="31" y="12"/>
              </a:cxn>
              <a:cxn ang="0">
                <a:pos x="31" y="10"/>
              </a:cxn>
              <a:cxn ang="0">
                <a:pos x="30" y="8"/>
              </a:cxn>
              <a:cxn ang="0">
                <a:pos x="29" y="7"/>
              </a:cxn>
              <a:cxn ang="0">
                <a:pos x="27" y="5"/>
              </a:cxn>
              <a:cxn ang="0">
                <a:pos x="26" y="3"/>
              </a:cxn>
              <a:cxn ang="0">
                <a:pos x="24" y="2"/>
              </a:cxn>
              <a:cxn ang="0">
                <a:pos x="22" y="1"/>
              </a:cxn>
              <a:cxn ang="0">
                <a:pos x="20" y="1"/>
              </a:cxn>
              <a:cxn ang="0">
                <a:pos x="18" y="0"/>
              </a:cxn>
              <a:cxn ang="0">
                <a:pos x="16" y="0"/>
              </a:cxn>
              <a:cxn ang="0">
                <a:pos x="14" y="0"/>
              </a:cxn>
              <a:cxn ang="0">
                <a:pos x="12" y="1"/>
              </a:cxn>
              <a:cxn ang="0">
                <a:pos x="10" y="1"/>
              </a:cxn>
              <a:cxn ang="0">
                <a:pos x="8" y="2"/>
              </a:cxn>
              <a:cxn ang="0">
                <a:pos x="6" y="3"/>
              </a:cxn>
              <a:cxn ang="0">
                <a:pos x="5" y="5"/>
              </a:cxn>
              <a:cxn ang="0">
                <a:pos x="3" y="7"/>
              </a:cxn>
              <a:cxn ang="0">
                <a:pos x="2" y="8"/>
              </a:cxn>
              <a:cxn ang="0">
                <a:pos x="1" y="10"/>
              </a:cxn>
              <a:cxn ang="0">
                <a:pos x="1" y="12"/>
              </a:cxn>
              <a:cxn ang="0">
                <a:pos x="0" y="14"/>
              </a:cxn>
              <a:cxn ang="0">
                <a:pos x="0" y="16"/>
              </a:cxn>
              <a:cxn ang="0">
                <a:pos x="0" y="18"/>
              </a:cxn>
              <a:cxn ang="0">
                <a:pos x="1" y="20"/>
              </a:cxn>
              <a:cxn ang="0">
                <a:pos x="1" y="22"/>
              </a:cxn>
              <a:cxn ang="0">
                <a:pos x="2" y="24"/>
              </a:cxn>
              <a:cxn ang="0">
                <a:pos x="3" y="26"/>
              </a:cxn>
              <a:cxn ang="0">
                <a:pos x="5" y="28"/>
              </a:cxn>
              <a:cxn ang="0">
                <a:pos x="6" y="29"/>
              </a:cxn>
              <a:cxn ang="0">
                <a:pos x="8" y="30"/>
              </a:cxn>
              <a:cxn ang="0">
                <a:pos x="10" y="31"/>
              </a:cxn>
              <a:cxn ang="0">
                <a:pos x="12" y="32"/>
              </a:cxn>
              <a:cxn ang="0">
                <a:pos x="14" y="32"/>
              </a:cxn>
              <a:cxn ang="0">
                <a:pos x="16" y="32"/>
              </a:cxn>
              <a:cxn ang="0">
                <a:pos x="18" y="32"/>
              </a:cxn>
              <a:cxn ang="0">
                <a:pos x="20" y="32"/>
              </a:cxn>
              <a:cxn ang="0">
                <a:pos x="22" y="31"/>
              </a:cxn>
              <a:cxn ang="0">
                <a:pos x="24" y="30"/>
              </a:cxn>
              <a:cxn ang="0">
                <a:pos x="26" y="29"/>
              </a:cxn>
              <a:cxn ang="0">
                <a:pos x="27" y="28"/>
              </a:cxn>
              <a:cxn ang="0">
                <a:pos x="29" y="26"/>
              </a:cxn>
              <a:cxn ang="0">
                <a:pos x="30" y="24"/>
              </a:cxn>
              <a:cxn ang="0">
                <a:pos x="31" y="22"/>
              </a:cxn>
              <a:cxn ang="0">
                <a:pos x="31" y="20"/>
              </a:cxn>
              <a:cxn ang="0">
                <a:pos x="32" y="18"/>
              </a:cxn>
            </a:cxnLst>
            <a:rect l="0" t="0" r="r" b="b"/>
            <a:pathLst>
              <a:path w="32" h="32">
                <a:moveTo>
                  <a:pt x="32" y="17"/>
                </a:moveTo>
                <a:lnTo>
                  <a:pt x="32" y="16"/>
                </a:lnTo>
                <a:lnTo>
                  <a:pt x="32" y="15"/>
                </a:lnTo>
                <a:lnTo>
                  <a:pt x="32" y="14"/>
                </a:lnTo>
                <a:lnTo>
                  <a:pt x="32" y="13"/>
                </a:lnTo>
                <a:lnTo>
                  <a:pt x="31" y="12"/>
                </a:lnTo>
                <a:lnTo>
                  <a:pt x="31" y="11"/>
                </a:lnTo>
                <a:lnTo>
                  <a:pt x="31" y="10"/>
                </a:lnTo>
                <a:lnTo>
                  <a:pt x="30" y="9"/>
                </a:lnTo>
                <a:lnTo>
                  <a:pt x="30" y="8"/>
                </a:lnTo>
                <a:lnTo>
                  <a:pt x="29" y="7"/>
                </a:lnTo>
                <a:lnTo>
                  <a:pt x="29" y="7"/>
                </a:lnTo>
                <a:lnTo>
                  <a:pt x="28" y="6"/>
                </a:lnTo>
                <a:lnTo>
                  <a:pt x="27" y="5"/>
                </a:lnTo>
                <a:lnTo>
                  <a:pt x="27" y="4"/>
                </a:lnTo>
                <a:lnTo>
                  <a:pt x="26" y="3"/>
                </a:lnTo>
                <a:lnTo>
                  <a:pt x="25" y="3"/>
                </a:lnTo>
                <a:lnTo>
                  <a:pt x="24" y="2"/>
                </a:lnTo>
                <a:lnTo>
                  <a:pt x="23" y="2"/>
                </a:lnTo>
                <a:lnTo>
                  <a:pt x="22" y="1"/>
                </a:lnTo>
                <a:lnTo>
                  <a:pt x="21" y="1"/>
                </a:lnTo>
                <a:lnTo>
                  <a:pt x="20" y="1"/>
                </a:lnTo>
                <a:lnTo>
                  <a:pt x="19" y="1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3" y="1"/>
                </a:lnTo>
                <a:lnTo>
                  <a:pt x="12" y="1"/>
                </a:lnTo>
                <a:lnTo>
                  <a:pt x="11" y="1"/>
                </a:lnTo>
                <a:lnTo>
                  <a:pt x="10" y="1"/>
                </a:lnTo>
                <a:lnTo>
                  <a:pt x="9" y="2"/>
                </a:lnTo>
                <a:lnTo>
                  <a:pt x="8" y="2"/>
                </a:lnTo>
                <a:lnTo>
                  <a:pt x="7" y="3"/>
                </a:lnTo>
                <a:lnTo>
                  <a:pt x="6" y="3"/>
                </a:lnTo>
                <a:lnTo>
                  <a:pt x="6" y="4"/>
                </a:lnTo>
                <a:lnTo>
                  <a:pt x="5" y="5"/>
                </a:lnTo>
                <a:lnTo>
                  <a:pt x="4" y="6"/>
                </a:lnTo>
                <a:lnTo>
                  <a:pt x="3" y="7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2" y="23"/>
                </a:lnTo>
                <a:lnTo>
                  <a:pt x="2" y="24"/>
                </a:lnTo>
                <a:lnTo>
                  <a:pt x="3" y="25"/>
                </a:lnTo>
                <a:lnTo>
                  <a:pt x="3" y="26"/>
                </a:lnTo>
                <a:lnTo>
                  <a:pt x="4" y="27"/>
                </a:lnTo>
                <a:lnTo>
                  <a:pt x="5" y="28"/>
                </a:lnTo>
                <a:lnTo>
                  <a:pt x="6" y="28"/>
                </a:lnTo>
                <a:lnTo>
                  <a:pt x="6" y="29"/>
                </a:lnTo>
                <a:lnTo>
                  <a:pt x="7" y="30"/>
                </a:lnTo>
                <a:lnTo>
                  <a:pt x="8" y="30"/>
                </a:lnTo>
                <a:lnTo>
                  <a:pt x="9" y="31"/>
                </a:lnTo>
                <a:lnTo>
                  <a:pt x="10" y="31"/>
                </a:lnTo>
                <a:lnTo>
                  <a:pt x="11" y="32"/>
                </a:lnTo>
                <a:lnTo>
                  <a:pt x="12" y="32"/>
                </a:lnTo>
                <a:lnTo>
                  <a:pt x="13" y="32"/>
                </a:lnTo>
                <a:lnTo>
                  <a:pt x="14" y="32"/>
                </a:lnTo>
                <a:lnTo>
                  <a:pt x="15" y="32"/>
                </a:lnTo>
                <a:lnTo>
                  <a:pt x="16" y="32"/>
                </a:lnTo>
                <a:lnTo>
                  <a:pt x="17" y="32"/>
                </a:lnTo>
                <a:lnTo>
                  <a:pt x="18" y="32"/>
                </a:lnTo>
                <a:lnTo>
                  <a:pt x="19" y="32"/>
                </a:lnTo>
                <a:lnTo>
                  <a:pt x="20" y="32"/>
                </a:lnTo>
                <a:lnTo>
                  <a:pt x="21" y="32"/>
                </a:lnTo>
                <a:lnTo>
                  <a:pt x="22" y="31"/>
                </a:lnTo>
                <a:lnTo>
                  <a:pt x="23" y="31"/>
                </a:lnTo>
                <a:lnTo>
                  <a:pt x="24" y="30"/>
                </a:lnTo>
                <a:lnTo>
                  <a:pt x="25" y="30"/>
                </a:lnTo>
                <a:lnTo>
                  <a:pt x="26" y="29"/>
                </a:lnTo>
                <a:lnTo>
                  <a:pt x="27" y="28"/>
                </a:lnTo>
                <a:lnTo>
                  <a:pt x="27" y="28"/>
                </a:lnTo>
                <a:lnTo>
                  <a:pt x="28" y="27"/>
                </a:lnTo>
                <a:lnTo>
                  <a:pt x="29" y="26"/>
                </a:lnTo>
                <a:lnTo>
                  <a:pt x="29" y="25"/>
                </a:lnTo>
                <a:lnTo>
                  <a:pt x="30" y="24"/>
                </a:lnTo>
                <a:lnTo>
                  <a:pt x="30" y="23"/>
                </a:lnTo>
                <a:lnTo>
                  <a:pt x="31" y="22"/>
                </a:lnTo>
                <a:lnTo>
                  <a:pt x="31" y="21"/>
                </a:lnTo>
                <a:lnTo>
                  <a:pt x="31" y="20"/>
                </a:lnTo>
                <a:lnTo>
                  <a:pt x="32" y="19"/>
                </a:lnTo>
                <a:lnTo>
                  <a:pt x="32" y="18"/>
                </a:lnTo>
                <a:lnTo>
                  <a:pt x="32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3" name="Freeform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070475" y="1909763"/>
            <a:ext cx="50800" cy="50800"/>
          </a:xfrm>
          <a:custGeom>
            <a:avLst/>
            <a:gdLst/>
            <a:ahLst/>
            <a:cxnLst>
              <a:cxn ang="0">
                <a:pos x="189" y="88"/>
              </a:cxn>
              <a:cxn ang="0">
                <a:pos x="187" y="76"/>
              </a:cxn>
              <a:cxn ang="0">
                <a:pos x="184" y="64"/>
              </a:cxn>
              <a:cxn ang="0">
                <a:pos x="180" y="52"/>
              </a:cxn>
              <a:cxn ang="0">
                <a:pos x="173" y="42"/>
              </a:cxn>
              <a:cxn ang="0">
                <a:pos x="166" y="32"/>
              </a:cxn>
              <a:cxn ang="0">
                <a:pos x="157" y="23"/>
              </a:cxn>
              <a:cxn ang="0">
                <a:pos x="147" y="16"/>
              </a:cxn>
              <a:cxn ang="0">
                <a:pos x="137" y="9"/>
              </a:cxn>
              <a:cxn ang="0">
                <a:pos x="125" y="5"/>
              </a:cxn>
              <a:cxn ang="0">
                <a:pos x="113" y="2"/>
              </a:cxn>
              <a:cxn ang="0">
                <a:pos x="101" y="0"/>
              </a:cxn>
              <a:cxn ang="0">
                <a:pos x="89" y="0"/>
              </a:cxn>
              <a:cxn ang="0">
                <a:pos x="76" y="2"/>
              </a:cxn>
              <a:cxn ang="0">
                <a:pos x="65" y="5"/>
              </a:cxn>
              <a:cxn ang="0">
                <a:pos x="53" y="9"/>
              </a:cxn>
              <a:cxn ang="0">
                <a:pos x="42" y="16"/>
              </a:cxn>
              <a:cxn ang="0">
                <a:pos x="33" y="23"/>
              </a:cxn>
              <a:cxn ang="0">
                <a:pos x="24" y="32"/>
              </a:cxn>
              <a:cxn ang="0">
                <a:pos x="16" y="42"/>
              </a:cxn>
              <a:cxn ang="0">
                <a:pos x="10" y="52"/>
              </a:cxn>
              <a:cxn ang="0">
                <a:pos x="5" y="64"/>
              </a:cxn>
              <a:cxn ang="0">
                <a:pos x="2" y="76"/>
              </a:cxn>
              <a:cxn ang="0">
                <a:pos x="1" y="88"/>
              </a:cxn>
              <a:cxn ang="0">
                <a:pos x="1" y="100"/>
              </a:cxn>
              <a:cxn ang="0">
                <a:pos x="2" y="113"/>
              </a:cxn>
              <a:cxn ang="0">
                <a:pos x="5" y="124"/>
              </a:cxn>
              <a:cxn ang="0">
                <a:pos x="10" y="136"/>
              </a:cxn>
              <a:cxn ang="0">
                <a:pos x="16" y="147"/>
              </a:cxn>
              <a:cxn ang="0">
                <a:pos x="24" y="156"/>
              </a:cxn>
              <a:cxn ang="0">
                <a:pos x="33" y="165"/>
              </a:cxn>
              <a:cxn ang="0">
                <a:pos x="42" y="173"/>
              </a:cxn>
              <a:cxn ang="0">
                <a:pos x="53" y="179"/>
              </a:cxn>
              <a:cxn ang="0">
                <a:pos x="65" y="184"/>
              </a:cxn>
              <a:cxn ang="0">
                <a:pos x="76" y="187"/>
              </a:cxn>
              <a:cxn ang="0">
                <a:pos x="89" y="188"/>
              </a:cxn>
              <a:cxn ang="0">
                <a:pos x="101" y="188"/>
              </a:cxn>
              <a:cxn ang="0">
                <a:pos x="113" y="187"/>
              </a:cxn>
              <a:cxn ang="0">
                <a:pos x="125" y="184"/>
              </a:cxn>
              <a:cxn ang="0">
                <a:pos x="137" y="179"/>
              </a:cxn>
              <a:cxn ang="0">
                <a:pos x="147" y="173"/>
              </a:cxn>
              <a:cxn ang="0">
                <a:pos x="157" y="165"/>
              </a:cxn>
              <a:cxn ang="0">
                <a:pos x="166" y="156"/>
              </a:cxn>
              <a:cxn ang="0">
                <a:pos x="173" y="147"/>
              </a:cxn>
              <a:cxn ang="0">
                <a:pos x="180" y="136"/>
              </a:cxn>
              <a:cxn ang="0">
                <a:pos x="184" y="124"/>
              </a:cxn>
              <a:cxn ang="0">
                <a:pos x="187" y="113"/>
              </a:cxn>
              <a:cxn ang="0">
                <a:pos x="189" y="100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89" y="88"/>
                </a:lnTo>
                <a:lnTo>
                  <a:pt x="188" y="82"/>
                </a:lnTo>
                <a:lnTo>
                  <a:pt x="187" y="76"/>
                </a:lnTo>
                <a:lnTo>
                  <a:pt x="186" y="70"/>
                </a:lnTo>
                <a:lnTo>
                  <a:pt x="184" y="64"/>
                </a:lnTo>
                <a:lnTo>
                  <a:pt x="182" y="58"/>
                </a:lnTo>
                <a:lnTo>
                  <a:pt x="180" y="52"/>
                </a:lnTo>
                <a:lnTo>
                  <a:pt x="177" y="47"/>
                </a:lnTo>
                <a:lnTo>
                  <a:pt x="173" y="42"/>
                </a:lnTo>
                <a:lnTo>
                  <a:pt x="170" y="37"/>
                </a:lnTo>
                <a:lnTo>
                  <a:pt x="166" y="32"/>
                </a:lnTo>
                <a:lnTo>
                  <a:pt x="162" y="27"/>
                </a:lnTo>
                <a:lnTo>
                  <a:pt x="157" y="23"/>
                </a:lnTo>
                <a:lnTo>
                  <a:pt x="152" y="19"/>
                </a:lnTo>
                <a:lnTo>
                  <a:pt x="147" y="16"/>
                </a:lnTo>
                <a:lnTo>
                  <a:pt x="142" y="12"/>
                </a:lnTo>
                <a:lnTo>
                  <a:pt x="137" y="9"/>
                </a:lnTo>
                <a:lnTo>
                  <a:pt x="131" y="7"/>
                </a:lnTo>
                <a:lnTo>
                  <a:pt x="125" y="5"/>
                </a:lnTo>
                <a:lnTo>
                  <a:pt x="119" y="3"/>
                </a:lnTo>
                <a:lnTo>
                  <a:pt x="113" y="2"/>
                </a:lnTo>
                <a:lnTo>
                  <a:pt x="107" y="1"/>
                </a:lnTo>
                <a:lnTo>
                  <a:pt x="101" y="0"/>
                </a:lnTo>
                <a:lnTo>
                  <a:pt x="95" y="0"/>
                </a:lnTo>
                <a:lnTo>
                  <a:pt x="89" y="0"/>
                </a:lnTo>
                <a:lnTo>
                  <a:pt x="83" y="1"/>
                </a:lnTo>
                <a:lnTo>
                  <a:pt x="76" y="2"/>
                </a:lnTo>
                <a:lnTo>
                  <a:pt x="70" y="3"/>
                </a:lnTo>
                <a:lnTo>
                  <a:pt x="65" y="5"/>
                </a:lnTo>
                <a:lnTo>
                  <a:pt x="59" y="7"/>
                </a:lnTo>
                <a:lnTo>
                  <a:pt x="53" y="9"/>
                </a:lnTo>
                <a:lnTo>
                  <a:pt x="48" y="12"/>
                </a:lnTo>
                <a:lnTo>
                  <a:pt x="42" y="16"/>
                </a:lnTo>
                <a:lnTo>
                  <a:pt x="37" y="19"/>
                </a:lnTo>
                <a:lnTo>
                  <a:pt x="33" y="23"/>
                </a:lnTo>
                <a:lnTo>
                  <a:pt x="28" y="27"/>
                </a:lnTo>
                <a:lnTo>
                  <a:pt x="24" y="32"/>
                </a:lnTo>
                <a:lnTo>
                  <a:pt x="20" y="37"/>
                </a:lnTo>
                <a:lnTo>
                  <a:pt x="16" y="42"/>
                </a:lnTo>
                <a:lnTo>
                  <a:pt x="13" y="47"/>
                </a:lnTo>
                <a:lnTo>
                  <a:pt x="10" y="52"/>
                </a:lnTo>
                <a:lnTo>
                  <a:pt x="8" y="58"/>
                </a:lnTo>
                <a:lnTo>
                  <a:pt x="5" y="64"/>
                </a:lnTo>
                <a:lnTo>
                  <a:pt x="4" y="70"/>
                </a:lnTo>
                <a:lnTo>
                  <a:pt x="2" y="76"/>
                </a:lnTo>
                <a:lnTo>
                  <a:pt x="1" y="82"/>
                </a:lnTo>
                <a:lnTo>
                  <a:pt x="1" y="88"/>
                </a:lnTo>
                <a:lnTo>
                  <a:pt x="0" y="94"/>
                </a:lnTo>
                <a:lnTo>
                  <a:pt x="1" y="100"/>
                </a:lnTo>
                <a:lnTo>
                  <a:pt x="1" y="106"/>
                </a:lnTo>
                <a:lnTo>
                  <a:pt x="2" y="113"/>
                </a:lnTo>
                <a:lnTo>
                  <a:pt x="4" y="119"/>
                </a:lnTo>
                <a:lnTo>
                  <a:pt x="5" y="124"/>
                </a:lnTo>
                <a:lnTo>
                  <a:pt x="8" y="130"/>
                </a:lnTo>
                <a:lnTo>
                  <a:pt x="10" y="136"/>
                </a:lnTo>
                <a:lnTo>
                  <a:pt x="13" y="141"/>
                </a:lnTo>
                <a:lnTo>
                  <a:pt x="16" y="147"/>
                </a:lnTo>
                <a:lnTo>
                  <a:pt x="20" y="152"/>
                </a:lnTo>
                <a:lnTo>
                  <a:pt x="24" y="156"/>
                </a:lnTo>
                <a:lnTo>
                  <a:pt x="28" y="161"/>
                </a:lnTo>
                <a:lnTo>
                  <a:pt x="33" y="165"/>
                </a:lnTo>
                <a:lnTo>
                  <a:pt x="37" y="169"/>
                </a:lnTo>
                <a:lnTo>
                  <a:pt x="42" y="173"/>
                </a:lnTo>
                <a:lnTo>
                  <a:pt x="48" y="176"/>
                </a:lnTo>
                <a:lnTo>
                  <a:pt x="53" y="179"/>
                </a:lnTo>
                <a:lnTo>
                  <a:pt x="59" y="181"/>
                </a:lnTo>
                <a:lnTo>
                  <a:pt x="65" y="184"/>
                </a:lnTo>
                <a:lnTo>
                  <a:pt x="70" y="185"/>
                </a:lnTo>
                <a:lnTo>
                  <a:pt x="76" y="187"/>
                </a:lnTo>
                <a:lnTo>
                  <a:pt x="83" y="188"/>
                </a:lnTo>
                <a:lnTo>
                  <a:pt x="89" y="188"/>
                </a:lnTo>
                <a:lnTo>
                  <a:pt x="95" y="189"/>
                </a:lnTo>
                <a:lnTo>
                  <a:pt x="101" y="188"/>
                </a:lnTo>
                <a:lnTo>
                  <a:pt x="107" y="188"/>
                </a:lnTo>
                <a:lnTo>
                  <a:pt x="113" y="187"/>
                </a:lnTo>
                <a:lnTo>
                  <a:pt x="119" y="185"/>
                </a:lnTo>
                <a:lnTo>
                  <a:pt x="125" y="184"/>
                </a:lnTo>
                <a:lnTo>
                  <a:pt x="131" y="181"/>
                </a:lnTo>
                <a:lnTo>
                  <a:pt x="137" y="179"/>
                </a:lnTo>
                <a:lnTo>
                  <a:pt x="142" y="176"/>
                </a:lnTo>
                <a:lnTo>
                  <a:pt x="147" y="173"/>
                </a:lnTo>
                <a:lnTo>
                  <a:pt x="152" y="169"/>
                </a:lnTo>
                <a:lnTo>
                  <a:pt x="157" y="165"/>
                </a:lnTo>
                <a:lnTo>
                  <a:pt x="162" y="161"/>
                </a:lnTo>
                <a:lnTo>
                  <a:pt x="166" y="156"/>
                </a:lnTo>
                <a:lnTo>
                  <a:pt x="170" y="152"/>
                </a:lnTo>
                <a:lnTo>
                  <a:pt x="173" y="147"/>
                </a:lnTo>
                <a:lnTo>
                  <a:pt x="177" y="141"/>
                </a:lnTo>
                <a:lnTo>
                  <a:pt x="180" y="136"/>
                </a:lnTo>
                <a:lnTo>
                  <a:pt x="182" y="130"/>
                </a:lnTo>
                <a:lnTo>
                  <a:pt x="184" y="124"/>
                </a:lnTo>
                <a:lnTo>
                  <a:pt x="186" y="119"/>
                </a:lnTo>
                <a:lnTo>
                  <a:pt x="187" y="113"/>
                </a:lnTo>
                <a:lnTo>
                  <a:pt x="188" y="106"/>
                </a:lnTo>
                <a:lnTo>
                  <a:pt x="189" y="100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4" name="Freeform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8429625" y="3771901"/>
            <a:ext cx="50800" cy="50800"/>
          </a:xfrm>
          <a:custGeom>
            <a:avLst/>
            <a:gdLst/>
            <a:ahLst/>
            <a:cxnLst>
              <a:cxn ang="0">
                <a:pos x="32" y="16"/>
              </a:cxn>
              <a:cxn ang="0">
                <a:pos x="32" y="14"/>
              </a:cxn>
              <a:cxn ang="0">
                <a:pos x="31" y="12"/>
              </a:cxn>
              <a:cxn ang="0">
                <a:pos x="31" y="10"/>
              </a:cxn>
              <a:cxn ang="0">
                <a:pos x="30" y="8"/>
              </a:cxn>
              <a:cxn ang="0">
                <a:pos x="29" y="6"/>
              </a:cxn>
              <a:cxn ang="0">
                <a:pos x="27" y="4"/>
              </a:cxn>
              <a:cxn ang="0">
                <a:pos x="26" y="3"/>
              </a:cxn>
              <a:cxn ang="0">
                <a:pos x="24" y="2"/>
              </a:cxn>
              <a:cxn ang="0">
                <a:pos x="22" y="1"/>
              </a:cxn>
              <a:cxn ang="0">
                <a:pos x="20" y="0"/>
              </a:cxn>
              <a:cxn ang="0">
                <a:pos x="18" y="0"/>
              </a:cxn>
              <a:cxn ang="0">
                <a:pos x="16" y="0"/>
              </a:cxn>
              <a:cxn ang="0">
                <a:pos x="14" y="0"/>
              </a:cxn>
              <a:cxn ang="0">
                <a:pos x="12" y="0"/>
              </a:cxn>
              <a:cxn ang="0">
                <a:pos x="10" y="1"/>
              </a:cxn>
              <a:cxn ang="0">
                <a:pos x="8" y="2"/>
              </a:cxn>
              <a:cxn ang="0">
                <a:pos x="6" y="3"/>
              </a:cxn>
              <a:cxn ang="0">
                <a:pos x="5" y="4"/>
              </a:cxn>
              <a:cxn ang="0">
                <a:pos x="3" y="6"/>
              </a:cxn>
              <a:cxn ang="0">
                <a:pos x="2" y="8"/>
              </a:cxn>
              <a:cxn ang="0">
                <a:pos x="1" y="10"/>
              </a:cxn>
              <a:cxn ang="0">
                <a:pos x="1" y="12"/>
              </a:cxn>
              <a:cxn ang="0">
                <a:pos x="0" y="14"/>
              </a:cxn>
              <a:cxn ang="0">
                <a:pos x="0" y="16"/>
              </a:cxn>
              <a:cxn ang="0">
                <a:pos x="0" y="18"/>
              </a:cxn>
              <a:cxn ang="0">
                <a:pos x="1" y="20"/>
              </a:cxn>
              <a:cxn ang="0">
                <a:pos x="1" y="22"/>
              </a:cxn>
              <a:cxn ang="0">
                <a:pos x="2" y="24"/>
              </a:cxn>
              <a:cxn ang="0">
                <a:pos x="3" y="26"/>
              </a:cxn>
              <a:cxn ang="0">
                <a:pos x="5" y="27"/>
              </a:cxn>
              <a:cxn ang="0">
                <a:pos x="6" y="28"/>
              </a:cxn>
              <a:cxn ang="0">
                <a:pos x="8" y="30"/>
              </a:cxn>
              <a:cxn ang="0">
                <a:pos x="10" y="31"/>
              </a:cxn>
              <a:cxn ang="0">
                <a:pos x="12" y="31"/>
              </a:cxn>
              <a:cxn ang="0">
                <a:pos x="14" y="32"/>
              </a:cxn>
              <a:cxn ang="0">
                <a:pos x="16" y="32"/>
              </a:cxn>
              <a:cxn ang="0">
                <a:pos x="18" y="32"/>
              </a:cxn>
              <a:cxn ang="0">
                <a:pos x="20" y="31"/>
              </a:cxn>
              <a:cxn ang="0">
                <a:pos x="22" y="31"/>
              </a:cxn>
              <a:cxn ang="0">
                <a:pos x="24" y="30"/>
              </a:cxn>
              <a:cxn ang="0">
                <a:pos x="26" y="28"/>
              </a:cxn>
              <a:cxn ang="0">
                <a:pos x="27" y="27"/>
              </a:cxn>
              <a:cxn ang="0">
                <a:pos x="29" y="26"/>
              </a:cxn>
              <a:cxn ang="0">
                <a:pos x="30" y="24"/>
              </a:cxn>
              <a:cxn ang="0">
                <a:pos x="31" y="22"/>
              </a:cxn>
              <a:cxn ang="0">
                <a:pos x="31" y="20"/>
              </a:cxn>
              <a:cxn ang="0">
                <a:pos x="32" y="18"/>
              </a:cxn>
            </a:cxnLst>
            <a:rect l="0" t="0" r="r" b="b"/>
            <a:pathLst>
              <a:path w="32" h="32">
                <a:moveTo>
                  <a:pt x="32" y="17"/>
                </a:moveTo>
                <a:lnTo>
                  <a:pt x="32" y="16"/>
                </a:lnTo>
                <a:lnTo>
                  <a:pt x="32" y="15"/>
                </a:lnTo>
                <a:lnTo>
                  <a:pt x="32" y="14"/>
                </a:lnTo>
                <a:lnTo>
                  <a:pt x="32" y="13"/>
                </a:lnTo>
                <a:lnTo>
                  <a:pt x="31" y="12"/>
                </a:lnTo>
                <a:lnTo>
                  <a:pt x="31" y="11"/>
                </a:lnTo>
                <a:lnTo>
                  <a:pt x="31" y="10"/>
                </a:lnTo>
                <a:lnTo>
                  <a:pt x="30" y="9"/>
                </a:lnTo>
                <a:lnTo>
                  <a:pt x="30" y="8"/>
                </a:lnTo>
                <a:lnTo>
                  <a:pt x="29" y="7"/>
                </a:lnTo>
                <a:lnTo>
                  <a:pt x="29" y="6"/>
                </a:lnTo>
                <a:lnTo>
                  <a:pt x="28" y="5"/>
                </a:lnTo>
                <a:lnTo>
                  <a:pt x="27" y="4"/>
                </a:lnTo>
                <a:lnTo>
                  <a:pt x="26" y="4"/>
                </a:lnTo>
                <a:lnTo>
                  <a:pt x="26" y="3"/>
                </a:lnTo>
                <a:lnTo>
                  <a:pt x="25" y="2"/>
                </a:lnTo>
                <a:lnTo>
                  <a:pt x="24" y="2"/>
                </a:lnTo>
                <a:lnTo>
                  <a:pt x="23" y="1"/>
                </a:lnTo>
                <a:lnTo>
                  <a:pt x="22" y="1"/>
                </a:lnTo>
                <a:lnTo>
                  <a:pt x="21" y="1"/>
                </a:lnTo>
                <a:lnTo>
                  <a:pt x="20" y="0"/>
                </a:lnTo>
                <a:lnTo>
                  <a:pt x="19" y="0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3" y="0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9" y="1"/>
                </a:lnTo>
                <a:lnTo>
                  <a:pt x="8" y="2"/>
                </a:lnTo>
                <a:lnTo>
                  <a:pt x="7" y="2"/>
                </a:lnTo>
                <a:lnTo>
                  <a:pt x="6" y="3"/>
                </a:lnTo>
                <a:lnTo>
                  <a:pt x="5" y="4"/>
                </a:lnTo>
                <a:lnTo>
                  <a:pt x="5" y="4"/>
                </a:lnTo>
                <a:lnTo>
                  <a:pt x="4" y="5"/>
                </a:lnTo>
                <a:lnTo>
                  <a:pt x="3" y="6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2" y="23"/>
                </a:lnTo>
                <a:lnTo>
                  <a:pt x="2" y="24"/>
                </a:lnTo>
                <a:lnTo>
                  <a:pt x="3" y="25"/>
                </a:lnTo>
                <a:lnTo>
                  <a:pt x="3" y="26"/>
                </a:lnTo>
                <a:lnTo>
                  <a:pt x="4" y="26"/>
                </a:lnTo>
                <a:lnTo>
                  <a:pt x="5" y="27"/>
                </a:lnTo>
                <a:lnTo>
                  <a:pt x="5" y="28"/>
                </a:lnTo>
                <a:lnTo>
                  <a:pt x="6" y="28"/>
                </a:lnTo>
                <a:lnTo>
                  <a:pt x="7" y="29"/>
                </a:lnTo>
                <a:lnTo>
                  <a:pt x="8" y="30"/>
                </a:lnTo>
                <a:lnTo>
                  <a:pt x="9" y="30"/>
                </a:lnTo>
                <a:lnTo>
                  <a:pt x="10" y="31"/>
                </a:lnTo>
                <a:lnTo>
                  <a:pt x="11" y="31"/>
                </a:lnTo>
                <a:lnTo>
                  <a:pt x="12" y="31"/>
                </a:lnTo>
                <a:lnTo>
                  <a:pt x="13" y="31"/>
                </a:lnTo>
                <a:lnTo>
                  <a:pt x="14" y="32"/>
                </a:lnTo>
                <a:lnTo>
                  <a:pt x="15" y="32"/>
                </a:lnTo>
                <a:lnTo>
                  <a:pt x="16" y="32"/>
                </a:lnTo>
                <a:lnTo>
                  <a:pt x="17" y="32"/>
                </a:lnTo>
                <a:lnTo>
                  <a:pt x="18" y="32"/>
                </a:lnTo>
                <a:lnTo>
                  <a:pt x="19" y="31"/>
                </a:lnTo>
                <a:lnTo>
                  <a:pt x="20" y="31"/>
                </a:lnTo>
                <a:lnTo>
                  <a:pt x="21" y="31"/>
                </a:lnTo>
                <a:lnTo>
                  <a:pt x="22" y="31"/>
                </a:lnTo>
                <a:lnTo>
                  <a:pt x="23" y="30"/>
                </a:lnTo>
                <a:lnTo>
                  <a:pt x="24" y="30"/>
                </a:lnTo>
                <a:lnTo>
                  <a:pt x="25" y="29"/>
                </a:lnTo>
                <a:lnTo>
                  <a:pt x="26" y="28"/>
                </a:lnTo>
                <a:lnTo>
                  <a:pt x="26" y="28"/>
                </a:lnTo>
                <a:lnTo>
                  <a:pt x="27" y="27"/>
                </a:lnTo>
                <a:lnTo>
                  <a:pt x="28" y="26"/>
                </a:lnTo>
                <a:lnTo>
                  <a:pt x="29" y="26"/>
                </a:lnTo>
                <a:lnTo>
                  <a:pt x="29" y="25"/>
                </a:lnTo>
                <a:lnTo>
                  <a:pt x="30" y="24"/>
                </a:lnTo>
                <a:lnTo>
                  <a:pt x="30" y="23"/>
                </a:lnTo>
                <a:lnTo>
                  <a:pt x="31" y="22"/>
                </a:lnTo>
                <a:lnTo>
                  <a:pt x="31" y="21"/>
                </a:lnTo>
                <a:lnTo>
                  <a:pt x="31" y="20"/>
                </a:lnTo>
                <a:lnTo>
                  <a:pt x="32" y="19"/>
                </a:lnTo>
                <a:lnTo>
                  <a:pt x="32" y="18"/>
                </a:lnTo>
                <a:lnTo>
                  <a:pt x="32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5" name="Freeform 1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8429625" y="3771901"/>
            <a:ext cx="50800" cy="50800"/>
          </a:xfrm>
          <a:custGeom>
            <a:avLst/>
            <a:gdLst/>
            <a:ahLst/>
            <a:cxnLst>
              <a:cxn ang="0">
                <a:pos x="189" y="88"/>
              </a:cxn>
              <a:cxn ang="0">
                <a:pos x="187" y="76"/>
              </a:cxn>
              <a:cxn ang="0">
                <a:pos x="184" y="64"/>
              </a:cxn>
              <a:cxn ang="0">
                <a:pos x="179" y="53"/>
              </a:cxn>
              <a:cxn ang="0">
                <a:pos x="173" y="42"/>
              </a:cxn>
              <a:cxn ang="0">
                <a:pos x="166" y="32"/>
              </a:cxn>
              <a:cxn ang="0">
                <a:pos x="157" y="23"/>
              </a:cxn>
              <a:cxn ang="0">
                <a:pos x="147" y="16"/>
              </a:cxn>
              <a:cxn ang="0">
                <a:pos x="137" y="10"/>
              </a:cxn>
              <a:cxn ang="0">
                <a:pos x="125" y="5"/>
              </a:cxn>
              <a:cxn ang="0">
                <a:pos x="113" y="2"/>
              </a:cxn>
              <a:cxn ang="0">
                <a:pos x="101" y="0"/>
              </a:cxn>
              <a:cxn ang="0">
                <a:pos x="89" y="0"/>
              </a:cxn>
              <a:cxn ang="0">
                <a:pos x="76" y="2"/>
              </a:cxn>
              <a:cxn ang="0">
                <a:pos x="64" y="5"/>
              </a:cxn>
              <a:cxn ang="0">
                <a:pos x="53" y="10"/>
              </a:cxn>
              <a:cxn ang="0">
                <a:pos x="42" y="16"/>
              </a:cxn>
              <a:cxn ang="0">
                <a:pos x="33" y="23"/>
              </a:cxn>
              <a:cxn ang="0">
                <a:pos x="24" y="32"/>
              </a:cxn>
              <a:cxn ang="0">
                <a:pos x="16" y="42"/>
              </a:cxn>
              <a:cxn ang="0">
                <a:pos x="10" y="53"/>
              </a:cxn>
              <a:cxn ang="0">
                <a:pos x="5" y="64"/>
              </a:cxn>
              <a:cxn ang="0">
                <a:pos x="2" y="76"/>
              </a:cxn>
              <a:cxn ang="0">
                <a:pos x="1" y="88"/>
              </a:cxn>
              <a:cxn ang="0">
                <a:pos x="1" y="100"/>
              </a:cxn>
              <a:cxn ang="0">
                <a:pos x="2" y="113"/>
              </a:cxn>
              <a:cxn ang="0">
                <a:pos x="5" y="125"/>
              </a:cxn>
              <a:cxn ang="0">
                <a:pos x="10" y="136"/>
              </a:cxn>
              <a:cxn ang="0">
                <a:pos x="16" y="147"/>
              </a:cxn>
              <a:cxn ang="0">
                <a:pos x="24" y="157"/>
              </a:cxn>
              <a:cxn ang="0">
                <a:pos x="33" y="165"/>
              </a:cxn>
              <a:cxn ang="0">
                <a:pos x="42" y="173"/>
              </a:cxn>
              <a:cxn ang="0">
                <a:pos x="53" y="179"/>
              </a:cxn>
              <a:cxn ang="0">
                <a:pos x="64" y="184"/>
              </a:cxn>
              <a:cxn ang="0">
                <a:pos x="76" y="187"/>
              </a:cxn>
              <a:cxn ang="0">
                <a:pos x="89" y="189"/>
              </a:cxn>
              <a:cxn ang="0">
                <a:pos x="101" y="189"/>
              </a:cxn>
              <a:cxn ang="0">
                <a:pos x="113" y="187"/>
              </a:cxn>
              <a:cxn ang="0">
                <a:pos x="125" y="184"/>
              </a:cxn>
              <a:cxn ang="0">
                <a:pos x="137" y="179"/>
              </a:cxn>
              <a:cxn ang="0">
                <a:pos x="147" y="173"/>
              </a:cxn>
              <a:cxn ang="0">
                <a:pos x="157" y="165"/>
              </a:cxn>
              <a:cxn ang="0">
                <a:pos x="166" y="157"/>
              </a:cxn>
              <a:cxn ang="0">
                <a:pos x="173" y="147"/>
              </a:cxn>
              <a:cxn ang="0">
                <a:pos x="179" y="136"/>
              </a:cxn>
              <a:cxn ang="0">
                <a:pos x="184" y="125"/>
              </a:cxn>
              <a:cxn ang="0">
                <a:pos x="187" y="113"/>
              </a:cxn>
              <a:cxn ang="0">
                <a:pos x="189" y="100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89" y="88"/>
                </a:lnTo>
                <a:lnTo>
                  <a:pt x="188" y="82"/>
                </a:lnTo>
                <a:lnTo>
                  <a:pt x="187" y="76"/>
                </a:lnTo>
                <a:lnTo>
                  <a:pt x="186" y="70"/>
                </a:lnTo>
                <a:lnTo>
                  <a:pt x="184" y="64"/>
                </a:lnTo>
                <a:lnTo>
                  <a:pt x="182" y="58"/>
                </a:lnTo>
                <a:lnTo>
                  <a:pt x="179" y="53"/>
                </a:lnTo>
                <a:lnTo>
                  <a:pt x="177" y="47"/>
                </a:lnTo>
                <a:lnTo>
                  <a:pt x="173" y="42"/>
                </a:lnTo>
                <a:lnTo>
                  <a:pt x="170" y="37"/>
                </a:lnTo>
                <a:lnTo>
                  <a:pt x="166" y="32"/>
                </a:lnTo>
                <a:lnTo>
                  <a:pt x="162" y="28"/>
                </a:lnTo>
                <a:lnTo>
                  <a:pt x="157" y="23"/>
                </a:lnTo>
                <a:lnTo>
                  <a:pt x="152" y="19"/>
                </a:lnTo>
                <a:lnTo>
                  <a:pt x="147" y="16"/>
                </a:lnTo>
                <a:lnTo>
                  <a:pt x="142" y="13"/>
                </a:lnTo>
                <a:lnTo>
                  <a:pt x="137" y="10"/>
                </a:lnTo>
                <a:lnTo>
                  <a:pt x="131" y="7"/>
                </a:lnTo>
                <a:lnTo>
                  <a:pt x="125" y="5"/>
                </a:lnTo>
                <a:lnTo>
                  <a:pt x="119" y="3"/>
                </a:lnTo>
                <a:lnTo>
                  <a:pt x="113" y="2"/>
                </a:lnTo>
                <a:lnTo>
                  <a:pt x="107" y="1"/>
                </a:lnTo>
                <a:lnTo>
                  <a:pt x="101" y="0"/>
                </a:lnTo>
                <a:lnTo>
                  <a:pt x="95" y="0"/>
                </a:lnTo>
                <a:lnTo>
                  <a:pt x="89" y="0"/>
                </a:lnTo>
                <a:lnTo>
                  <a:pt x="82" y="1"/>
                </a:lnTo>
                <a:lnTo>
                  <a:pt x="76" y="2"/>
                </a:lnTo>
                <a:lnTo>
                  <a:pt x="70" y="3"/>
                </a:lnTo>
                <a:lnTo>
                  <a:pt x="64" y="5"/>
                </a:lnTo>
                <a:lnTo>
                  <a:pt x="59" y="7"/>
                </a:lnTo>
                <a:lnTo>
                  <a:pt x="53" y="10"/>
                </a:lnTo>
                <a:lnTo>
                  <a:pt x="48" y="13"/>
                </a:lnTo>
                <a:lnTo>
                  <a:pt x="42" y="16"/>
                </a:lnTo>
                <a:lnTo>
                  <a:pt x="37" y="19"/>
                </a:lnTo>
                <a:lnTo>
                  <a:pt x="33" y="23"/>
                </a:lnTo>
                <a:lnTo>
                  <a:pt x="28" y="28"/>
                </a:lnTo>
                <a:lnTo>
                  <a:pt x="24" y="32"/>
                </a:lnTo>
                <a:lnTo>
                  <a:pt x="20" y="37"/>
                </a:lnTo>
                <a:lnTo>
                  <a:pt x="16" y="42"/>
                </a:lnTo>
                <a:lnTo>
                  <a:pt x="13" y="47"/>
                </a:lnTo>
                <a:lnTo>
                  <a:pt x="10" y="53"/>
                </a:lnTo>
                <a:lnTo>
                  <a:pt x="8" y="58"/>
                </a:lnTo>
                <a:lnTo>
                  <a:pt x="5" y="64"/>
                </a:lnTo>
                <a:lnTo>
                  <a:pt x="4" y="70"/>
                </a:lnTo>
                <a:lnTo>
                  <a:pt x="2" y="76"/>
                </a:lnTo>
                <a:lnTo>
                  <a:pt x="1" y="82"/>
                </a:lnTo>
                <a:lnTo>
                  <a:pt x="1" y="88"/>
                </a:lnTo>
                <a:lnTo>
                  <a:pt x="0" y="94"/>
                </a:lnTo>
                <a:lnTo>
                  <a:pt x="1" y="100"/>
                </a:lnTo>
                <a:lnTo>
                  <a:pt x="1" y="107"/>
                </a:lnTo>
                <a:lnTo>
                  <a:pt x="2" y="113"/>
                </a:lnTo>
                <a:lnTo>
                  <a:pt x="4" y="119"/>
                </a:lnTo>
                <a:lnTo>
                  <a:pt x="5" y="125"/>
                </a:lnTo>
                <a:lnTo>
                  <a:pt x="8" y="130"/>
                </a:lnTo>
                <a:lnTo>
                  <a:pt x="10" y="136"/>
                </a:lnTo>
                <a:lnTo>
                  <a:pt x="13" y="142"/>
                </a:lnTo>
                <a:lnTo>
                  <a:pt x="16" y="147"/>
                </a:lnTo>
                <a:lnTo>
                  <a:pt x="20" y="152"/>
                </a:lnTo>
                <a:lnTo>
                  <a:pt x="24" y="157"/>
                </a:lnTo>
                <a:lnTo>
                  <a:pt x="28" y="161"/>
                </a:lnTo>
                <a:lnTo>
                  <a:pt x="33" y="165"/>
                </a:lnTo>
                <a:lnTo>
                  <a:pt x="37" y="169"/>
                </a:lnTo>
                <a:lnTo>
                  <a:pt x="42" y="173"/>
                </a:lnTo>
                <a:lnTo>
                  <a:pt x="48" y="176"/>
                </a:lnTo>
                <a:lnTo>
                  <a:pt x="53" y="179"/>
                </a:lnTo>
                <a:lnTo>
                  <a:pt x="59" y="182"/>
                </a:lnTo>
                <a:lnTo>
                  <a:pt x="64" y="184"/>
                </a:lnTo>
                <a:lnTo>
                  <a:pt x="70" y="185"/>
                </a:lnTo>
                <a:lnTo>
                  <a:pt x="76" y="187"/>
                </a:lnTo>
                <a:lnTo>
                  <a:pt x="82" y="188"/>
                </a:lnTo>
                <a:lnTo>
                  <a:pt x="89" y="189"/>
                </a:lnTo>
                <a:lnTo>
                  <a:pt x="95" y="189"/>
                </a:lnTo>
                <a:lnTo>
                  <a:pt x="101" y="189"/>
                </a:lnTo>
                <a:lnTo>
                  <a:pt x="107" y="188"/>
                </a:lnTo>
                <a:lnTo>
                  <a:pt x="113" y="187"/>
                </a:lnTo>
                <a:lnTo>
                  <a:pt x="119" y="185"/>
                </a:lnTo>
                <a:lnTo>
                  <a:pt x="125" y="184"/>
                </a:lnTo>
                <a:lnTo>
                  <a:pt x="131" y="182"/>
                </a:lnTo>
                <a:lnTo>
                  <a:pt x="137" y="179"/>
                </a:lnTo>
                <a:lnTo>
                  <a:pt x="142" y="176"/>
                </a:lnTo>
                <a:lnTo>
                  <a:pt x="147" y="173"/>
                </a:lnTo>
                <a:lnTo>
                  <a:pt x="152" y="169"/>
                </a:lnTo>
                <a:lnTo>
                  <a:pt x="157" y="165"/>
                </a:lnTo>
                <a:lnTo>
                  <a:pt x="162" y="161"/>
                </a:lnTo>
                <a:lnTo>
                  <a:pt x="166" y="157"/>
                </a:lnTo>
                <a:lnTo>
                  <a:pt x="170" y="152"/>
                </a:lnTo>
                <a:lnTo>
                  <a:pt x="173" y="147"/>
                </a:lnTo>
                <a:lnTo>
                  <a:pt x="177" y="142"/>
                </a:lnTo>
                <a:lnTo>
                  <a:pt x="179" y="136"/>
                </a:lnTo>
                <a:lnTo>
                  <a:pt x="182" y="130"/>
                </a:lnTo>
                <a:lnTo>
                  <a:pt x="184" y="125"/>
                </a:lnTo>
                <a:lnTo>
                  <a:pt x="186" y="119"/>
                </a:lnTo>
                <a:lnTo>
                  <a:pt x="187" y="113"/>
                </a:lnTo>
                <a:lnTo>
                  <a:pt x="188" y="107"/>
                </a:lnTo>
                <a:lnTo>
                  <a:pt x="189" y="100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6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21480000">
            <a:off x="6499225" y="3854451"/>
            <a:ext cx="6413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559.83'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7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27077" y="3006726"/>
            <a:ext cx="6413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374.91'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8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68919" y="1726493"/>
            <a:ext cx="3175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9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90500" y="1627188"/>
            <a:ext cx="8636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4942.56'N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0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90500" y="1817688"/>
            <a:ext cx="8540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1014.02'E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1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71804" y="3886201"/>
            <a:ext cx="2698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2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140700" y="4078288"/>
            <a:ext cx="8636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4593.10'N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3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140700" y="4268788"/>
            <a:ext cx="8540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1645.48'E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4" name="Freeform 20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5453063" y="3870326"/>
            <a:ext cx="50800" cy="50800"/>
          </a:xfrm>
          <a:custGeom>
            <a:avLst/>
            <a:gdLst/>
            <a:ahLst/>
            <a:cxnLst>
              <a:cxn ang="0">
                <a:pos x="189" y="94"/>
              </a:cxn>
              <a:cxn ang="0">
                <a:pos x="161" y="27"/>
              </a:cxn>
              <a:cxn ang="0">
                <a:pos x="95" y="0"/>
              </a:cxn>
              <a:cxn ang="0">
                <a:pos x="28" y="27"/>
              </a:cxn>
              <a:cxn ang="0">
                <a:pos x="0" y="94"/>
              </a:cxn>
              <a:cxn ang="0">
                <a:pos x="28" y="161"/>
              </a:cxn>
              <a:cxn ang="0">
                <a:pos x="95" y="189"/>
              </a:cxn>
              <a:cxn ang="0">
                <a:pos x="161" y="161"/>
              </a:cxn>
              <a:cxn ang="0">
                <a:pos x="189" y="94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61" y="27"/>
                </a:lnTo>
                <a:lnTo>
                  <a:pt x="95" y="0"/>
                </a:lnTo>
                <a:lnTo>
                  <a:pt x="28" y="27"/>
                </a:lnTo>
                <a:lnTo>
                  <a:pt x="0" y="94"/>
                </a:lnTo>
                <a:lnTo>
                  <a:pt x="28" y="161"/>
                </a:lnTo>
                <a:lnTo>
                  <a:pt x="95" y="189"/>
                </a:lnTo>
                <a:lnTo>
                  <a:pt x="161" y="161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5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241925" y="3941763"/>
            <a:ext cx="36671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101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21"/>
            </p:custDataLst>
          </p:nvPr>
        </p:nvSpPr>
        <p:spPr>
          <a:xfrm>
            <a:off x="512466" y="1477107"/>
            <a:ext cx="39163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/>
              <a:t>Math Check?</a:t>
            </a:r>
            <a:r>
              <a:rPr lang="en-US" sz="1600" b="0" dirty="0"/>
              <a:t> Compute </a:t>
            </a:r>
            <a:r>
              <a:rPr lang="en-US" sz="1600" b="0" dirty="0" err="1"/>
              <a:t>coords</a:t>
            </a:r>
            <a:r>
              <a:rPr lang="en-US" sz="1600" b="0" dirty="0"/>
              <a:t> from 20.</a:t>
            </a:r>
          </a:p>
          <a:p>
            <a:endParaRPr lang="en-US" sz="1600" b="0" dirty="0"/>
          </a:p>
          <a:p>
            <a:r>
              <a:rPr lang="en-US" sz="1600" b="0" i="1" dirty="0"/>
              <a:t>Step (2)</a:t>
            </a:r>
            <a:br>
              <a:rPr lang="en-US" sz="1600" b="0" dirty="0"/>
            </a:br>
            <a:r>
              <a:rPr lang="en-US" sz="1600" b="0" dirty="0"/>
              <a:t>Compute direction from 20 to 101.</a:t>
            </a:r>
          </a:p>
        </p:txBody>
      </p:sp>
      <p:sp>
        <p:nvSpPr>
          <p:cNvPr id="23" name="Rectangle 1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637654" y="2341867"/>
            <a:ext cx="1096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721.709’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298°57’39.0”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rc 23"/>
          <p:cNvSpPr/>
          <p:nvPr>
            <p:custDataLst>
              <p:tags r:id="rId23"/>
            </p:custDataLst>
          </p:nvPr>
        </p:nvSpPr>
        <p:spPr>
          <a:xfrm>
            <a:off x="7787459" y="3104933"/>
            <a:ext cx="1371600" cy="1371600"/>
          </a:xfrm>
          <a:prstGeom prst="arc">
            <a:avLst>
              <a:gd name="adj1" fmla="val 10681874"/>
              <a:gd name="adj2" fmla="val 12423643"/>
            </a:avLst>
          </a:prstGeom>
          <a:ln>
            <a:solidFill>
              <a:srgbClr val="C00000"/>
            </a:solidFill>
            <a:headEnd type="arrow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699619" y="3468957"/>
            <a:ext cx="98905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30°51’10.6”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rc 26"/>
          <p:cNvSpPr>
            <a:spLocks noChangeAspect="1"/>
          </p:cNvSpPr>
          <p:nvPr>
            <p:custDataLst>
              <p:tags r:id="rId25"/>
            </p:custDataLst>
          </p:nvPr>
        </p:nvSpPr>
        <p:spPr>
          <a:xfrm>
            <a:off x="4398387" y="1247948"/>
            <a:ext cx="1371600" cy="1371600"/>
          </a:xfrm>
          <a:prstGeom prst="arc">
            <a:avLst>
              <a:gd name="adj1" fmla="val 1691723"/>
              <a:gd name="adj2" fmla="val 4683712"/>
            </a:avLst>
          </a:prstGeom>
          <a:ln>
            <a:solidFill>
              <a:srgbClr val="C00000"/>
            </a:solidFill>
            <a:headEnd type="arrow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374912" y="2616523"/>
            <a:ext cx="98905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49°58’37.4”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1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79078" y="4170398"/>
            <a:ext cx="98103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4574.616'N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1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79078" y="4360898"/>
            <a:ext cx="96981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1085.955'E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2" y="912813"/>
            <a:ext cx="37044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4. Example 2 - Complete Solution</a:t>
            </a:r>
            <a:endParaRPr lang="en-US" b="0" i="1" dirty="0"/>
          </a:p>
        </p:txBody>
      </p:sp>
      <p:sp>
        <p:nvSpPr>
          <p:cNvPr id="45082" name="Text Box 5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6575" y="1141413"/>
            <a:ext cx="36750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What are the coordinates of 101?</a:t>
            </a:r>
          </a:p>
        </p:txBody>
      </p:sp>
      <p:sp>
        <p:nvSpPr>
          <p:cNvPr id="5734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095875" y="1935163"/>
            <a:ext cx="3359150" cy="1862138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095875" y="1935163"/>
            <a:ext cx="382588" cy="1960563"/>
          </a:xfrm>
          <a:prstGeom prst="line">
            <a:avLst/>
          </a:prstGeom>
          <a:noFill/>
          <a:ln w="4763">
            <a:solidFill>
              <a:srgbClr val="C00000"/>
            </a:solidFill>
            <a:prstDash val="solid"/>
            <a:round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5478463" y="3797301"/>
            <a:ext cx="2976563" cy="98425"/>
          </a:xfrm>
          <a:prstGeom prst="line">
            <a:avLst/>
          </a:prstGeom>
          <a:noFill/>
          <a:ln w="4763">
            <a:solidFill>
              <a:srgbClr val="C0000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7352" name="Freeform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070475" y="1909763"/>
            <a:ext cx="50800" cy="50800"/>
          </a:xfrm>
          <a:custGeom>
            <a:avLst/>
            <a:gdLst/>
            <a:ahLst/>
            <a:cxnLst>
              <a:cxn ang="0">
                <a:pos x="32" y="16"/>
              </a:cxn>
              <a:cxn ang="0">
                <a:pos x="32" y="14"/>
              </a:cxn>
              <a:cxn ang="0">
                <a:pos x="31" y="12"/>
              </a:cxn>
              <a:cxn ang="0">
                <a:pos x="31" y="10"/>
              </a:cxn>
              <a:cxn ang="0">
                <a:pos x="30" y="8"/>
              </a:cxn>
              <a:cxn ang="0">
                <a:pos x="29" y="7"/>
              </a:cxn>
              <a:cxn ang="0">
                <a:pos x="27" y="5"/>
              </a:cxn>
              <a:cxn ang="0">
                <a:pos x="26" y="3"/>
              </a:cxn>
              <a:cxn ang="0">
                <a:pos x="24" y="2"/>
              </a:cxn>
              <a:cxn ang="0">
                <a:pos x="22" y="1"/>
              </a:cxn>
              <a:cxn ang="0">
                <a:pos x="20" y="1"/>
              </a:cxn>
              <a:cxn ang="0">
                <a:pos x="18" y="0"/>
              </a:cxn>
              <a:cxn ang="0">
                <a:pos x="16" y="0"/>
              </a:cxn>
              <a:cxn ang="0">
                <a:pos x="14" y="0"/>
              </a:cxn>
              <a:cxn ang="0">
                <a:pos x="12" y="1"/>
              </a:cxn>
              <a:cxn ang="0">
                <a:pos x="10" y="1"/>
              </a:cxn>
              <a:cxn ang="0">
                <a:pos x="8" y="2"/>
              </a:cxn>
              <a:cxn ang="0">
                <a:pos x="6" y="3"/>
              </a:cxn>
              <a:cxn ang="0">
                <a:pos x="5" y="5"/>
              </a:cxn>
              <a:cxn ang="0">
                <a:pos x="3" y="7"/>
              </a:cxn>
              <a:cxn ang="0">
                <a:pos x="2" y="8"/>
              </a:cxn>
              <a:cxn ang="0">
                <a:pos x="1" y="10"/>
              </a:cxn>
              <a:cxn ang="0">
                <a:pos x="1" y="12"/>
              </a:cxn>
              <a:cxn ang="0">
                <a:pos x="0" y="14"/>
              </a:cxn>
              <a:cxn ang="0">
                <a:pos x="0" y="16"/>
              </a:cxn>
              <a:cxn ang="0">
                <a:pos x="0" y="18"/>
              </a:cxn>
              <a:cxn ang="0">
                <a:pos x="1" y="20"/>
              </a:cxn>
              <a:cxn ang="0">
                <a:pos x="1" y="22"/>
              </a:cxn>
              <a:cxn ang="0">
                <a:pos x="2" y="24"/>
              </a:cxn>
              <a:cxn ang="0">
                <a:pos x="3" y="26"/>
              </a:cxn>
              <a:cxn ang="0">
                <a:pos x="5" y="28"/>
              </a:cxn>
              <a:cxn ang="0">
                <a:pos x="6" y="29"/>
              </a:cxn>
              <a:cxn ang="0">
                <a:pos x="8" y="30"/>
              </a:cxn>
              <a:cxn ang="0">
                <a:pos x="10" y="31"/>
              </a:cxn>
              <a:cxn ang="0">
                <a:pos x="12" y="32"/>
              </a:cxn>
              <a:cxn ang="0">
                <a:pos x="14" y="32"/>
              </a:cxn>
              <a:cxn ang="0">
                <a:pos x="16" y="32"/>
              </a:cxn>
              <a:cxn ang="0">
                <a:pos x="18" y="32"/>
              </a:cxn>
              <a:cxn ang="0">
                <a:pos x="20" y="32"/>
              </a:cxn>
              <a:cxn ang="0">
                <a:pos x="22" y="31"/>
              </a:cxn>
              <a:cxn ang="0">
                <a:pos x="24" y="30"/>
              </a:cxn>
              <a:cxn ang="0">
                <a:pos x="26" y="29"/>
              </a:cxn>
              <a:cxn ang="0">
                <a:pos x="27" y="28"/>
              </a:cxn>
              <a:cxn ang="0">
                <a:pos x="29" y="26"/>
              </a:cxn>
              <a:cxn ang="0">
                <a:pos x="30" y="24"/>
              </a:cxn>
              <a:cxn ang="0">
                <a:pos x="31" y="22"/>
              </a:cxn>
              <a:cxn ang="0">
                <a:pos x="31" y="20"/>
              </a:cxn>
              <a:cxn ang="0">
                <a:pos x="32" y="18"/>
              </a:cxn>
            </a:cxnLst>
            <a:rect l="0" t="0" r="r" b="b"/>
            <a:pathLst>
              <a:path w="32" h="32">
                <a:moveTo>
                  <a:pt x="32" y="17"/>
                </a:moveTo>
                <a:lnTo>
                  <a:pt x="32" y="16"/>
                </a:lnTo>
                <a:lnTo>
                  <a:pt x="32" y="15"/>
                </a:lnTo>
                <a:lnTo>
                  <a:pt x="32" y="14"/>
                </a:lnTo>
                <a:lnTo>
                  <a:pt x="32" y="13"/>
                </a:lnTo>
                <a:lnTo>
                  <a:pt x="31" y="12"/>
                </a:lnTo>
                <a:lnTo>
                  <a:pt x="31" y="11"/>
                </a:lnTo>
                <a:lnTo>
                  <a:pt x="31" y="10"/>
                </a:lnTo>
                <a:lnTo>
                  <a:pt x="30" y="9"/>
                </a:lnTo>
                <a:lnTo>
                  <a:pt x="30" y="8"/>
                </a:lnTo>
                <a:lnTo>
                  <a:pt x="29" y="7"/>
                </a:lnTo>
                <a:lnTo>
                  <a:pt x="29" y="7"/>
                </a:lnTo>
                <a:lnTo>
                  <a:pt x="28" y="6"/>
                </a:lnTo>
                <a:lnTo>
                  <a:pt x="27" y="5"/>
                </a:lnTo>
                <a:lnTo>
                  <a:pt x="27" y="4"/>
                </a:lnTo>
                <a:lnTo>
                  <a:pt x="26" y="3"/>
                </a:lnTo>
                <a:lnTo>
                  <a:pt x="25" y="3"/>
                </a:lnTo>
                <a:lnTo>
                  <a:pt x="24" y="2"/>
                </a:lnTo>
                <a:lnTo>
                  <a:pt x="23" y="2"/>
                </a:lnTo>
                <a:lnTo>
                  <a:pt x="22" y="1"/>
                </a:lnTo>
                <a:lnTo>
                  <a:pt x="21" y="1"/>
                </a:lnTo>
                <a:lnTo>
                  <a:pt x="20" y="1"/>
                </a:lnTo>
                <a:lnTo>
                  <a:pt x="19" y="1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3" y="1"/>
                </a:lnTo>
                <a:lnTo>
                  <a:pt x="12" y="1"/>
                </a:lnTo>
                <a:lnTo>
                  <a:pt x="11" y="1"/>
                </a:lnTo>
                <a:lnTo>
                  <a:pt x="10" y="1"/>
                </a:lnTo>
                <a:lnTo>
                  <a:pt x="9" y="2"/>
                </a:lnTo>
                <a:lnTo>
                  <a:pt x="8" y="2"/>
                </a:lnTo>
                <a:lnTo>
                  <a:pt x="7" y="3"/>
                </a:lnTo>
                <a:lnTo>
                  <a:pt x="6" y="3"/>
                </a:lnTo>
                <a:lnTo>
                  <a:pt x="6" y="4"/>
                </a:lnTo>
                <a:lnTo>
                  <a:pt x="5" y="5"/>
                </a:lnTo>
                <a:lnTo>
                  <a:pt x="4" y="6"/>
                </a:lnTo>
                <a:lnTo>
                  <a:pt x="3" y="7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2" y="23"/>
                </a:lnTo>
                <a:lnTo>
                  <a:pt x="2" y="24"/>
                </a:lnTo>
                <a:lnTo>
                  <a:pt x="3" y="25"/>
                </a:lnTo>
                <a:lnTo>
                  <a:pt x="3" y="26"/>
                </a:lnTo>
                <a:lnTo>
                  <a:pt x="4" y="27"/>
                </a:lnTo>
                <a:lnTo>
                  <a:pt x="5" y="28"/>
                </a:lnTo>
                <a:lnTo>
                  <a:pt x="6" y="28"/>
                </a:lnTo>
                <a:lnTo>
                  <a:pt x="6" y="29"/>
                </a:lnTo>
                <a:lnTo>
                  <a:pt x="7" y="30"/>
                </a:lnTo>
                <a:lnTo>
                  <a:pt x="8" y="30"/>
                </a:lnTo>
                <a:lnTo>
                  <a:pt x="9" y="31"/>
                </a:lnTo>
                <a:lnTo>
                  <a:pt x="10" y="31"/>
                </a:lnTo>
                <a:lnTo>
                  <a:pt x="11" y="32"/>
                </a:lnTo>
                <a:lnTo>
                  <a:pt x="12" y="32"/>
                </a:lnTo>
                <a:lnTo>
                  <a:pt x="13" y="32"/>
                </a:lnTo>
                <a:lnTo>
                  <a:pt x="14" y="32"/>
                </a:lnTo>
                <a:lnTo>
                  <a:pt x="15" y="32"/>
                </a:lnTo>
                <a:lnTo>
                  <a:pt x="16" y="32"/>
                </a:lnTo>
                <a:lnTo>
                  <a:pt x="17" y="32"/>
                </a:lnTo>
                <a:lnTo>
                  <a:pt x="18" y="32"/>
                </a:lnTo>
                <a:lnTo>
                  <a:pt x="19" y="32"/>
                </a:lnTo>
                <a:lnTo>
                  <a:pt x="20" y="32"/>
                </a:lnTo>
                <a:lnTo>
                  <a:pt x="21" y="32"/>
                </a:lnTo>
                <a:lnTo>
                  <a:pt x="22" y="31"/>
                </a:lnTo>
                <a:lnTo>
                  <a:pt x="23" y="31"/>
                </a:lnTo>
                <a:lnTo>
                  <a:pt x="24" y="30"/>
                </a:lnTo>
                <a:lnTo>
                  <a:pt x="25" y="30"/>
                </a:lnTo>
                <a:lnTo>
                  <a:pt x="26" y="29"/>
                </a:lnTo>
                <a:lnTo>
                  <a:pt x="27" y="28"/>
                </a:lnTo>
                <a:lnTo>
                  <a:pt x="27" y="28"/>
                </a:lnTo>
                <a:lnTo>
                  <a:pt x="28" y="27"/>
                </a:lnTo>
                <a:lnTo>
                  <a:pt x="29" y="26"/>
                </a:lnTo>
                <a:lnTo>
                  <a:pt x="29" y="25"/>
                </a:lnTo>
                <a:lnTo>
                  <a:pt x="30" y="24"/>
                </a:lnTo>
                <a:lnTo>
                  <a:pt x="30" y="23"/>
                </a:lnTo>
                <a:lnTo>
                  <a:pt x="31" y="22"/>
                </a:lnTo>
                <a:lnTo>
                  <a:pt x="31" y="21"/>
                </a:lnTo>
                <a:lnTo>
                  <a:pt x="31" y="20"/>
                </a:lnTo>
                <a:lnTo>
                  <a:pt x="32" y="19"/>
                </a:lnTo>
                <a:lnTo>
                  <a:pt x="32" y="18"/>
                </a:lnTo>
                <a:lnTo>
                  <a:pt x="32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3" name="Freeform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070475" y="1909763"/>
            <a:ext cx="50800" cy="50800"/>
          </a:xfrm>
          <a:custGeom>
            <a:avLst/>
            <a:gdLst/>
            <a:ahLst/>
            <a:cxnLst>
              <a:cxn ang="0">
                <a:pos x="189" y="88"/>
              </a:cxn>
              <a:cxn ang="0">
                <a:pos x="187" y="76"/>
              </a:cxn>
              <a:cxn ang="0">
                <a:pos x="184" y="64"/>
              </a:cxn>
              <a:cxn ang="0">
                <a:pos x="180" y="52"/>
              </a:cxn>
              <a:cxn ang="0">
                <a:pos x="173" y="42"/>
              </a:cxn>
              <a:cxn ang="0">
                <a:pos x="166" y="32"/>
              </a:cxn>
              <a:cxn ang="0">
                <a:pos x="157" y="23"/>
              </a:cxn>
              <a:cxn ang="0">
                <a:pos x="147" y="16"/>
              </a:cxn>
              <a:cxn ang="0">
                <a:pos x="137" y="9"/>
              </a:cxn>
              <a:cxn ang="0">
                <a:pos x="125" y="5"/>
              </a:cxn>
              <a:cxn ang="0">
                <a:pos x="113" y="2"/>
              </a:cxn>
              <a:cxn ang="0">
                <a:pos x="101" y="0"/>
              </a:cxn>
              <a:cxn ang="0">
                <a:pos x="89" y="0"/>
              </a:cxn>
              <a:cxn ang="0">
                <a:pos x="76" y="2"/>
              </a:cxn>
              <a:cxn ang="0">
                <a:pos x="65" y="5"/>
              </a:cxn>
              <a:cxn ang="0">
                <a:pos x="53" y="9"/>
              </a:cxn>
              <a:cxn ang="0">
                <a:pos x="42" y="16"/>
              </a:cxn>
              <a:cxn ang="0">
                <a:pos x="33" y="23"/>
              </a:cxn>
              <a:cxn ang="0">
                <a:pos x="24" y="32"/>
              </a:cxn>
              <a:cxn ang="0">
                <a:pos x="16" y="42"/>
              </a:cxn>
              <a:cxn ang="0">
                <a:pos x="10" y="52"/>
              </a:cxn>
              <a:cxn ang="0">
                <a:pos x="5" y="64"/>
              </a:cxn>
              <a:cxn ang="0">
                <a:pos x="2" y="76"/>
              </a:cxn>
              <a:cxn ang="0">
                <a:pos x="1" y="88"/>
              </a:cxn>
              <a:cxn ang="0">
                <a:pos x="1" y="100"/>
              </a:cxn>
              <a:cxn ang="0">
                <a:pos x="2" y="113"/>
              </a:cxn>
              <a:cxn ang="0">
                <a:pos x="5" y="124"/>
              </a:cxn>
              <a:cxn ang="0">
                <a:pos x="10" y="136"/>
              </a:cxn>
              <a:cxn ang="0">
                <a:pos x="16" y="147"/>
              </a:cxn>
              <a:cxn ang="0">
                <a:pos x="24" y="156"/>
              </a:cxn>
              <a:cxn ang="0">
                <a:pos x="33" y="165"/>
              </a:cxn>
              <a:cxn ang="0">
                <a:pos x="42" y="173"/>
              </a:cxn>
              <a:cxn ang="0">
                <a:pos x="53" y="179"/>
              </a:cxn>
              <a:cxn ang="0">
                <a:pos x="65" y="184"/>
              </a:cxn>
              <a:cxn ang="0">
                <a:pos x="76" y="187"/>
              </a:cxn>
              <a:cxn ang="0">
                <a:pos x="89" y="188"/>
              </a:cxn>
              <a:cxn ang="0">
                <a:pos x="101" y="188"/>
              </a:cxn>
              <a:cxn ang="0">
                <a:pos x="113" y="187"/>
              </a:cxn>
              <a:cxn ang="0">
                <a:pos x="125" y="184"/>
              </a:cxn>
              <a:cxn ang="0">
                <a:pos x="137" y="179"/>
              </a:cxn>
              <a:cxn ang="0">
                <a:pos x="147" y="173"/>
              </a:cxn>
              <a:cxn ang="0">
                <a:pos x="157" y="165"/>
              </a:cxn>
              <a:cxn ang="0">
                <a:pos x="166" y="156"/>
              </a:cxn>
              <a:cxn ang="0">
                <a:pos x="173" y="147"/>
              </a:cxn>
              <a:cxn ang="0">
                <a:pos x="180" y="136"/>
              </a:cxn>
              <a:cxn ang="0">
                <a:pos x="184" y="124"/>
              </a:cxn>
              <a:cxn ang="0">
                <a:pos x="187" y="113"/>
              </a:cxn>
              <a:cxn ang="0">
                <a:pos x="189" y="100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89" y="88"/>
                </a:lnTo>
                <a:lnTo>
                  <a:pt x="188" y="82"/>
                </a:lnTo>
                <a:lnTo>
                  <a:pt x="187" y="76"/>
                </a:lnTo>
                <a:lnTo>
                  <a:pt x="186" y="70"/>
                </a:lnTo>
                <a:lnTo>
                  <a:pt x="184" y="64"/>
                </a:lnTo>
                <a:lnTo>
                  <a:pt x="182" y="58"/>
                </a:lnTo>
                <a:lnTo>
                  <a:pt x="180" y="52"/>
                </a:lnTo>
                <a:lnTo>
                  <a:pt x="177" y="47"/>
                </a:lnTo>
                <a:lnTo>
                  <a:pt x="173" y="42"/>
                </a:lnTo>
                <a:lnTo>
                  <a:pt x="170" y="37"/>
                </a:lnTo>
                <a:lnTo>
                  <a:pt x="166" y="32"/>
                </a:lnTo>
                <a:lnTo>
                  <a:pt x="162" y="27"/>
                </a:lnTo>
                <a:lnTo>
                  <a:pt x="157" y="23"/>
                </a:lnTo>
                <a:lnTo>
                  <a:pt x="152" y="19"/>
                </a:lnTo>
                <a:lnTo>
                  <a:pt x="147" y="16"/>
                </a:lnTo>
                <a:lnTo>
                  <a:pt x="142" y="12"/>
                </a:lnTo>
                <a:lnTo>
                  <a:pt x="137" y="9"/>
                </a:lnTo>
                <a:lnTo>
                  <a:pt x="131" y="7"/>
                </a:lnTo>
                <a:lnTo>
                  <a:pt x="125" y="5"/>
                </a:lnTo>
                <a:lnTo>
                  <a:pt x="119" y="3"/>
                </a:lnTo>
                <a:lnTo>
                  <a:pt x="113" y="2"/>
                </a:lnTo>
                <a:lnTo>
                  <a:pt x="107" y="1"/>
                </a:lnTo>
                <a:lnTo>
                  <a:pt x="101" y="0"/>
                </a:lnTo>
                <a:lnTo>
                  <a:pt x="95" y="0"/>
                </a:lnTo>
                <a:lnTo>
                  <a:pt x="89" y="0"/>
                </a:lnTo>
                <a:lnTo>
                  <a:pt x="83" y="1"/>
                </a:lnTo>
                <a:lnTo>
                  <a:pt x="76" y="2"/>
                </a:lnTo>
                <a:lnTo>
                  <a:pt x="70" y="3"/>
                </a:lnTo>
                <a:lnTo>
                  <a:pt x="65" y="5"/>
                </a:lnTo>
                <a:lnTo>
                  <a:pt x="59" y="7"/>
                </a:lnTo>
                <a:lnTo>
                  <a:pt x="53" y="9"/>
                </a:lnTo>
                <a:lnTo>
                  <a:pt x="48" y="12"/>
                </a:lnTo>
                <a:lnTo>
                  <a:pt x="42" y="16"/>
                </a:lnTo>
                <a:lnTo>
                  <a:pt x="37" y="19"/>
                </a:lnTo>
                <a:lnTo>
                  <a:pt x="33" y="23"/>
                </a:lnTo>
                <a:lnTo>
                  <a:pt x="28" y="27"/>
                </a:lnTo>
                <a:lnTo>
                  <a:pt x="24" y="32"/>
                </a:lnTo>
                <a:lnTo>
                  <a:pt x="20" y="37"/>
                </a:lnTo>
                <a:lnTo>
                  <a:pt x="16" y="42"/>
                </a:lnTo>
                <a:lnTo>
                  <a:pt x="13" y="47"/>
                </a:lnTo>
                <a:lnTo>
                  <a:pt x="10" y="52"/>
                </a:lnTo>
                <a:lnTo>
                  <a:pt x="8" y="58"/>
                </a:lnTo>
                <a:lnTo>
                  <a:pt x="5" y="64"/>
                </a:lnTo>
                <a:lnTo>
                  <a:pt x="4" y="70"/>
                </a:lnTo>
                <a:lnTo>
                  <a:pt x="2" y="76"/>
                </a:lnTo>
                <a:lnTo>
                  <a:pt x="1" y="82"/>
                </a:lnTo>
                <a:lnTo>
                  <a:pt x="1" y="88"/>
                </a:lnTo>
                <a:lnTo>
                  <a:pt x="0" y="94"/>
                </a:lnTo>
                <a:lnTo>
                  <a:pt x="1" y="100"/>
                </a:lnTo>
                <a:lnTo>
                  <a:pt x="1" y="106"/>
                </a:lnTo>
                <a:lnTo>
                  <a:pt x="2" y="113"/>
                </a:lnTo>
                <a:lnTo>
                  <a:pt x="4" y="119"/>
                </a:lnTo>
                <a:lnTo>
                  <a:pt x="5" y="124"/>
                </a:lnTo>
                <a:lnTo>
                  <a:pt x="8" y="130"/>
                </a:lnTo>
                <a:lnTo>
                  <a:pt x="10" y="136"/>
                </a:lnTo>
                <a:lnTo>
                  <a:pt x="13" y="141"/>
                </a:lnTo>
                <a:lnTo>
                  <a:pt x="16" y="147"/>
                </a:lnTo>
                <a:lnTo>
                  <a:pt x="20" y="152"/>
                </a:lnTo>
                <a:lnTo>
                  <a:pt x="24" y="156"/>
                </a:lnTo>
                <a:lnTo>
                  <a:pt x="28" y="161"/>
                </a:lnTo>
                <a:lnTo>
                  <a:pt x="33" y="165"/>
                </a:lnTo>
                <a:lnTo>
                  <a:pt x="37" y="169"/>
                </a:lnTo>
                <a:lnTo>
                  <a:pt x="42" y="173"/>
                </a:lnTo>
                <a:lnTo>
                  <a:pt x="48" y="176"/>
                </a:lnTo>
                <a:lnTo>
                  <a:pt x="53" y="179"/>
                </a:lnTo>
                <a:lnTo>
                  <a:pt x="59" y="181"/>
                </a:lnTo>
                <a:lnTo>
                  <a:pt x="65" y="184"/>
                </a:lnTo>
                <a:lnTo>
                  <a:pt x="70" y="185"/>
                </a:lnTo>
                <a:lnTo>
                  <a:pt x="76" y="187"/>
                </a:lnTo>
                <a:lnTo>
                  <a:pt x="83" y="188"/>
                </a:lnTo>
                <a:lnTo>
                  <a:pt x="89" y="188"/>
                </a:lnTo>
                <a:lnTo>
                  <a:pt x="95" y="189"/>
                </a:lnTo>
                <a:lnTo>
                  <a:pt x="101" y="188"/>
                </a:lnTo>
                <a:lnTo>
                  <a:pt x="107" y="188"/>
                </a:lnTo>
                <a:lnTo>
                  <a:pt x="113" y="187"/>
                </a:lnTo>
                <a:lnTo>
                  <a:pt x="119" y="185"/>
                </a:lnTo>
                <a:lnTo>
                  <a:pt x="125" y="184"/>
                </a:lnTo>
                <a:lnTo>
                  <a:pt x="131" y="181"/>
                </a:lnTo>
                <a:lnTo>
                  <a:pt x="137" y="179"/>
                </a:lnTo>
                <a:lnTo>
                  <a:pt x="142" y="176"/>
                </a:lnTo>
                <a:lnTo>
                  <a:pt x="147" y="173"/>
                </a:lnTo>
                <a:lnTo>
                  <a:pt x="152" y="169"/>
                </a:lnTo>
                <a:lnTo>
                  <a:pt x="157" y="165"/>
                </a:lnTo>
                <a:lnTo>
                  <a:pt x="162" y="161"/>
                </a:lnTo>
                <a:lnTo>
                  <a:pt x="166" y="156"/>
                </a:lnTo>
                <a:lnTo>
                  <a:pt x="170" y="152"/>
                </a:lnTo>
                <a:lnTo>
                  <a:pt x="173" y="147"/>
                </a:lnTo>
                <a:lnTo>
                  <a:pt x="177" y="141"/>
                </a:lnTo>
                <a:lnTo>
                  <a:pt x="180" y="136"/>
                </a:lnTo>
                <a:lnTo>
                  <a:pt x="182" y="130"/>
                </a:lnTo>
                <a:lnTo>
                  <a:pt x="184" y="124"/>
                </a:lnTo>
                <a:lnTo>
                  <a:pt x="186" y="119"/>
                </a:lnTo>
                <a:lnTo>
                  <a:pt x="187" y="113"/>
                </a:lnTo>
                <a:lnTo>
                  <a:pt x="188" y="106"/>
                </a:lnTo>
                <a:lnTo>
                  <a:pt x="189" y="100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4" name="Freeform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8429625" y="3771901"/>
            <a:ext cx="50800" cy="50800"/>
          </a:xfrm>
          <a:custGeom>
            <a:avLst/>
            <a:gdLst/>
            <a:ahLst/>
            <a:cxnLst>
              <a:cxn ang="0">
                <a:pos x="32" y="16"/>
              </a:cxn>
              <a:cxn ang="0">
                <a:pos x="32" y="14"/>
              </a:cxn>
              <a:cxn ang="0">
                <a:pos x="31" y="12"/>
              </a:cxn>
              <a:cxn ang="0">
                <a:pos x="31" y="10"/>
              </a:cxn>
              <a:cxn ang="0">
                <a:pos x="30" y="8"/>
              </a:cxn>
              <a:cxn ang="0">
                <a:pos x="29" y="6"/>
              </a:cxn>
              <a:cxn ang="0">
                <a:pos x="27" y="4"/>
              </a:cxn>
              <a:cxn ang="0">
                <a:pos x="26" y="3"/>
              </a:cxn>
              <a:cxn ang="0">
                <a:pos x="24" y="2"/>
              </a:cxn>
              <a:cxn ang="0">
                <a:pos x="22" y="1"/>
              </a:cxn>
              <a:cxn ang="0">
                <a:pos x="20" y="0"/>
              </a:cxn>
              <a:cxn ang="0">
                <a:pos x="18" y="0"/>
              </a:cxn>
              <a:cxn ang="0">
                <a:pos x="16" y="0"/>
              </a:cxn>
              <a:cxn ang="0">
                <a:pos x="14" y="0"/>
              </a:cxn>
              <a:cxn ang="0">
                <a:pos x="12" y="0"/>
              </a:cxn>
              <a:cxn ang="0">
                <a:pos x="10" y="1"/>
              </a:cxn>
              <a:cxn ang="0">
                <a:pos x="8" y="2"/>
              </a:cxn>
              <a:cxn ang="0">
                <a:pos x="6" y="3"/>
              </a:cxn>
              <a:cxn ang="0">
                <a:pos x="5" y="4"/>
              </a:cxn>
              <a:cxn ang="0">
                <a:pos x="3" y="6"/>
              </a:cxn>
              <a:cxn ang="0">
                <a:pos x="2" y="8"/>
              </a:cxn>
              <a:cxn ang="0">
                <a:pos x="1" y="10"/>
              </a:cxn>
              <a:cxn ang="0">
                <a:pos x="1" y="12"/>
              </a:cxn>
              <a:cxn ang="0">
                <a:pos x="0" y="14"/>
              </a:cxn>
              <a:cxn ang="0">
                <a:pos x="0" y="16"/>
              </a:cxn>
              <a:cxn ang="0">
                <a:pos x="0" y="18"/>
              </a:cxn>
              <a:cxn ang="0">
                <a:pos x="1" y="20"/>
              </a:cxn>
              <a:cxn ang="0">
                <a:pos x="1" y="22"/>
              </a:cxn>
              <a:cxn ang="0">
                <a:pos x="2" y="24"/>
              </a:cxn>
              <a:cxn ang="0">
                <a:pos x="3" y="26"/>
              </a:cxn>
              <a:cxn ang="0">
                <a:pos x="5" y="27"/>
              </a:cxn>
              <a:cxn ang="0">
                <a:pos x="6" y="28"/>
              </a:cxn>
              <a:cxn ang="0">
                <a:pos x="8" y="30"/>
              </a:cxn>
              <a:cxn ang="0">
                <a:pos x="10" y="31"/>
              </a:cxn>
              <a:cxn ang="0">
                <a:pos x="12" y="31"/>
              </a:cxn>
              <a:cxn ang="0">
                <a:pos x="14" y="32"/>
              </a:cxn>
              <a:cxn ang="0">
                <a:pos x="16" y="32"/>
              </a:cxn>
              <a:cxn ang="0">
                <a:pos x="18" y="32"/>
              </a:cxn>
              <a:cxn ang="0">
                <a:pos x="20" y="31"/>
              </a:cxn>
              <a:cxn ang="0">
                <a:pos x="22" y="31"/>
              </a:cxn>
              <a:cxn ang="0">
                <a:pos x="24" y="30"/>
              </a:cxn>
              <a:cxn ang="0">
                <a:pos x="26" y="28"/>
              </a:cxn>
              <a:cxn ang="0">
                <a:pos x="27" y="27"/>
              </a:cxn>
              <a:cxn ang="0">
                <a:pos x="29" y="26"/>
              </a:cxn>
              <a:cxn ang="0">
                <a:pos x="30" y="24"/>
              </a:cxn>
              <a:cxn ang="0">
                <a:pos x="31" y="22"/>
              </a:cxn>
              <a:cxn ang="0">
                <a:pos x="31" y="20"/>
              </a:cxn>
              <a:cxn ang="0">
                <a:pos x="32" y="18"/>
              </a:cxn>
            </a:cxnLst>
            <a:rect l="0" t="0" r="r" b="b"/>
            <a:pathLst>
              <a:path w="32" h="32">
                <a:moveTo>
                  <a:pt x="32" y="17"/>
                </a:moveTo>
                <a:lnTo>
                  <a:pt x="32" y="16"/>
                </a:lnTo>
                <a:lnTo>
                  <a:pt x="32" y="15"/>
                </a:lnTo>
                <a:lnTo>
                  <a:pt x="32" y="14"/>
                </a:lnTo>
                <a:lnTo>
                  <a:pt x="32" y="13"/>
                </a:lnTo>
                <a:lnTo>
                  <a:pt x="31" y="12"/>
                </a:lnTo>
                <a:lnTo>
                  <a:pt x="31" y="11"/>
                </a:lnTo>
                <a:lnTo>
                  <a:pt x="31" y="10"/>
                </a:lnTo>
                <a:lnTo>
                  <a:pt x="30" y="9"/>
                </a:lnTo>
                <a:lnTo>
                  <a:pt x="30" y="8"/>
                </a:lnTo>
                <a:lnTo>
                  <a:pt x="29" y="7"/>
                </a:lnTo>
                <a:lnTo>
                  <a:pt x="29" y="6"/>
                </a:lnTo>
                <a:lnTo>
                  <a:pt x="28" y="5"/>
                </a:lnTo>
                <a:lnTo>
                  <a:pt x="27" y="4"/>
                </a:lnTo>
                <a:lnTo>
                  <a:pt x="26" y="4"/>
                </a:lnTo>
                <a:lnTo>
                  <a:pt x="26" y="3"/>
                </a:lnTo>
                <a:lnTo>
                  <a:pt x="25" y="2"/>
                </a:lnTo>
                <a:lnTo>
                  <a:pt x="24" y="2"/>
                </a:lnTo>
                <a:lnTo>
                  <a:pt x="23" y="1"/>
                </a:lnTo>
                <a:lnTo>
                  <a:pt x="22" y="1"/>
                </a:lnTo>
                <a:lnTo>
                  <a:pt x="21" y="1"/>
                </a:lnTo>
                <a:lnTo>
                  <a:pt x="20" y="0"/>
                </a:lnTo>
                <a:lnTo>
                  <a:pt x="19" y="0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3" y="0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9" y="1"/>
                </a:lnTo>
                <a:lnTo>
                  <a:pt x="8" y="2"/>
                </a:lnTo>
                <a:lnTo>
                  <a:pt x="7" y="2"/>
                </a:lnTo>
                <a:lnTo>
                  <a:pt x="6" y="3"/>
                </a:lnTo>
                <a:lnTo>
                  <a:pt x="5" y="4"/>
                </a:lnTo>
                <a:lnTo>
                  <a:pt x="5" y="4"/>
                </a:lnTo>
                <a:lnTo>
                  <a:pt x="4" y="5"/>
                </a:lnTo>
                <a:lnTo>
                  <a:pt x="3" y="6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2" y="23"/>
                </a:lnTo>
                <a:lnTo>
                  <a:pt x="2" y="24"/>
                </a:lnTo>
                <a:lnTo>
                  <a:pt x="3" y="25"/>
                </a:lnTo>
                <a:lnTo>
                  <a:pt x="3" y="26"/>
                </a:lnTo>
                <a:lnTo>
                  <a:pt x="4" y="26"/>
                </a:lnTo>
                <a:lnTo>
                  <a:pt x="5" y="27"/>
                </a:lnTo>
                <a:lnTo>
                  <a:pt x="5" y="28"/>
                </a:lnTo>
                <a:lnTo>
                  <a:pt x="6" y="28"/>
                </a:lnTo>
                <a:lnTo>
                  <a:pt x="7" y="29"/>
                </a:lnTo>
                <a:lnTo>
                  <a:pt x="8" y="30"/>
                </a:lnTo>
                <a:lnTo>
                  <a:pt x="9" y="30"/>
                </a:lnTo>
                <a:lnTo>
                  <a:pt x="10" y="31"/>
                </a:lnTo>
                <a:lnTo>
                  <a:pt x="11" y="31"/>
                </a:lnTo>
                <a:lnTo>
                  <a:pt x="12" y="31"/>
                </a:lnTo>
                <a:lnTo>
                  <a:pt x="13" y="31"/>
                </a:lnTo>
                <a:lnTo>
                  <a:pt x="14" y="32"/>
                </a:lnTo>
                <a:lnTo>
                  <a:pt x="15" y="32"/>
                </a:lnTo>
                <a:lnTo>
                  <a:pt x="16" y="32"/>
                </a:lnTo>
                <a:lnTo>
                  <a:pt x="17" y="32"/>
                </a:lnTo>
                <a:lnTo>
                  <a:pt x="18" y="32"/>
                </a:lnTo>
                <a:lnTo>
                  <a:pt x="19" y="31"/>
                </a:lnTo>
                <a:lnTo>
                  <a:pt x="20" y="31"/>
                </a:lnTo>
                <a:lnTo>
                  <a:pt x="21" y="31"/>
                </a:lnTo>
                <a:lnTo>
                  <a:pt x="22" y="31"/>
                </a:lnTo>
                <a:lnTo>
                  <a:pt x="23" y="30"/>
                </a:lnTo>
                <a:lnTo>
                  <a:pt x="24" y="30"/>
                </a:lnTo>
                <a:lnTo>
                  <a:pt x="25" y="29"/>
                </a:lnTo>
                <a:lnTo>
                  <a:pt x="26" y="28"/>
                </a:lnTo>
                <a:lnTo>
                  <a:pt x="26" y="28"/>
                </a:lnTo>
                <a:lnTo>
                  <a:pt x="27" y="27"/>
                </a:lnTo>
                <a:lnTo>
                  <a:pt x="28" y="26"/>
                </a:lnTo>
                <a:lnTo>
                  <a:pt x="29" y="26"/>
                </a:lnTo>
                <a:lnTo>
                  <a:pt x="29" y="25"/>
                </a:lnTo>
                <a:lnTo>
                  <a:pt x="30" y="24"/>
                </a:lnTo>
                <a:lnTo>
                  <a:pt x="30" y="23"/>
                </a:lnTo>
                <a:lnTo>
                  <a:pt x="31" y="22"/>
                </a:lnTo>
                <a:lnTo>
                  <a:pt x="31" y="21"/>
                </a:lnTo>
                <a:lnTo>
                  <a:pt x="31" y="20"/>
                </a:lnTo>
                <a:lnTo>
                  <a:pt x="32" y="19"/>
                </a:lnTo>
                <a:lnTo>
                  <a:pt x="32" y="18"/>
                </a:lnTo>
                <a:lnTo>
                  <a:pt x="32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5" name="Freeform 1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8429625" y="3771901"/>
            <a:ext cx="50800" cy="50800"/>
          </a:xfrm>
          <a:custGeom>
            <a:avLst/>
            <a:gdLst/>
            <a:ahLst/>
            <a:cxnLst>
              <a:cxn ang="0">
                <a:pos x="189" y="88"/>
              </a:cxn>
              <a:cxn ang="0">
                <a:pos x="187" y="76"/>
              </a:cxn>
              <a:cxn ang="0">
                <a:pos x="184" y="64"/>
              </a:cxn>
              <a:cxn ang="0">
                <a:pos x="179" y="53"/>
              </a:cxn>
              <a:cxn ang="0">
                <a:pos x="173" y="42"/>
              </a:cxn>
              <a:cxn ang="0">
                <a:pos x="166" y="32"/>
              </a:cxn>
              <a:cxn ang="0">
                <a:pos x="157" y="23"/>
              </a:cxn>
              <a:cxn ang="0">
                <a:pos x="147" y="16"/>
              </a:cxn>
              <a:cxn ang="0">
                <a:pos x="137" y="10"/>
              </a:cxn>
              <a:cxn ang="0">
                <a:pos x="125" y="5"/>
              </a:cxn>
              <a:cxn ang="0">
                <a:pos x="113" y="2"/>
              </a:cxn>
              <a:cxn ang="0">
                <a:pos x="101" y="0"/>
              </a:cxn>
              <a:cxn ang="0">
                <a:pos x="89" y="0"/>
              </a:cxn>
              <a:cxn ang="0">
                <a:pos x="76" y="2"/>
              </a:cxn>
              <a:cxn ang="0">
                <a:pos x="64" y="5"/>
              </a:cxn>
              <a:cxn ang="0">
                <a:pos x="53" y="10"/>
              </a:cxn>
              <a:cxn ang="0">
                <a:pos x="42" y="16"/>
              </a:cxn>
              <a:cxn ang="0">
                <a:pos x="33" y="23"/>
              </a:cxn>
              <a:cxn ang="0">
                <a:pos x="24" y="32"/>
              </a:cxn>
              <a:cxn ang="0">
                <a:pos x="16" y="42"/>
              </a:cxn>
              <a:cxn ang="0">
                <a:pos x="10" y="53"/>
              </a:cxn>
              <a:cxn ang="0">
                <a:pos x="5" y="64"/>
              </a:cxn>
              <a:cxn ang="0">
                <a:pos x="2" y="76"/>
              </a:cxn>
              <a:cxn ang="0">
                <a:pos x="1" y="88"/>
              </a:cxn>
              <a:cxn ang="0">
                <a:pos x="1" y="100"/>
              </a:cxn>
              <a:cxn ang="0">
                <a:pos x="2" y="113"/>
              </a:cxn>
              <a:cxn ang="0">
                <a:pos x="5" y="125"/>
              </a:cxn>
              <a:cxn ang="0">
                <a:pos x="10" y="136"/>
              </a:cxn>
              <a:cxn ang="0">
                <a:pos x="16" y="147"/>
              </a:cxn>
              <a:cxn ang="0">
                <a:pos x="24" y="157"/>
              </a:cxn>
              <a:cxn ang="0">
                <a:pos x="33" y="165"/>
              </a:cxn>
              <a:cxn ang="0">
                <a:pos x="42" y="173"/>
              </a:cxn>
              <a:cxn ang="0">
                <a:pos x="53" y="179"/>
              </a:cxn>
              <a:cxn ang="0">
                <a:pos x="64" y="184"/>
              </a:cxn>
              <a:cxn ang="0">
                <a:pos x="76" y="187"/>
              </a:cxn>
              <a:cxn ang="0">
                <a:pos x="89" y="189"/>
              </a:cxn>
              <a:cxn ang="0">
                <a:pos x="101" y="189"/>
              </a:cxn>
              <a:cxn ang="0">
                <a:pos x="113" y="187"/>
              </a:cxn>
              <a:cxn ang="0">
                <a:pos x="125" y="184"/>
              </a:cxn>
              <a:cxn ang="0">
                <a:pos x="137" y="179"/>
              </a:cxn>
              <a:cxn ang="0">
                <a:pos x="147" y="173"/>
              </a:cxn>
              <a:cxn ang="0">
                <a:pos x="157" y="165"/>
              </a:cxn>
              <a:cxn ang="0">
                <a:pos x="166" y="157"/>
              </a:cxn>
              <a:cxn ang="0">
                <a:pos x="173" y="147"/>
              </a:cxn>
              <a:cxn ang="0">
                <a:pos x="179" y="136"/>
              </a:cxn>
              <a:cxn ang="0">
                <a:pos x="184" y="125"/>
              </a:cxn>
              <a:cxn ang="0">
                <a:pos x="187" y="113"/>
              </a:cxn>
              <a:cxn ang="0">
                <a:pos x="189" y="100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89" y="88"/>
                </a:lnTo>
                <a:lnTo>
                  <a:pt x="188" y="82"/>
                </a:lnTo>
                <a:lnTo>
                  <a:pt x="187" y="76"/>
                </a:lnTo>
                <a:lnTo>
                  <a:pt x="186" y="70"/>
                </a:lnTo>
                <a:lnTo>
                  <a:pt x="184" y="64"/>
                </a:lnTo>
                <a:lnTo>
                  <a:pt x="182" y="58"/>
                </a:lnTo>
                <a:lnTo>
                  <a:pt x="179" y="53"/>
                </a:lnTo>
                <a:lnTo>
                  <a:pt x="177" y="47"/>
                </a:lnTo>
                <a:lnTo>
                  <a:pt x="173" y="42"/>
                </a:lnTo>
                <a:lnTo>
                  <a:pt x="170" y="37"/>
                </a:lnTo>
                <a:lnTo>
                  <a:pt x="166" y="32"/>
                </a:lnTo>
                <a:lnTo>
                  <a:pt x="162" y="28"/>
                </a:lnTo>
                <a:lnTo>
                  <a:pt x="157" y="23"/>
                </a:lnTo>
                <a:lnTo>
                  <a:pt x="152" y="19"/>
                </a:lnTo>
                <a:lnTo>
                  <a:pt x="147" y="16"/>
                </a:lnTo>
                <a:lnTo>
                  <a:pt x="142" y="13"/>
                </a:lnTo>
                <a:lnTo>
                  <a:pt x="137" y="10"/>
                </a:lnTo>
                <a:lnTo>
                  <a:pt x="131" y="7"/>
                </a:lnTo>
                <a:lnTo>
                  <a:pt x="125" y="5"/>
                </a:lnTo>
                <a:lnTo>
                  <a:pt x="119" y="3"/>
                </a:lnTo>
                <a:lnTo>
                  <a:pt x="113" y="2"/>
                </a:lnTo>
                <a:lnTo>
                  <a:pt x="107" y="1"/>
                </a:lnTo>
                <a:lnTo>
                  <a:pt x="101" y="0"/>
                </a:lnTo>
                <a:lnTo>
                  <a:pt x="95" y="0"/>
                </a:lnTo>
                <a:lnTo>
                  <a:pt x="89" y="0"/>
                </a:lnTo>
                <a:lnTo>
                  <a:pt x="82" y="1"/>
                </a:lnTo>
                <a:lnTo>
                  <a:pt x="76" y="2"/>
                </a:lnTo>
                <a:lnTo>
                  <a:pt x="70" y="3"/>
                </a:lnTo>
                <a:lnTo>
                  <a:pt x="64" y="5"/>
                </a:lnTo>
                <a:lnTo>
                  <a:pt x="59" y="7"/>
                </a:lnTo>
                <a:lnTo>
                  <a:pt x="53" y="10"/>
                </a:lnTo>
                <a:lnTo>
                  <a:pt x="48" y="13"/>
                </a:lnTo>
                <a:lnTo>
                  <a:pt x="42" y="16"/>
                </a:lnTo>
                <a:lnTo>
                  <a:pt x="37" y="19"/>
                </a:lnTo>
                <a:lnTo>
                  <a:pt x="33" y="23"/>
                </a:lnTo>
                <a:lnTo>
                  <a:pt x="28" y="28"/>
                </a:lnTo>
                <a:lnTo>
                  <a:pt x="24" y="32"/>
                </a:lnTo>
                <a:lnTo>
                  <a:pt x="20" y="37"/>
                </a:lnTo>
                <a:lnTo>
                  <a:pt x="16" y="42"/>
                </a:lnTo>
                <a:lnTo>
                  <a:pt x="13" y="47"/>
                </a:lnTo>
                <a:lnTo>
                  <a:pt x="10" y="53"/>
                </a:lnTo>
                <a:lnTo>
                  <a:pt x="8" y="58"/>
                </a:lnTo>
                <a:lnTo>
                  <a:pt x="5" y="64"/>
                </a:lnTo>
                <a:lnTo>
                  <a:pt x="4" y="70"/>
                </a:lnTo>
                <a:lnTo>
                  <a:pt x="2" y="76"/>
                </a:lnTo>
                <a:lnTo>
                  <a:pt x="1" y="82"/>
                </a:lnTo>
                <a:lnTo>
                  <a:pt x="1" y="88"/>
                </a:lnTo>
                <a:lnTo>
                  <a:pt x="0" y="94"/>
                </a:lnTo>
                <a:lnTo>
                  <a:pt x="1" y="100"/>
                </a:lnTo>
                <a:lnTo>
                  <a:pt x="1" y="107"/>
                </a:lnTo>
                <a:lnTo>
                  <a:pt x="2" y="113"/>
                </a:lnTo>
                <a:lnTo>
                  <a:pt x="4" y="119"/>
                </a:lnTo>
                <a:lnTo>
                  <a:pt x="5" y="125"/>
                </a:lnTo>
                <a:lnTo>
                  <a:pt x="8" y="130"/>
                </a:lnTo>
                <a:lnTo>
                  <a:pt x="10" y="136"/>
                </a:lnTo>
                <a:lnTo>
                  <a:pt x="13" y="142"/>
                </a:lnTo>
                <a:lnTo>
                  <a:pt x="16" y="147"/>
                </a:lnTo>
                <a:lnTo>
                  <a:pt x="20" y="152"/>
                </a:lnTo>
                <a:lnTo>
                  <a:pt x="24" y="157"/>
                </a:lnTo>
                <a:lnTo>
                  <a:pt x="28" y="161"/>
                </a:lnTo>
                <a:lnTo>
                  <a:pt x="33" y="165"/>
                </a:lnTo>
                <a:lnTo>
                  <a:pt x="37" y="169"/>
                </a:lnTo>
                <a:lnTo>
                  <a:pt x="42" y="173"/>
                </a:lnTo>
                <a:lnTo>
                  <a:pt x="48" y="176"/>
                </a:lnTo>
                <a:lnTo>
                  <a:pt x="53" y="179"/>
                </a:lnTo>
                <a:lnTo>
                  <a:pt x="59" y="182"/>
                </a:lnTo>
                <a:lnTo>
                  <a:pt x="64" y="184"/>
                </a:lnTo>
                <a:lnTo>
                  <a:pt x="70" y="185"/>
                </a:lnTo>
                <a:lnTo>
                  <a:pt x="76" y="187"/>
                </a:lnTo>
                <a:lnTo>
                  <a:pt x="82" y="188"/>
                </a:lnTo>
                <a:lnTo>
                  <a:pt x="89" y="189"/>
                </a:lnTo>
                <a:lnTo>
                  <a:pt x="95" y="189"/>
                </a:lnTo>
                <a:lnTo>
                  <a:pt x="101" y="189"/>
                </a:lnTo>
                <a:lnTo>
                  <a:pt x="107" y="188"/>
                </a:lnTo>
                <a:lnTo>
                  <a:pt x="113" y="187"/>
                </a:lnTo>
                <a:lnTo>
                  <a:pt x="119" y="185"/>
                </a:lnTo>
                <a:lnTo>
                  <a:pt x="125" y="184"/>
                </a:lnTo>
                <a:lnTo>
                  <a:pt x="131" y="182"/>
                </a:lnTo>
                <a:lnTo>
                  <a:pt x="137" y="179"/>
                </a:lnTo>
                <a:lnTo>
                  <a:pt x="142" y="176"/>
                </a:lnTo>
                <a:lnTo>
                  <a:pt x="147" y="173"/>
                </a:lnTo>
                <a:lnTo>
                  <a:pt x="152" y="169"/>
                </a:lnTo>
                <a:lnTo>
                  <a:pt x="157" y="165"/>
                </a:lnTo>
                <a:lnTo>
                  <a:pt x="162" y="161"/>
                </a:lnTo>
                <a:lnTo>
                  <a:pt x="166" y="157"/>
                </a:lnTo>
                <a:lnTo>
                  <a:pt x="170" y="152"/>
                </a:lnTo>
                <a:lnTo>
                  <a:pt x="173" y="147"/>
                </a:lnTo>
                <a:lnTo>
                  <a:pt x="177" y="142"/>
                </a:lnTo>
                <a:lnTo>
                  <a:pt x="179" y="136"/>
                </a:lnTo>
                <a:lnTo>
                  <a:pt x="182" y="130"/>
                </a:lnTo>
                <a:lnTo>
                  <a:pt x="184" y="125"/>
                </a:lnTo>
                <a:lnTo>
                  <a:pt x="186" y="119"/>
                </a:lnTo>
                <a:lnTo>
                  <a:pt x="187" y="113"/>
                </a:lnTo>
                <a:lnTo>
                  <a:pt x="188" y="107"/>
                </a:lnTo>
                <a:lnTo>
                  <a:pt x="189" y="100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6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21480000">
            <a:off x="6499225" y="3854451"/>
            <a:ext cx="6413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559.83'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7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27077" y="3006726"/>
            <a:ext cx="6413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374.91'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8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68919" y="1726493"/>
            <a:ext cx="3175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9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90500" y="1627188"/>
            <a:ext cx="8636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4942.56'N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0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90500" y="1817688"/>
            <a:ext cx="8540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1014.02'E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1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71804" y="3886201"/>
            <a:ext cx="2698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2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140700" y="4078288"/>
            <a:ext cx="8636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4593.10'N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3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140700" y="4268788"/>
            <a:ext cx="8540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1645.48'E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4" name="Freeform 20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5453063" y="3870326"/>
            <a:ext cx="50800" cy="50800"/>
          </a:xfrm>
          <a:custGeom>
            <a:avLst/>
            <a:gdLst/>
            <a:ahLst/>
            <a:cxnLst>
              <a:cxn ang="0">
                <a:pos x="189" y="94"/>
              </a:cxn>
              <a:cxn ang="0">
                <a:pos x="161" y="27"/>
              </a:cxn>
              <a:cxn ang="0">
                <a:pos x="95" y="0"/>
              </a:cxn>
              <a:cxn ang="0">
                <a:pos x="28" y="27"/>
              </a:cxn>
              <a:cxn ang="0">
                <a:pos x="0" y="94"/>
              </a:cxn>
              <a:cxn ang="0">
                <a:pos x="28" y="161"/>
              </a:cxn>
              <a:cxn ang="0">
                <a:pos x="95" y="189"/>
              </a:cxn>
              <a:cxn ang="0">
                <a:pos x="161" y="161"/>
              </a:cxn>
              <a:cxn ang="0">
                <a:pos x="189" y="94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61" y="27"/>
                </a:lnTo>
                <a:lnTo>
                  <a:pt x="95" y="0"/>
                </a:lnTo>
                <a:lnTo>
                  <a:pt x="28" y="27"/>
                </a:lnTo>
                <a:lnTo>
                  <a:pt x="0" y="94"/>
                </a:lnTo>
                <a:lnTo>
                  <a:pt x="28" y="161"/>
                </a:lnTo>
                <a:lnTo>
                  <a:pt x="95" y="189"/>
                </a:lnTo>
                <a:lnTo>
                  <a:pt x="161" y="161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5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241925" y="3941763"/>
            <a:ext cx="36671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101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21"/>
            </p:custDataLst>
          </p:nvPr>
        </p:nvSpPr>
        <p:spPr>
          <a:xfrm>
            <a:off x="512467" y="1477107"/>
            <a:ext cx="41103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dirty="0"/>
              <a:t>Math Check?</a:t>
            </a:r>
            <a:r>
              <a:rPr lang="en-US" sz="1600" b="0" dirty="0"/>
              <a:t> Compute </a:t>
            </a:r>
            <a:r>
              <a:rPr lang="en-US" sz="1600" b="0" dirty="0" err="1"/>
              <a:t>coords</a:t>
            </a:r>
            <a:r>
              <a:rPr lang="en-US" sz="1600" b="0" dirty="0"/>
              <a:t> from 20.</a:t>
            </a:r>
          </a:p>
          <a:p>
            <a:endParaRPr lang="en-US" sz="1600" b="0" dirty="0"/>
          </a:p>
          <a:p>
            <a:r>
              <a:rPr lang="en-US" sz="1600" b="0" i="1" dirty="0"/>
              <a:t>Step (2)</a:t>
            </a:r>
            <a:br>
              <a:rPr lang="en-US" sz="1600" b="0" dirty="0"/>
            </a:br>
            <a:r>
              <a:rPr lang="en-US" sz="1600" b="0" dirty="0"/>
              <a:t>Compute direction from 20 to 101.</a:t>
            </a:r>
          </a:p>
          <a:p>
            <a:endParaRPr lang="en-US" sz="1600" b="0" dirty="0"/>
          </a:p>
          <a:p>
            <a:endParaRPr lang="en-US" sz="1600" b="0" dirty="0"/>
          </a:p>
          <a:p>
            <a:endParaRPr lang="en-US" sz="1600" b="0" dirty="0"/>
          </a:p>
          <a:p>
            <a:r>
              <a:rPr lang="en-US" sz="1600" b="0" dirty="0"/>
              <a:t>Angle 20 is positive since we turn to the </a:t>
            </a:r>
            <a:r>
              <a:rPr lang="en-US" sz="1600" dirty="0"/>
              <a:t>right</a:t>
            </a:r>
            <a:r>
              <a:rPr lang="en-US" sz="1600" b="0" dirty="0"/>
              <a:t> from 20-30 to 20-101.</a:t>
            </a:r>
          </a:p>
          <a:p>
            <a:endParaRPr lang="en-US" sz="1600" b="0" i="1" dirty="0"/>
          </a:p>
          <a:p>
            <a:r>
              <a:rPr lang="en-US" sz="1600" b="0" i="1" dirty="0"/>
              <a:t>Step (3)</a:t>
            </a:r>
          </a:p>
          <a:p>
            <a:r>
              <a:rPr lang="en-US" sz="1600" b="0" dirty="0"/>
              <a:t>Forward comps from 20.</a:t>
            </a:r>
          </a:p>
        </p:txBody>
      </p:sp>
      <p:sp>
        <p:nvSpPr>
          <p:cNvPr id="23" name="Rectangle 1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637654" y="2341867"/>
            <a:ext cx="1096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721.709’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298°57’39.0”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rc 23"/>
          <p:cNvSpPr/>
          <p:nvPr>
            <p:custDataLst>
              <p:tags r:id="rId23"/>
            </p:custDataLst>
          </p:nvPr>
        </p:nvSpPr>
        <p:spPr>
          <a:xfrm>
            <a:off x="7787459" y="3104933"/>
            <a:ext cx="1371600" cy="1371600"/>
          </a:xfrm>
          <a:prstGeom prst="arc">
            <a:avLst>
              <a:gd name="adj1" fmla="val 10681874"/>
              <a:gd name="adj2" fmla="val 12423643"/>
            </a:avLst>
          </a:prstGeom>
          <a:ln>
            <a:solidFill>
              <a:srgbClr val="C00000"/>
            </a:solidFill>
            <a:headEnd type="arrow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699619" y="3468957"/>
            <a:ext cx="98905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30°51’10.6”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rc 26"/>
          <p:cNvSpPr>
            <a:spLocks noChangeAspect="1"/>
          </p:cNvSpPr>
          <p:nvPr>
            <p:custDataLst>
              <p:tags r:id="rId25"/>
            </p:custDataLst>
          </p:nvPr>
        </p:nvSpPr>
        <p:spPr>
          <a:xfrm>
            <a:off x="4398387" y="1247948"/>
            <a:ext cx="1371600" cy="1371600"/>
          </a:xfrm>
          <a:prstGeom prst="arc">
            <a:avLst>
              <a:gd name="adj1" fmla="val 1691723"/>
              <a:gd name="adj2" fmla="val 4683712"/>
            </a:avLst>
          </a:prstGeom>
          <a:ln>
            <a:solidFill>
              <a:srgbClr val="C00000"/>
            </a:solidFill>
            <a:headEnd type="arrow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374912" y="2616523"/>
            <a:ext cx="98905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49°58’37.4”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custDataLst>
              <p:tags r:id="rId27"/>
            </p:custDataLst>
          </p:nvPr>
        </p:nvGraphicFramePr>
        <p:xfrm>
          <a:off x="658464" y="2654317"/>
          <a:ext cx="409575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743200" imgH="342900" progId="Equation.DSMT4">
                  <p:embed/>
                </p:oleObj>
              </mc:Choice>
              <mc:Fallback>
                <p:oleObj name="Equation" r:id="rId31" imgW="2743200" imgH="3429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464" y="2654317"/>
                        <a:ext cx="4095750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8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79078" y="4170398"/>
            <a:ext cx="98103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4574.616'N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1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379078" y="4360898"/>
            <a:ext cx="96981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1085.955'E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757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2. Intersection Types</a:t>
            </a:r>
          </a:p>
        </p:txBody>
      </p:sp>
      <p:sp>
        <p:nvSpPr>
          <p:cNvPr id="16402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6425" y="1209675"/>
            <a:ext cx="3570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/>
              <a:t>a. Distance-Distance Intersection</a:t>
            </a:r>
          </a:p>
        </p:txBody>
      </p:sp>
      <p:sp>
        <p:nvSpPr>
          <p:cNvPr id="16403" name="Rectangle 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29200" y="2286000"/>
            <a:ext cx="37623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b="0" dirty="0"/>
              <a:t>Two possible locations for point C.</a:t>
            </a:r>
          </a:p>
          <a:p>
            <a:r>
              <a:rPr lang="en-US" b="0" dirty="0"/>
              <a:t>Only one is the right one.</a:t>
            </a:r>
          </a:p>
          <a:p>
            <a:r>
              <a:rPr lang="en-US" b="0" dirty="0"/>
              <a:t>Pick it.</a:t>
            </a:r>
          </a:p>
          <a:p>
            <a:endParaRPr lang="en-US" b="0" dirty="0"/>
          </a:p>
          <a:p>
            <a:r>
              <a:rPr lang="en-US" b="0" dirty="0"/>
              <a:t>Note these triangles are mirrored.</a:t>
            </a:r>
          </a:p>
        </p:txBody>
      </p:sp>
      <p:sp>
        <p:nvSpPr>
          <p:cNvPr id="16404" name="Rectangle 1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46163" y="1571625"/>
            <a:ext cx="25971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/>
              <a:t>Distance from A to C: d</a:t>
            </a:r>
            <a:r>
              <a:rPr lang="en-US" b="0" baseline="-25000"/>
              <a:t>AC</a:t>
            </a:r>
            <a:endParaRPr lang="en-US" b="0"/>
          </a:p>
          <a:p>
            <a:r>
              <a:rPr lang="en-US" b="0"/>
              <a:t>Distance from B to C: d</a:t>
            </a:r>
            <a:r>
              <a:rPr lang="en-US" b="0" baseline="-25000"/>
              <a:t>BC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E607472-997A-4C30-B001-964E277A433E}"/>
              </a:ext>
            </a:extLst>
          </p:cNvPr>
          <p:cNvGrpSpPr/>
          <p:nvPr/>
        </p:nvGrpSpPr>
        <p:grpSpPr>
          <a:xfrm>
            <a:off x="-92696" y="2333597"/>
            <a:ext cx="4605337" cy="3589338"/>
            <a:chOff x="1408113" y="2095500"/>
            <a:chExt cx="4605337" cy="3589338"/>
          </a:xfrm>
        </p:grpSpPr>
        <p:sp>
          <p:nvSpPr>
            <p:cNvPr id="24" name="Line 9">
              <a:extLst>
                <a:ext uri="{FF2B5EF4-FFF2-40B4-BE49-F238E27FC236}">
                  <a16:creationId xmlns:a16="http://schemas.microsoft.com/office/drawing/2014/main" id="{4DCB4BA8-4159-4C63-8624-2ECD1E47F0E0}"/>
                </a:ext>
              </a:extLst>
            </p:cNvPr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2805113" y="2259013"/>
              <a:ext cx="2916237" cy="2033587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0">
              <a:extLst>
                <a:ext uri="{FF2B5EF4-FFF2-40B4-BE49-F238E27FC236}">
                  <a16:creationId xmlns:a16="http://schemas.microsoft.com/office/drawing/2014/main" id="{C6D07025-CA69-404A-8A4D-F62F62C895F7}"/>
                </a:ext>
              </a:extLst>
            </p:cNvPr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2805113" y="2971800"/>
              <a:ext cx="606425" cy="1320800"/>
            </a:xfrm>
            <a:prstGeom prst="line">
              <a:avLst/>
            </a:prstGeom>
            <a:noFill/>
            <a:ln w="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1">
              <a:extLst>
                <a:ext uri="{FF2B5EF4-FFF2-40B4-BE49-F238E27FC236}">
                  <a16:creationId xmlns:a16="http://schemas.microsoft.com/office/drawing/2014/main" id="{0D665B4F-4891-4DF9-AB2C-1149E76717E6}"/>
                </a:ext>
              </a:extLst>
            </p:cNvPr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3413125" y="2259013"/>
              <a:ext cx="2308225" cy="712787"/>
            </a:xfrm>
            <a:prstGeom prst="line">
              <a:avLst/>
            </a:prstGeom>
            <a:noFill/>
            <a:ln w="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2">
              <a:extLst>
                <a:ext uri="{FF2B5EF4-FFF2-40B4-BE49-F238E27FC236}">
                  <a16:creationId xmlns:a16="http://schemas.microsoft.com/office/drawing/2014/main" id="{89210EF7-D22E-4236-B84D-9D3D7A3C8561}"/>
                </a:ext>
              </a:extLst>
            </p:cNvPr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4232275" y="2259013"/>
              <a:ext cx="1489075" cy="1895475"/>
            </a:xfrm>
            <a:prstGeom prst="line">
              <a:avLst/>
            </a:prstGeom>
            <a:noFill/>
            <a:ln w="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3">
              <a:extLst>
                <a:ext uri="{FF2B5EF4-FFF2-40B4-BE49-F238E27FC236}">
                  <a16:creationId xmlns:a16="http://schemas.microsoft.com/office/drawing/2014/main" id="{36C3F9FE-29BF-401D-8A69-29C280D81034}"/>
                </a:ext>
              </a:extLst>
            </p:cNvPr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2805113" y="4154488"/>
              <a:ext cx="1427162" cy="138112"/>
            </a:xfrm>
            <a:prstGeom prst="line">
              <a:avLst/>
            </a:prstGeom>
            <a:noFill/>
            <a:ln w="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14">
              <a:extLst>
                <a:ext uri="{FF2B5EF4-FFF2-40B4-BE49-F238E27FC236}">
                  <a16:creationId xmlns:a16="http://schemas.microsoft.com/office/drawing/2014/main" id="{E962742B-DF47-4017-96DA-EC1029DA4635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603500" y="4310063"/>
              <a:ext cx="236538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A</a:t>
              </a:r>
              <a:endParaRPr lang="en-US"/>
            </a:p>
          </p:txBody>
        </p:sp>
        <p:sp>
          <p:nvSpPr>
            <p:cNvPr id="30" name="Rectangle 15">
              <a:extLst>
                <a:ext uri="{FF2B5EF4-FFF2-40B4-BE49-F238E27FC236}">
                  <a16:creationId xmlns:a16="http://schemas.microsoft.com/office/drawing/2014/main" id="{84A369FC-965A-4F05-BB83-206AB8AF7DB6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776913" y="2095500"/>
              <a:ext cx="236537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B</a:t>
              </a:r>
              <a:endParaRPr lang="en-US"/>
            </a:p>
          </p:txBody>
        </p:sp>
        <p:sp>
          <p:nvSpPr>
            <p:cNvPr id="31" name="Rectangle 16">
              <a:extLst>
                <a:ext uri="{FF2B5EF4-FFF2-40B4-BE49-F238E27FC236}">
                  <a16:creationId xmlns:a16="http://schemas.microsoft.com/office/drawing/2014/main" id="{1FBCFE31-F893-41B7-AD14-B5E0EA7E30DD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090863" y="2589213"/>
              <a:ext cx="2524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FF0000"/>
                  </a:solidFill>
                </a:rPr>
                <a:t>C</a:t>
              </a:r>
              <a:r>
                <a:rPr lang="en-US" b="0" baseline="-25000">
                  <a:solidFill>
                    <a:srgbClr val="FF0000"/>
                  </a:solidFill>
                </a:rPr>
                <a:t>1</a:t>
              </a:r>
              <a:endParaRPr lang="en-US" baseline="-25000"/>
            </a:p>
          </p:txBody>
        </p:sp>
        <p:sp>
          <p:nvSpPr>
            <p:cNvPr id="32" name="Rectangle 17">
              <a:extLst>
                <a:ext uri="{FF2B5EF4-FFF2-40B4-BE49-F238E27FC236}">
                  <a16:creationId xmlns:a16="http://schemas.microsoft.com/office/drawing/2014/main" id="{7518AD64-5129-4442-A0C9-AE0EB6AB0D94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667000" y="3509963"/>
              <a:ext cx="34131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FF0000"/>
                  </a:solidFill>
                </a:rPr>
                <a:t>d</a:t>
              </a:r>
              <a:r>
                <a:rPr lang="en-US" b="0" baseline="-25000">
                  <a:solidFill>
                    <a:srgbClr val="FF0000"/>
                  </a:solidFill>
                </a:rPr>
                <a:t>AC</a:t>
              </a:r>
              <a:endParaRPr lang="en-US" baseline="-25000"/>
            </a:p>
          </p:txBody>
        </p:sp>
        <p:sp>
          <p:nvSpPr>
            <p:cNvPr id="33" name="Rectangle 20">
              <a:extLst>
                <a:ext uri="{FF2B5EF4-FFF2-40B4-BE49-F238E27FC236}">
                  <a16:creationId xmlns:a16="http://schemas.microsoft.com/office/drawing/2014/main" id="{5BFBFFBF-D729-47DF-B5D6-5578E1FF4F2C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325938" y="4332288"/>
              <a:ext cx="2524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</a:rPr>
                <a:t>C</a:t>
              </a:r>
              <a:r>
                <a:rPr lang="en-US" b="0" baseline="-25000">
                  <a:solidFill>
                    <a:srgbClr val="0000FF"/>
                  </a:solidFill>
                </a:rPr>
                <a:t>2</a:t>
              </a:r>
              <a:endParaRPr lang="en-US" baseline="-25000"/>
            </a:p>
          </p:txBody>
        </p:sp>
        <p:sp>
          <p:nvSpPr>
            <p:cNvPr id="34" name="Rectangle 22">
              <a:extLst>
                <a:ext uri="{FF2B5EF4-FFF2-40B4-BE49-F238E27FC236}">
                  <a16:creationId xmlns:a16="http://schemas.microsoft.com/office/drawing/2014/main" id="{DF3F66A7-8465-42AA-A32B-4646EBE15587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432175" y="4357688"/>
              <a:ext cx="34131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</a:rPr>
                <a:t>d</a:t>
              </a:r>
              <a:r>
                <a:rPr lang="en-US" b="0" baseline="-25000">
                  <a:solidFill>
                    <a:srgbClr val="0000FF"/>
                  </a:solidFill>
                </a:rPr>
                <a:t>AC</a:t>
              </a:r>
              <a:endParaRPr lang="en-US" baseline="-25000"/>
            </a:p>
          </p:txBody>
        </p:sp>
        <p:sp>
          <p:nvSpPr>
            <p:cNvPr id="35" name="Rectangle 24">
              <a:extLst>
                <a:ext uri="{FF2B5EF4-FFF2-40B4-BE49-F238E27FC236}">
                  <a16:creationId xmlns:a16="http://schemas.microsoft.com/office/drawing/2014/main" id="{4034F936-7714-449F-991A-166160AAD505}"/>
                </a:ext>
              </a:extLst>
            </p:cNvPr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41788" y="2279650"/>
              <a:ext cx="3429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FF0000"/>
                  </a:solidFill>
                </a:rPr>
                <a:t>d</a:t>
              </a:r>
              <a:r>
                <a:rPr lang="en-US" b="0" baseline="-25000">
                  <a:solidFill>
                    <a:srgbClr val="FF0000"/>
                  </a:solidFill>
                </a:rPr>
                <a:t>BC</a:t>
              </a:r>
              <a:endParaRPr lang="en-US" baseline="-25000"/>
            </a:p>
          </p:txBody>
        </p:sp>
        <p:sp>
          <p:nvSpPr>
            <p:cNvPr id="36" name="Rectangle 26">
              <a:extLst>
                <a:ext uri="{FF2B5EF4-FFF2-40B4-BE49-F238E27FC236}">
                  <a16:creationId xmlns:a16="http://schemas.microsoft.com/office/drawing/2014/main" id="{EE68B7B0-F9E8-4154-8D45-854A9578360A}"/>
                </a:ext>
              </a:extLst>
            </p:cNvPr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051425" y="3232150"/>
              <a:ext cx="341313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 dirty="0" err="1">
                  <a:solidFill>
                    <a:srgbClr val="0000FF"/>
                  </a:solidFill>
                </a:rPr>
                <a:t>d</a:t>
              </a:r>
              <a:r>
                <a:rPr lang="en-US" b="0" baseline="-25000" dirty="0" err="1">
                  <a:solidFill>
                    <a:srgbClr val="0000FF"/>
                  </a:solidFill>
                </a:rPr>
                <a:t>BC</a:t>
              </a:r>
              <a:endParaRPr lang="en-US" baseline="-25000" dirty="0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C4D8A4D4-6986-4B50-B0C5-4F3E40F6127C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327400" y="2574925"/>
              <a:ext cx="1249363" cy="1809750"/>
            </a:xfrm>
            <a:custGeom>
              <a:avLst/>
              <a:gdLst>
                <a:gd name="T0" fmla="*/ 0 w 1727"/>
                <a:gd name="T1" fmla="*/ 0 h 2503"/>
                <a:gd name="T2" fmla="*/ 64385 w 1727"/>
                <a:gd name="T3" fmla="*/ 319580 h 2503"/>
                <a:gd name="T4" fmla="*/ 171453 w 1727"/>
                <a:gd name="T5" fmla="*/ 627592 h 2503"/>
                <a:gd name="T6" fmla="*/ 318309 w 1727"/>
                <a:gd name="T7" fmla="*/ 918251 h 2503"/>
                <a:gd name="T8" fmla="*/ 503507 w 1727"/>
                <a:gd name="T9" fmla="*/ 1186496 h 2503"/>
                <a:gd name="T10" fmla="*/ 723430 w 1727"/>
                <a:gd name="T11" fmla="*/ 1427266 h 2503"/>
                <a:gd name="T12" fmla="*/ 973013 w 1727"/>
                <a:gd name="T13" fmla="*/ 1636222 h 2503"/>
                <a:gd name="T14" fmla="*/ 1249363 w 1727"/>
                <a:gd name="T15" fmla="*/ 1809750 h 25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27"/>
                <a:gd name="T25" fmla="*/ 0 h 2503"/>
                <a:gd name="T26" fmla="*/ 1727 w 1727"/>
                <a:gd name="T27" fmla="*/ 2503 h 25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27" h="2503">
                  <a:moveTo>
                    <a:pt x="0" y="0"/>
                  </a:moveTo>
                  <a:lnTo>
                    <a:pt x="89" y="442"/>
                  </a:lnTo>
                  <a:lnTo>
                    <a:pt x="237" y="868"/>
                  </a:lnTo>
                  <a:lnTo>
                    <a:pt x="440" y="1270"/>
                  </a:lnTo>
                  <a:lnTo>
                    <a:pt x="696" y="1641"/>
                  </a:lnTo>
                  <a:lnTo>
                    <a:pt x="1000" y="1974"/>
                  </a:lnTo>
                  <a:lnTo>
                    <a:pt x="1345" y="2263"/>
                  </a:lnTo>
                  <a:lnTo>
                    <a:pt x="1727" y="2503"/>
                  </a:lnTo>
                </a:path>
              </a:pathLst>
            </a:custGeom>
            <a:noFill/>
            <a:ln w="8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1B0753A1-E147-4F0A-A677-704E0013E243}"/>
                </a:ext>
              </a:extLst>
            </p:cNvPr>
            <p:cNvSpPr>
              <a:spLocks noChangeAspect="1"/>
            </p:cNvSpPr>
            <p:nvPr>
              <p:custDataLst>
                <p:tags r:id="rId20"/>
              </p:custDataLst>
            </p:nvPr>
          </p:nvSpPr>
          <p:spPr bwMode="auto">
            <a:xfrm>
              <a:off x="1408113" y="2849563"/>
              <a:ext cx="2835275" cy="2835275"/>
            </a:xfrm>
            <a:prstGeom prst="arc">
              <a:avLst>
                <a:gd name="adj1" fmla="val 16544487"/>
                <a:gd name="adj2" fmla="val 625337"/>
              </a:avLst>
            </a:prstGeom>
            <a:noFill/>
            <a:ln w="317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895191" y="150607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Known: (N</a:t>
            </a:r>
            <a:r>
              <a:rPr lang="en-US" b="0" baseline="-25000" dirty="0"/>
              <a:t>A</a:t>
            </a:r>
            <a:r>
              <a:rPr lang="en-US" b="0" dirty="0"/>
              <a:t>,E</a:t>
            </a:r>
            <a:r>
              <a:rPr lang="en-US" b="0" baseline="-25000" dirty="0"/>
              <a:t>A</a:t>
            </a:r>
            <a:r>
              <a:rPr lang="en-US" b="0" dirty="0"/>
              <a:t>) (N</a:t>
            </a:r>
            <a:r>
              <a:rPr lang="en-US" b="0" baseline="-25000" dirty="0"/>
              <a:t>B</a:t>
            </a:r>
            <a:r>
              <a:rPr lang="en-US" b="0" dirty="0"/>
              <a:t>,E</a:t>
            </a:r>
            <a:r>
              <a:rPr lang="en-US" b="0" baseline="-25000" dirty="0"/>
              <a:t>B</a:t>
            </a:r>
            <a:r>
              <a:rPr lang="en-US" b="0" dirty="0"/>
              <a:t>)</a:t>
            </a:r>
          </a:p>
        </p:txBody>
      </p:sp>
    </p:spTree>
    <p:custDataLst>
      <p:tags r:id="rId1"/>
    </p:custData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2" y="912813"/>
            <a:ext cx="37044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4. Example 2 - Complete Solution</a:t>
            </a:r>
            <a:endParaRPr lang="en-US" b="0" i="1" dirty="0"/>
          </a:p>
        </p:txBody>
      </p:sp>
      <p:sp>
        <p:nvSpPr>
          <p:cNvPr id="45082" name="Text Box 5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6575" y="1141413"/>
            <a:ext cx="36750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What are the coordinates of 101?</a:t>
            </a:r>
          </a:p>
        </p:txBody>
      </p:sp>
      <p:sp>
        <p:nvSpPr>
          <p:cNvPr id="5734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095875" y="1935163"/>
            <a:ext cx="3359150" cy="1862138"/>
          </a:xfrm>
          <a:prstGeom prst="line">
            <a:avLst/>
          </a:pr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095875" y="1935163"/>
            <a:ext cx="382588" cy="1960563"/>
          </a:xfrm>
          <a:prstGeom prst="line">
            <a:avLst/>
          </a:prstGeom>
          <a:noFill/>
          <a:ln w="4763">
            <a:solidFill>
              <a:srgbClr val="C00000"/>
            </a:solidFill>
            <a:prstDash val="solid"/>
            <a:round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5478463" y="3797301"/>
            <a:ext cx="2976563" cy="98425"/>
          </a:xfrm>
          <a:prstGeom prst="line">
            <a:avLst/>
          </a:prstGeom>
          <a:noFill/>
          <a:ln w="4763">
            <a:solidFill>
              <a:srgbClr val="C0000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7352" name="Freeform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070475" y="1909763"/>
            <a:ext cx="50800" cy="50800"/>
          </a:xfrm>
          <a:custGeom>
            <a:avLst/>
            <a:gdLst/>
            <a:ahLst/>
            <a:cxnLst>
              <a:cxn ang="0">
                <a:pos x="32" y="16"/>
              </a:cxn>
              <a:cxn ang="0">
                <a:pos x="32" y="14"/>
              </a:cxn>
              <a:cxn ang="0">
                <a:pos x="31" y="12"/>
              </a:cxn>
              <a:cxn ang="0">
                <a:pos x="31" y="10"/>
              </a:cxn>
              <a:cxn ang="0">
                <a:pos x="30" y="8"/>
              </a:cxn>
              <a:cxn ang="0">
                <a:pos x="29" y="7"/>
              </a:cxn>
              <a:cxn ang="0">
                <a:pos x="27" y="5"/>
              </a:cxn>
              <a:cxn ang="0">
                <a:pos x="26" y="3"/>
              </a:cxn>
              <a:cxn ang="0">
                <a:pos x="24" y="2"/>
              </a:cxn>
              <a:cxn ang="0">
                <a:pos x="22" y="1"/>
              </a:cxn>
              <a:cxn ang="0">
                <a:pos x="20" y="1"/>
              </a:cxn>
              <a:cxn ang="0">
                <a:pos x="18" y="0"/>
              </a:cxn>
              <a:cxn ang="0">
                <a:pos x="16" y="0"/>
              </a:cxn>
              <a:cxn ang="0">
                <a:pos x="14" y="0"/>
              </a:cxn>
              <a:cxn ang="0">
                <a:pos x="12" y="1"/>
              </a:cxn>
              <a:cxn ang="0">
                <a:pos x="10" y="1"/>
              </a:cxn>
              <a:cxn ang="0">
                <a:pos x="8" y="2"/>
              </a:cxn>
              <a:cxn ang="0">
                <a:pos x="6" y="3"/>
              </a:cxn>
              <a:cxn ang="0">
                <a:pos x="5" y="5"/>
              </a:cxn>
              <a:cxn ang="0">
                <a:pos x="3" y="7"/>
              </a:cxn>
              <a:cxn ang="0">
                <a:pos x="2" y="8"/>
              </a:cxn>
              <a:cxn ang="0">
                <a:pos x="1" y="10"/>
              </a:cxn>
              <a:cxn ang="0">
                <a:pos x="1" y="12"/>
              </a:cxn>
              <a:cxn ang="0">
                <a:pos x="0" y="14"/>
              </a:cxn>
              <a:cxn ang="0">
                <a:pos x="0" y="16"/>
              </a:cxn>
              <a:cxn ang="0">
                <a:pos x="0" y="18"/>
              </a:cxn>
              <a:cxn ang="0">
                <a:pos x="1" y="20"/>
              </a:cxn>
              <a:cxn ang="0">
                <a:pos x="1" y="22"/>
              </a:cxn>
              <a:cxn ang="0">
                <a:pos x="2" y="24"/>
              </a:cxn>
              <a:cxn ang="0">
                <a:pos x="3" y="26"/>
              </a:cxn>
              <a:cxn ang="0">
                <a:pos x="5" y="28"/>
              </a:cxn>
              <a:cxn ang="0">
                <a:pos x="6" y="29"/>
              </a:cxn>
              <a:cxn ang="0">
                <a:pos x="8" y="30"/>
              </a:cxn>
              <a:cxn ang="0">
                <a:pos x="10" y="31"/>
              </a:cxn>
              <a:cxn ang="0">
                <a:pos x="12" y="32"/>
              </a:cxn>
              <a:cxn ang="0">
                <a:pos x="14" y="32"/>
              </a:cxn>
              <a:cxn ang="0">
                <a:pos x="16" y="32"/>
              </a:cxn>
              <a:cxn ang="0">
                <a:pos x="18" y="32"/>
              </a:cxn>
              <a:cxn ang="0">
                <a:pos x="20" y="32"/>
              </a:cxn>
              <a:cxn ang="0">
                <a:pos x="22" y="31"/>
              </a:cxn>
              <a:cxn ang="0">
                <a:pos x="24" y="30"/>
              </a:cxn>
              <a:cxn ang="0">
                <a:pos x="26" y="29"/>
              </a:cxn>
              <a:cxn ang="0">
                <a:pos x="27" y="28"/>
              </a:cxn>
              <a:cxn ang="0">
                <a:pos x="29" y="26"/>
              </a:cxn>
              <a:cxn ang="0">
                <a:pos x="30" y="24"/>
              </a:cxn>
              <a:cxn ang="0">
                <a:pos x="31" y="22"/>
              </a:cxn>
              <a:cxn ang="0">
                <a:pos x="31" y="20"/>
              </a:cxn>
              <a:cxn ang="0">
                <a:pos x="32" y="18"/>
              </a:cxn>
            </a:cxnLst>
            <a:rect l="0" t="0" r="r" b="b"/>
            <a:pathLst>
              <a:path w="32" h="32">
                <a:moveTo>
                  <a:pt x="32" y="17"/>
                </a:moveTo>
                <a:lnTo>
                  <a:pt x="32" y="16"/>
                </a:lnTo>
                <a:lnTo>
                  <a:pt x="32" y="15"/>
                </a:lnTo>
                <a:lnTo>
                  <a:pt x="32" y="14"/>
                </a:lnTo>
                <a:lnTo>
                  <a:pt x="32" y="13"/>
                </a:lnTo>
                <a:lnTo>
                  <a:pt x="31" y="12"/>
                </a:lnTo>
                <a:lnTo>
                  <a:pt x="31" y="11"/>
                </a:lnTo>
                <a:lnTo>
                  <a:pt x="31" y="10"/>
                </a:lnTo>
                <a:lnTo>
                  <a:pt x="30" y="9"/>
                </a:lnTo>
                <a:lnTo>
                  <a:pt x="30" y="8"/>
                </a:lnTo>
                <a:lnTo>
                  <a:pt x="29" y="7"/>
                </a:lnTo>
                <a:lnTo>
                  <a:pt x="29" y="7"/>
                </a:lnTo>
                <a:lnTo>
                  <a:pt x="28" y="6"/>
                </a:lnTo>
                <a:lnTo>
                  <a:pt x="27" y="5"/>
                </a:lnTo>
                <a:lnTo>
                  <a:pt x="27" y="4"/>
                </a:lnTo>
                <a:lnTo>
                  <a:pt x="26" y="3"/>
                </a:lnTo>
                <a:lnTo>
                  <a:pt x="25" y="3"/>
                </a:lnTo>
                <a:lnTo>
                  <a:pt x="24" y="2"/>
                </a:lnTo>
                <a:lnTo>
                  <a:pt x="23" y="2"/>
                </a:lnTo>
                <a:lnTo>
                  <a:pt x="22" y="1"/>
                </a:lnTo>
                <a:lnTo>
                  <a:pt x="21" y="1"/>
                </a:lnTo>
                <a:lnTo>
                  <a:pt x="20" y="1"/>
                </a:lnTo>
                <a:lnTo>
                  <a:pt x="19" y="1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3" y="1"/>
                </a:lnTo>
                <a:lnTo>
                  <a:pt x="12" y="1"/>
                </a:lnTo>
                <a:lnTo>
                  <a:pt x="11" y="1"/>
                </a:lnTo>
                <a:lnTo>
                  <a:pt x="10" y="1"/>
                </a:lnTo>
                <a:lnTo>
                  <a:pt x="9" y="2"/>
                </a:lnTo>
                <a:lnTo>
                  <a:pt x="8" y="2"/>
                </a:lnTo>
                <a:lnTo>
                  <a:pt x="7" y="3"/>
                </a:lnTo>
                <a:lnTo>
                  <a:pt x="6" y="3"/>
                </a:lnTo>
                <a:lnTo>
                  <a:pt x="6" y="4"/>
                </a:lnTo>
                <a:lnTo>
                  <a:pt x="5" y="5"/>
                </a:lnTo>
                <a:lnTo>
                  <a:pt x="4" y="6"/>
                </a:lnTo>
                <a:lnTo>
                  <a:pt x="3" y="7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2" y="23"/>
                </a:lnTo>
                <a:lnTo>
                  <a:pt x="2" y="24"/>
                </a:lnTo>
                <a:lnTo>
                  <a:pt x="3" y="25"/>
                </a:lnTo>
                <a:lnTo>
                  <a:pt x="3" y="26"/>
                </a:lnTo>
                <a:lnTo>
                  <a:pt x="4" y="27"/>
                </a:lnTo>
                <a:lnTo>
                  <a:pt x="5" y="28"/>
                </a:lnTo>
                <a:lnTo>
                  <a:pt x="6" y="28"/>
                </a:lnTo>
                <a:lnTo>
                  <a:pt x="6" y="29"/>
                </a:lnTo>
                <a:lnTo>
                  <a:pt x="7" y="30"/>
                </a:lnTo>
                <a:lnTo>
                  <a:pt x="8" y="30"/>
                </a:lnTo>
                <a:lnTo>
                  <a:pt x="9" y="31"/>
                </a:lnTo>
                <a:lnTo>
                  <a:pt x="10" y="31"/>
                </a:lnTo>
                <a:lnTo>
                  <a:pt x="11" y="32"/>
                </a:lnTo>
                <a:lnTo>
                  <a:pt x="12" y="32"/>
                </a:lnTo>
                <a:lnTo>
                  <a:pt x="13" y="32"/>
                </a:lnTo>
                <a:lnTo>
                  <a:pt x="14" y="32"/>
                </a:lnTo>
                <a:lnTo>
                  <a:pt x="15" y="32"/>
                </a:lnTo>
                <a:lnTo>
                  <a:pt x="16" y="32"/>
                </a:lnTo>
                <a:lnTo>
                  <a:pt x="17" y="32"/>
                </a:lnTo>
                <a:lnTo>
                  <a:pt x="18" y="32"/>
                </a:lnTo>
                <a:lnTo>
                  <a:pt x="19" y="32"/>
                </a:lnTo>
                <a:lnTo>
                  <a:pt x="20" y="32"/>
                </a:lnTo>
                <a:lnTo>
                  <a:pt x="21" y="32"/>
                </a:lnTo>
                <a:lnTo>
                  <a:pt x="22" y="31"/>
                </a:lnTo>
                <a:lnTo>
                  <a:pt x="23" y="31"/>
                </a:lnTo>
                <a:lnTo>
                  <a:pt x="24" y="30"/>
                </a:lnTo>
                <a:lnTo>
                  <a:pt x="25" y="30"/>
                </a:lnTo>
                <a:lnTo>
                  <a:pt x="26" y="29"/>
                </a:lnTo>
                <a:lnTo>
                  <a:pt x="27" y="28"/>
                </a:lnTo>
                <a:lnTo>
                  <a:pt x="27" y="28"/>
                </a:lnTo>
                <a:lnTo>
                  <a:pt x="28" y="27"/>
                </a:lnTo>
                <a:lnTo>
                  <a:pt x="29" y="26"/>
                </a:lnTo>
                <a:lnTo>
                  <a:pt x="29" y="25"/>
                </a:lnTo>
                <a:lnTo>
                  <a:pt x="30" y="24"/>
                </a:lnTo>
                <a:lnTo>
                  <a:pt x="30" y="23"/>
                </a:lnTo>
                <a:lnTo>
                  <a:pt x="31" y="22"/>
                </a:lnTo>
                <a:lnTo>
                  <a:pt x="31" y="21"/>
                </a:lnTo>
                <a:lnTo>
                  <a:pt x="31" y="20"/>
                </a:lnTo>
                <a:lnTo>
                  <a:pt x="32" y="19"/>
                </a:lnTo>
                <a:lnTo>
                  <a:pt x="32" y="18"/>
                </a:lnTo>
                <a:lnTo>
                  <a:pt x="32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3" name="Freeform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070475" y="1909763"/>
            <a:ext cx="50800" cy="50800"/>
          </a:xfrm>
          <a:custGeom>
            <a:avLst/>
            <a:gdLst/>
            <a:ahLst/>
            <a:cxnLst>
              <a:cxn ang="0">
                <a:pos x="189" y="88"/>
              </a:cxn>
              <a:cxn ang="0">
                <a:pos x="187" y="76"/>
              </a:cxn>
              <a:cxn ang="0">
                <a:pos x="184" y="64"/>
              </a:cxn>
              <a:cxn ang="0">
                <a:pos x="180" y="52"/>
              </a:cxn>
              <a:cxn ang="0">
                <a:pos x="173" y="42"/>
              </a:cxn>
              <a:cxn ang="0">
                <a:pos x="166" y="32"/>
              </a:cxn>
              <a:cxn ang="0">
                <a:pos x="157" y="23"/>
              </a:cxn>
              <a:cxn ang="0">
                <a:pos x="147" y="16"/>
              </a:cxn>
              <a:cxn ang="0">
                <a:pos x="137" y="9"/>
              </a:cxn>
              <a:cxn ang="0">
                <a:pos x="125" y="5"/>
              </a:cxn>
              <a:cxn ang="0">
                <a:pos x="113" y="2"/>
              </a:cxn>
              <a:cxn ang="0">
                <a:pos x="101" y="0"/>
              </a:cxn>
              <a:cxn ang="0">
                <a:pos x="89" y="0"/>
              </a:cxn>
              <a:cxn ang="0">
                <a:pos x="76" y="2"/>
              </a:cxn>
              <a:cxn ang="0">
                <a:pos x="65" y="5"/>
              </a:cxn>
              <a:cxn ang="0">
                <a:pos x="53" y="9"/>
              </a:cxn>
              <a:cxn ang="0">
                <a:pos x="42" y="16"/>
              </a:cxn>
              <a:cxn ang="0">
                <a:pos x="33" y="23"/>
              </a:cxn>
              <a:cxn ang="0">
                <a:pos x="24" y="32"/>
              </a:cxn>
              <a:cxn ang="0">
                <a:pos x="16" y="42"/>
              </a:cxn>
              <a:cxn ang="0">
                <a:pos x="10" y="52"/>
              </a:cxn>
              <a:cxn ang="0">
                <a:pos x="5" y="64"/>
              </a:cxn>
              <a:cxn ang="0">
                <a:pos x="2" y="76"/>
              </a:cxn>
              <a:cxn ang="0">
                <a:pos x="1" y="88"/>
              </a:cxn>
              <a:cxn ang="0">
                <a:pos x="1" y="100"/>
              </a:cxn>
              <a:cxn ang="0">
                <a:pos x="2" y="113"/>
              </a:cxn>
              <a:cxn ang="0">
                <a:pos x="5" y="124"/>
              </a:cxn>
              <a:cxn ang="0">
                <a:pos x="10" y="136"/>
              </a:cxn>
              <a:cxn ang="0">
                <a:pos x="16" y="147"/>
              </a:cxn>
              <a:cxn ang="0">
                <a:pos x="24" y="156"/>
              </a:cxn>
              <a:cxn ang="0">
                <a:pos x="33" y="165"/>
              </a:cxn>
              <a:cxn ang="0">
                <a:pos x="42" y="173"/>
              </a:cxn>
              <a:cxn ang="0">
                <a:pos x="53" y="179"/>
              </a:cxn>
              <a:cxn ang="0">
                <a:pos x="65" y="184"/>
              </a:cxn>
              <a:cxn ang="0">
                <a:pos x="76" y="187"/>
              </a:cxn>
              <a:cxn ang="0">
                <a:pos x="89" y="188"/>
              </a:cxn>
              <a:cxn ang="0">
                <a:pos x="101" y="188"/>
              </a:cxn>
              <a:cxn ang="0">
                <a:pos x="113" y="187"/>
              </a:cxn>
              <a:cxn ang="0">
                <a:pos x="125" y="184"/>
              </a:cxn>
              <a:cxn ang="0">
                <a:pos x="137" y="179"/>
              </a:cxn>
              <a:cxn ang="0">
                <a:pos x="147" y="173"/>
              </a:cxn>
              <a:cxn ang="0">
                <a:pos x="157" y="165"/>
              </a:cxn>
              <a:cxn ang="0">
                <a:pos x="166" y="156"/>
              </a:cxn>
              <a:cxn ang="0">
                <a:pos x="173" y="147"/>
              </a:cxn>
              <a:cxn ang="0">
                <a:pos x="180" y="136"/>
              </a:cxn>
              <a:cxn ang="0">
                <a:pos x="184" y="124"/>
              </a:cxn>
              <a:cxn ang="0">
                <a:pos x="187" y="113"/>
              </a:cxn>
              <a:cxn ang="0">
                <a:pos x="189" y="100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89" y="88"/>
                </a:lnTo>
                <a:lnTo>
                  <a:pt x="188" y="82"/>
                </a:lnTo>
                <a:lnTo>
                  <a:pt x="187" y="76"/>
                </a:lnTo>
                <a:lnTo>
                  <a:pt x="186" y="70"/>
                </a:lnTo>
                <a:lnTo>
                  <a:pt x="184" y="64"/>
                </a:lnTo>
                <a:lnTo>
                  <a:pt x="182" y="58"/>
                </a:lnTo>
                <a:lnTo>
                  <a:pt x="180" y="52"/>
                </a:lnTo>
                <a:lnTo>
                  <a:pt x="177" y="47"/>
                </a:lnTo>
                <a:lnTo>
                  <a:pt x="173" y="42"/>
                </a:lnTo>
                <a:lnTo>
                  <a:pt x="170" y="37"/>
                </a:lnTo>
                <a:lnTo>
                  <a:pt x="166" y="32"/>
                </a:lnTo>
                <a:lnTo>
                  <a:pt x="162" y="27"/>
                </a:lnTo>
                <a:lnTo>
                  <a:pt x="157" y="23"/>
                </a:lnTo>
                <a:lnTo>
                  <a:pt x="152" y="19"/>
                </a:lnTo>
                <a:lnTo>
                  <a:pt x="147" y="16"/>
                </a:lnTo>
                <a:lnTo>
                  <a:pt x="142" y="12"/>
                </a:lnTo>
                <a:lnTo>
                  <a:pt x="137" y="9"/>
                </a:lnTo>
                <a:lnTo>
                  <a:pt x="131" y="7"/>
                </a:lnTo>
                <a:lnTo>
                  <a:pt x="125" y="5"/>
                </a:lnTo>
                <a:lnTo>
                  <a:pt x="119" y="3"/>
                </a:lnTo>
                <a:lnTo>
                  <a:pt x="113" y="2"/>
                </a:lnTo>
                <a:lnTo>
                  <a:pt x="107" y="1"/>
                </a:lnTo>
                <a:lnTo>
                  <a:pt x="101" y="0"/>
                </a:lnTo>
                <a:lnTo>
                  <a:pt x="95" y="0"/>
                </a:lnTo>
                <a:lnTo>
                  <a:pt x="89" y="0"/>
                </a:lnTo>
                <a:lnTo>
                  <a:pt x="83" y="1"/>
                </a:lnTo>
                <a:lnTo>
                  <a:pt x="76" y="2"/>
                </a:lnTo>
                <a:lnTo>
                  <a:pt x="70" y="3"/>
                </a:lnTo>
                <a:lnTo>
                  <a:pt x="65" y="5"/>
                </a:lnTo>
                <a:lnTo>
                  <a:pt x="59" y="7"/>
                </a:lnTo>
                <a:lnTo>
                  <a:pt x="53" y="9"/>
                </a:lnTo>
                <a:lnTo>
                  <a:pt x="48" y="12"/>
                </a:lnTo>
                <a:lnTo>
                  <a:pt x="42" y="16"/>
                </a:lnTo>
                <a:lnTo>
                  <a:pt x="37" y="19"/>
                </a:lnTo>
                <a:lnTo>
                  <a:pt x="33" y="23"/>
                </a:lnTo>
                <a:lnTo>
                  <a:pt x="28" y="27"/>
                </a:lnTo>
                <a:lnTo>
                  <a:pt x="24" y="32"/>
                </a:lnTo>
                <a:lnTo>
                  <a:pt x="20" y="37"/>
                </a:lnTo>
                <a:lnTo>
                  <a:pt x="16" y="42"/>
                </a:lnTo>
                <a:lnTo>
                  <a:pt x="13" y="47"/>
                </a:lnTo>
                <a:lnTo>
                  <a:pt x="10" y="52"/>
                </a:lnTo>
                <a:lnTo>
                  <a:pt x="8" y="58"/>
                </a:lnTo>
                <a:lnTo>
                  <a:pt x="5" y="64"/>
                </a:lnTo>
                <a:lnTo>
                  <a:pt x="4" y="70"/>
                </a:lnTo>
                <a:lnTo>
                  <a:pt x="2" y="76"/>
                </a:lnTo>
                <a:lnTo>
                  <a:pt x="1" y="82"/>
                </a:lnTo>
                <a:lnTo>
                  <a:pt x="1" y="88"/>
                </a:lnTo>
                <a:lnTo>
                  <a:pt x="0" y="94"/>
                </a:lnTo>
                <a:lnTo>
                  <a:pt x="1" y="100"/>
                </a:lnTo>
                <a:lnTo>
                  <a:pt x="1" y="106"/>
                </a:lnTo>
                <a:lnTo>
                  <a:pt x="2" y="113"/>
                </a:lnTo>
                <a:lnTo>
                  <a:pt x="4" y="119"/>
                </a:lnTo>
                <a:lnTo>
                  <a:pt x="5" y="124"/>
                </a:lnTo>
                <a:lnTo>
                  <a:pt x="8" y="130"/>
                </a:lnTo>
                <a:lnTo>
                  <a:pt x="10" y="136"/>
                </a:lnTo>
                <a:lnTo>
                  <a:pt x="13" y="141"/>
                </a:lnTo>
                <a:lnTo>
                  <a:pt x="16" y="147"/>
                </a:lnTo>
                <a:lnTo>
                  <a:pt x="20" y="152"/>
                </a:lnTo>
                <a:lnTo>
                  <a:pt x="24" y="156"/>
                </a:lnTo>
                <a:lnTo>
                  <a:pt x="28" y="161"/>
                </a:lnTo>
                <a:lnTo>
                  <a:pt x="33" y="165"/>
                </a:lnTo>
                <a:lnTo>
                  <a:pt x="37" y="169"/>
                </a:lnTo>
                <a:lnTo>
                  <a:pt x="42" y="173"/>
                </a:lnTo>
                <a:lnTo>
                  <a:pt x="48" y="176"/>
                </a:lnTo>
                <a:lnTo>
                  <a:pt x="53" y="179"/>
                </a:lnTo>
                <a:lnTo>
                  <a:pt x="59" y="181"/>
                </a:lnTo>
                <a:lnTo>
                  <a:pt x="65" y="184"/>
                </a:lnTo>
                <a:lnTo>
                  <a:pt x="70" y="185"/>
                </a:lnTo>
                <a:lnTo>
                  <a:pt x="76" y="187"/>
                </a:lnTo>
                <a:lnTo>
                  <a:pt x="83" y="188"/>
                </a:lnTo>
                <a:lnTo>
                  <a:pt x="89" y="188"/>
                </a:lnTo>
                <a:lnTo>
                  <a:pt x="95" y="189"/>
                </a:lnTo>
                <a:lnTo>
                  <a:pt x="101" y="188"/>
                </a:lnTo>
                <a:lnTo>
                  <a:pt x="107" y="188"/>
                </a:lnTo>
                <a:lnTo>
                  <a:pt x="113" y="187"/>
                </a:lnTo>
                <a:lnTo>
                  <a:pt x="119" y="185"/>
                </a:lnTo>
                <a:lnTo>
                  <a:pt x="125" y="184"/>
                </a:lnTo>
                <a:lnTo>
                  <a:pt x="131" y="181"/>
                </a:lnTo>
                <a:lnTo>
                  <a:pt x="137" y="179"/>
                </a:lnTo>
                <a:lnTo>
                  <a:pt x="142" y="176"/>
                </a:lnTo>
                <a:lnTo>
                  <a:pt x="147" y="173"/>
                </a:lnTo>
                <a:lnTo>
                  <a:pt x="152" y="169"/>
                </a:lnTo>
                <a:lnTo>
                  <a:pt x="157" y="165"/>
                </a:lnTo>
                <a:lnTo>
                  <a:pt x="162" y="161"/>
                </a:lnTo>
                <a:lnTo>
                  <a:pt x="166" y="156"/>
                </a:lnTo>
                <a:lnTo>
                  <a:pt x="170" y="152"/>
                </a:lnTo>
                <a:lnTo>
                  <a:pt x="173" y="147"/>
                </a:lnTo>
                <a:lnTo>
                  <a:pt x="177" y="141"/>
                </a:lnTo>
                <a:lnTo>
                  <a:pt x="180" y="136"/>
                </a:lnTo>
                <a:lnTo>
                  <a:pt x="182" y="130"/>
                </a:lnTo>
                <a:lnTo>
                  <a:pt x="184" y="124"/>
                </a:lnTo>
                <a:lnTo>
                  <a:pt x="186" y="119"/>
                </a:lnTo>
                <a:lnTo>
                  <a:pt x="187" y="113"/>
                </a:lnTo>
                <a:lnTo>
                  <a:pt x="188" y="106"/>
                </a:lnTo>
                <a:lnTo>
                  <a:pt x="189" y="100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4" name="Freeform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8429625" y="3771901"/>
            <a:ext cx="50800" cy="50800"/>
          </a:xfrm>
          <a:custGeom>
            <a:avLst/>
            <a:gdLst/>
            <a:ahLst/>
            <a:cxnLst>
              <a:cxn ang="0">
                <a:pos x="32" y="16"/>
              </a:cxn>
              <a:cxn ang="0">
                <a:pos x="32" y="14"/>
              </a:cxn>
              <a:cxn ang="0">
                <a:pos x="31" y="12"/>
              </a:cxn>
              <a:cxn ang="0">
                <a:pos x="31" y="10"/>
              </a:cxn>
              <a:cxn ang="0">
                <a:pos x="30" y="8"/>
              </a:cxn>
              <a:cxn ang="0">
                <a:pos x="29" y="6"/>
              </a:cxn>
              <a:cxn ang="0">
                <a:pos x="27" y="4"/>
              </a:cxn>
              <a:cxn ang="0">
                <a:pos x="26" y="3"/>
              </a:cxn>
              <a:cxn ang="0">
                <a:pos x="24" y="2"/>
              </a:cxn>
              <a:cxn ang="0">
                <a:pos x="22" y="1"/>
              </a:cxn>
              <a:cxn ang="0">
                <a:pos x="20" y="0"/>
              </a:cxn>
              <a:cxn ang="0">
                <a:pos x="18" y="0"/>
              </a:cxn>
              <a:cxn ang="0">
                <a:pos x="16" y="0"/>
              </a:cxn>
              <a:cxn ang="0">
                <a:pos x="14" y="0"/>
              </a:cxn>
              <a:cxn ang="0">
                <a:pos x="12" y="0"/>
              </a:cxn>
              <a:cxn ang="0">
                <a:pos x="10" y="1"/>
              </a:cxn>
              <a:cxn ang="0">
                <a:pos x="8" y="2"/>
              </a:cxn>
              <a:cxn ang="0">
                <a:pos x="6" y="3"/>
              </a:cxn>
              <a:cxn ang="0">
                <a:pos x="5" y="4"/>
              </a:cxn>
              <a:cxn ang="0">
                <a:pos x="3" y="6"/>
              </a:cxn>
              <a:cxn ang="0">
                <a:pos x="2" y="8"/>
              </a:cxn>
              <a:cxn ang="0">
                <a:pos x="1" y="10"/>
              </a:cxn>
              <a:cxn ang="0">
                <a:pos x="1" y="12"/>
              </a:cxn>
              <a:cxn ang="0">
                <a:pos x="0" y="14"/>
              </a:cxn>
              <a:cxn ang="0">
                <a:pos x="0" y="16"/>
              </a:cxn>
              <a:cxn ang="0">
                <a:pos x="0" y="18"/>
              </a:cxn>
              <a:cxn ang="0">
                <a:pos x="1" y="20"/>
              </a:cxn>
              <a:cxn ang="0">
                <a:pos x="1" y="22"/>
              </a:cxn>
              <a:cxn ang="0">
                <a:pos x="2" y="24"/>
              </a:cxn>
              <a:cxn ang="0">
                <a:pos x="3" y="26"/>
              </a:cxn>
              <a:cxn ang="0">
                <a:pos x="5" y="27"/>
              </a:cxn>
              <a:cxn ang="0">
                <a:pos x="6" y="28"/>
              </a:cxn>
              <a:cxn ang="0">
                <a:pos x="8" y="30"/>
              </a:cxn>
              <a:cxn ang="0">
                <a:pos x="10" y="31"/>
              </a:cxn>
              <a:cxn ang="0">
                <a:pos x="12" y="31"/>
              </a:cxn>
              <a:cxn ang="0">
                <a:pos x="14" y="32"/>
              </a:cxn>
              <a:cxn ang="0">
                <a:pos x="16" y="32"/>
              </a:cxn>
              <a:cxn ang="0">
                <a:pos x="18" y="32"/>
              </a:cxn>
              <a:cxn ang="0">
                <a:pos x="20" y="31"/>
              </a:cxn>
              <a:cxn ang="0">
                <a:pos x="22" y="31"/>
              </a:cxn>
              <a:cxn ang="0">
                <a:pos x="24" y="30"/>
              </a:cxn>
              <a:cxn ang="0">
                <a:pos x="26" y="28"/>
              </a:cxn>
              <a:cxn ang="0">
                <a:pos x="27" y="27"/>
              </a:cxn>
              <a:cxn ang="0">
                <a:pos x="29" y="26"/>
              </a:cxn>
              <a:cxn ang="0">
                <a:pos x="30" y="24"/>
              </a:cxn>
              <a:cxn ang="0">
                <a:pos x="31" y="22"/>
              </a:cxn>
              <a:cxn ang="0">
                <a:pos x="31" y="20"/>
              </a:cxn>
              <a:cxn ang="0">
                <a:pos x="32" y="18"/>
              </a:cxn>
            </a:cxnLst>
            <a:rect l="0" t="0" r="r" b="b"/>
            <a:pathLst>
              <a:path w="32" h="32">
                <a:moveTo>
                  <a:pt x="32" y="17"/>
                </a:moveTo>
                <a:lnTo>
                  <a:pt x="32" y="16"/>
                </a:lnTo>
                <a:lnTo>
                  <a:pt x="32" y="15"/>
                </a:lnTo>
                <a:lnTo>
                  <a:pt x="32" y="14"/>
                </a:lnTo>
                <a:lnTo>
                  <a:pt x="32" y="13"/>
                </a:lnTo>
                <a:lnTo>
                  <a:pt x="31" y="12"/>
                </a:lnTo>
                <a:lnTo>
                  <a:pt x="31" y="11"/>
                </a:lnTo>
                <a:lnTo>
                  <a:pt x="31" y="10"/>
                </a:lnTo>
                <a:lnTo>
                  <a:pt x="30" y="9"/>
                </a:lnTo>
                <a:lnTo>
                  <a:pt x="30" y="8"/>
                </a:lnTo>
                <a:lnTo>
                  <a:pt x="29" y="7"/>
                </a:lnTo>
                <a:lnTo>
                  <a:pt x="29" y="6"/>
                </a:lnTo>
                <a:lnTo>
                  <a:pt x="28" y="5"/>
                </a:lnTo>
                <a:lnTo>
                  <a:pt x="27" y="4"/>
                </a:lnTo>
                <a:lnTo>
                  <a:pt x="26" y="4"/>
                </a:lnTo>
                <a:lnTo>
                  <a:pt x="26" y="3"/>
                </a:lnTo>
                <a:lnTo>
                  <a:pt x="25" y="2"/>
                </a:lnTo>
                <a:lnTo>
                  <a:pt x="24" y="2"/>
                </a:lnTo>
                <a:lnTo>
                  <a:pt x="23" y="1"/>
                </a:lnTo>
                <a:lnTo>
                  <a:pt x="22" y="1"/>
                </a:lnTo>
                <a:lnTo>
                  <a:pt x="21" y="1"/>
                </a:lnTo>
                <a:lnTo>
                  <a:pt x="20" y="0"/>
                </a:lnTo>
                <a:lnTo>
                  <a:pt x="19" y="0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3" y="0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9" y="1"/>
                </a:lnTo>
                <a:lnTo>
                  <a:pt x="8" y="2"/>
                </a:lnTo>
                <a:lnTo>
                  <a:pt x="7" y="2"/>
                </a:lnTo>
                <a:lnTo>
                  <a:pt x="6" y="3"/>
                </a:lnTo>
                <a:lnTo>
                  <a:pt x="5" y="4"/>
                </a:lnTo>
                <a:lnTo>
                  <a:pt x="5" y="4"/>
                </a:lnTo>
                <a:lnTo>
                  <a:pt x="4" y="5"/>
                </a:lnTo>
                <a:lnTo>
                  <a:pt x="3" y="6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2" y="23"/>
                </a:lnTo>
                <a:lnTo>
                  <a:pt x="2" y="24"/>
                </a:lnTo>
                <a:lnTo>
                  <a:pt x="3" y="25"/>
                </a:lnTo>
                <a:lnTo>
                  <a:pt x="3" y="26"/>
                </a:lnTo>
                <a:lnTo>
                  <a:pt x="4" y="26"/>
                </a:lnTo>
                <a:lnTo>
                  <a:pt x="5" y="27"/>
                </a:lnTo>
                <a:lnTo>
                  <a:pt x="5" y="28"/>
                </a:lnTo>
                <a:lnTo>
                  <a:pt x="6" y="28"/>
                </a:lnTo>
                <a:lnTo>
                  <a:pt x="7" y="29"/>
                </a:lnTo>
                <a:lnTo>
                  <a:pt x="8" y="30"/>
                </a:lnTo>
                <a:lnTo>
                  <a:pt x="9" y="30"/>
                </a:lnTo>
                <a:lnTo>
                  <a:pt x="10" y="31"/>
                </a:lnTo>
                <a:lnTo>
                  <a:pt x="11" y="31"/>
                </a:lnTo>
                <a:lnTo>
                  <a:pt x="12" y="31"/>
                </a:lnTo>
                <a:lnTo>
                  <a:pt x="13" y="31"/>
                </a:lnTo>
                <a:lnTo>
                  <a:pt x="14" y="32"/>
                </a:lnTo>
                <a:lnTo>
                  <a:pt x="15" y="32"/>
                </a:lnTo>
                <a:lnTo>
                  <a:pt x="16" y="32"/>
                </a:lnTo>
                <a:lnTo>
                  <a:pt x="17" y="32"/>
                </a:lnTo>
                <a:lnTo>
                  <a:pt x="18" y="32"/>
                </a:lnTo>
                <a:lnTo>
                  <a:pt x="19" y="31"/>
                </a:lnTo>
                <a:lnTo>
                  <a:pt x="20" y="31"/>
                </a:lnTo>
                <a:lnTo>
                  <a:pt x="21" y="31"/>
                </a:lnTo>
                <a:lnTo>
                  <a:pt x="22" y="31"/>
                </a:lnTo>
                <a:lnTo>
                  <a:pt x="23" y="30"/>
                </a:lnTo>
                <a:lnTo>
                  <a:pt x="24" y="30"/>
                </a:lnTo>
                <a:lnTo>
                  <a:pt x="25" y="29"/>
                </a:lnTo>
                <a:lnTo>
                  <a:pt x="26" y="28"/>
                </a:lnTo>
                <a:lnTo>
                  <a:pt x="26" y="28"/>
                </a:lnTo>
                <a:lnTo>
                  <a:pt x="27" y="27"/>
                </a:lnTo>
                <a:lnTo>
                  <a:pt x="28" y="26"/>
                </a:lnTo>
                <a:lnTo>
                  <a:pt x="29" y="26"/>
                </a:lnTo>
                <a:lnTo>
                  <a:pt x="29" y="25"/>
                </a:lnTo>
                <a:lnTo>
                  <a:pt x="30" y="24"/>
                </a:lnTo>
                <a:lnTo>
                  <a:pt x="30" y="23"/>
                </a:lnTo>
                <a:lnTo>
                  <a:pt x="31" y="22"/>
                </a:lnTo>
                <a:lnTo>
                  <a:pt x="31" y="21"/>
                </a:lnTo>
                <a:lnTo>
                  <a:pt x="31" y="20"/>
                </a:lnTo>
                <a:lnTo>
                  <a:pt x="32" y="19"/>
                </a:lnTo>
                <a:lnTo>
                  <a:pt x="32" y="18"/>
                </a:lnTo>
                <a:lnTo>
                  <a:pt x="32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5" name="Freeform 1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8429625" y="3771901"/>
            <a:ext cx="50800" cy="50800"/>
          </a:xfrm>
          <a:custGeom>
            <a:avLst/>
            <a:gdLst/>
            <a:ahLst/>
            <a:cxnLst>
              <a:cxn ang="0">
                <a:pos x="189" y="88"/>
              </a:cxn>
              <a:cxn ang="0">
                <a:pos x="187" y="76"/>
              </a:cxn>
              <a:cxn ang="0">
                <a:pos x="184" y="64"/>
              </a:cxn>
              <a:cxn ang="0">
                <a:pos x="179" y="53"/>
              </a:cxn>
              <a:cxn ang="0">
                <a:pos x="173" y="42"/>
              </a:cxn>
              <a:cxn ang="0">
                <a:pos x="166" y="32"/>
              </a:cxn>
              <a:cxn ang="0">
                <a:pos x="157" y="23"/>
              </a:cxn>
              <a:cxn ang="0">
                <a:pos x="147" y="16"/>
              </a:cxn>
              <a:cxn ang="0">
                <a:pos x="137" y="10"/>
              </a:cxn>
              <a:cxn ang="0">
                <a:pos x="125" y="5"/>
              </a:cxn>
              <a:cxn ang="0">
                <a:pos x="113" y="2"/>
              </a:cxn>
              <a:cxn ang="0">
                <a:pos x="101" y="0"/>
              </a:cxn>
              <a:cxn ang="0">
                <a:pos x="89" y="0"/>
              </a:cxn>
              <a:cxn ang="0">
                <a:pos x="76" y="2"/>
              </a:cxn>
              <a:cxn ang="0">
                <a:pos x="64" y="5"/>
              </a:cxn>
              <a:cxn ang="0">
                <a:pos x="53" y="10"/>
              </a:cxn>
              <a:cxn ang="0">
                <a:pos x="42" y="16"/>
              </a:cxn>
              <a:cxn ang="0">
                <a:pos x="33" y="23"/>
              </a:cxn>
              <a:cxn ang="0">
                <a:pos x="24" y="32"/>
              </a:cxn>
              <a:cxn ang="0">
                <a:pos x="16" y="42"/>
              </a:cxn>
              <a:cxn ang="0">
                <a:pos x="10" y="53"/>
              </a:cxn>
              <a:cxn ang="0">
                <a:pos x="5" y="64"/>
              </a:cxn>
              <a:cxn ang="0">
                <a:pos x="2" y="76"/>
              </a:cxn>
              <a:cxn ang="0">
                <a:pos x="1" y="88"/>
              </a:cxn>
              <a:cxn ang="0">
                <a:pos x="1" y="100"/>
              </a:cxn>
              <a:cxn ang="0">
                <a:pos x="2" y="113"/>
              </a:cxn>
              <a:cxn ang="0">
                <a:pos x="5" y="125"/>
              </a:cxn>
              <a:cxn ang="0">
                <a:pos x="10" y="136"/>
              </a:cxn>
              <a:cxn ang="0">
                <a:pos x="16" y="147"/>
              </a:cxn>
              <a:cxn ang="0">
                <a:pos x="24" y="157"/>
              </a:cxn>
              <a:cxn ang="0">
                <a:pos x="33" y="165"/>
              </a:cxn>
              <a:cxn ang="0">
                <a:pos x="42" y="173"/>
              </a:cxn>
              <a:cxn ang="0">
                <a:pos x="53" y="179"/>
              </a:cxn>
              <a:cxn ang="0">
                <a:pos x="64" y="184"/>
              </a:cxn>
              <a:cxn ang="0">
                <a:pos x="76" y="187"/>
              </a:cxn>
              <a:cxn ang="0">
                <a:pos x="89" y="189"/>
              </a:cxn>
              <a:cxn ang="0">
                <a:pos x="101" y="189"/>
              </a:cxn>
              <a:cxn ang="0">
                <a:pos x="113" y="187"/>
              </a:cxn>
              <a:cxn ang="0">
                <a:pos x="125" y="184"/>
              </a:cxn>
              <a:cxn ang="0">
                <a:pos x="137" y="179"/>
              </a:cxn>
              <a:cxn ang="0">
                <a:pos x="147" y="173"/>
              </a:cxn>
              <a:cxn ang="0">
                <a:pos x="157" y="165"/>
              </a:cxn>
              <a:cxn ang="0">
                <a:pos x="166" y="157"/>
              </a:cxn>
              <a:cxn ang="0">
                <a:pos x="173" y="147"/>
              </a:cxn>
              <a:cxn ang="0">
                <a:pos x="179" y="136"/>
              </a:cxn>
              <a:cxn ang="0">
                <a:pos x="184" y="125"/>
              </a:cxn>
              <a:cxn ang="0">
                <a:pos x="187" y="113"/>
              </a:cxn>
              <a:cxn ang="0">
                <a:pos x="189" y="100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89" y="88"/>
                </a:lnTo>
                <a:lnTo>
                  <a:pt x="188" y="82"/>
                </a:lnTo>
                <a:lnTo>
                  <a:pt x="187" y="76"/>
                </a:lnTo>
                <a:lnTo>
                  <a:pt x="186" y="70"/>
                </a:lnTo>
                <a:lnTo>
                  <a:pt x="184" y="64"/>
                </a:lnTo>
                <a:lnTo>
                  <a:pt x="182" y="58"/>
                </a:lnTo>
                <a:lnTo>
                  <a:pt x="179" y="53"/>
                </a:lnTo>
                <a:lnTo>
                  <a:pt x="177" y="47"/>
                </a:lnTo>
                <a:lnTo>
                  <a:pt x="173" y="42"/>
                </a:lnTo>
                <a:lnTo>
                  <a:pt x="170" y="37"/>
                </a:lnTo>
                <a:lnTo>
                  <a:pt x="166" y="32"/>
                </a:lnTo>
                <a:lnTo>
                  <a:pt x="162" y="28"/>
                </a:lnTo>
                <a:lnTo>
                  <a:pt x="157" y="23"/>
                </a:lnTo>
                <a:lnTo>
                  <a:pt x="152" y="19"/>
                </a:lnTo>
                <a:lnTo>
                  <a:pt x="147" y="16"/>
                </a:lnTo>
                <a:lnTo>
                  <a:pt x="142" y="13"/>
                </a:lnTo>
                <a:lnTo>
                  <a:pt x="137" y="10"/>
                </a:lnTo>
                <a:lnTo>
                  <a:pt x="131" y="7"/>
                </a:lnTo>
                <a:lnTo>
                  <a:pt x="125" y="5"/>
                </a:lnTo>
                <a:lnTo>
                  <a:pt x="119" y="3"/>
                </a:lnTo>
                <a:lnTo>
                  <a:pt x="113" y="2"/>
                </a:lnTo>
                <a:lnTo>
                  <a:pt x="107" y="1"/>
                </a:lnTo>
                <a:lnTo>
                  <a:pt x="101" y="0"/>
                </a:lnTo>
                <a:lnTo>
                  <a:pt x="95" y="0"/>
                </a:lnTo>
                <a:lnTo>
                  <a:pt x="89" y="0"/>
                </a:lnTo>
                <a:lnTo>
                  <a:pt x="82" y="1"/>
                </a:lnTo>
                <a:lnTo>
                  <a:pt x="76" y="2"/>
                </a:lnTo>
                <a:lnTo>
                  <a:pt x="70" y="3"/>
                </a:lnTo>
                <a:lnTo>
                  <a:pt x="64" y="5"/>
                </a:lnTo>
                <a:lnTo>
                  <a:pt x="59" y="7"/>
                </a:lnTo>
                <a:lnTo>
                  <a:pt x="53" y="10"/>
                </a:lnTo>
                <a:lnTo>
                  <a:pt x="48" y="13"/>
                </a:lnTo>
                <a:lnTo>
                  <a:pt x="42" y="16"/>
                </a:lnTo>
                <a:lnTo>
                  <a:pt x="37" y="19"/>
                </a:lnTo>
                <a:lnTo>
                  <a:pt x="33" y="23"/>
                </a:lnTo>
                <a:lnTo>
                  <a:pt x="28" y="28"/>
                </a:lnTo>
                <a:lnTo>
                  <a:pt x="24" y="32"/>
                </a:lnTo>
                <a:lnTo>
                  <a:pt x="20" y="37"/>
                </a:lnTo>
                <a:lnTo>
                  <a:pt x="16" y="42"/>
                </a:lnTo>
                <a:lnTo>
                  <a:pt x="13" y="47"/>
                </a:lnTo>
                <a:lnTo>
                  <a:pt x="10" y="53"/>
                </a:lnTo>
                <a:lnTo>
                  <a:pt x="8" y="58"/>
                </a:lnTo>
                <a:lnTo>
                  <a:pt x="5" y="64"/>
                </a:lnTo>
                <a:lnTo>
                  <a:pt x="4" y="70"/>
                </a:lnTo>
                <a:lnTo>
                  <a:pt x="2" y="76"/>
                </a:lnTo>
                <a:lnTo>
                  <a:pt x="1" y="82"/>
                </a:lnTo>
                <a:lnTo>
                  <a:pt x="1" y="88"/>
                </a:lnTo>
                <a:lnTo>
                  <a:pt x="0" y="94"/>
                </a:lnTo>
                <a:lnTo>
                  <a:pt x="1" y="100"/>
                </a:lnTo>
                <a:lnTo>
                  <a:pt x="1" y="107"/>
                </a:lnTo>
                <a:lnTo>
                  <a:pt x="2" y="113"/>
                </a:lnTo>
                <a:lnTo>
                  <a:pt x="4" y="119"/>
                </a:lnTo>
                <a:lnTo>
                  <a:pt x="5" y="125"/>
                </a:lnTo>
                <a:lnTo>
                  <a:pt x="8" y="130"/>
                </a:lnTo>
                <a:lnTo>
                  <a:pt x="10" y="136"/>
                </a:lnTo>
                <a:lnTo>
                  <a:pt x="13" y="142"/>
                </a:lnTo>
                <a:lnTo>
                  <a:pt x="16" y="147"/>
                </a:lnTo>
                <a:lnTo>
                  <a:pt x="20" y="152"/>
                </a:lnTo>
                <a:lnTo>
                  <a:pt x="24" y="157"/>
                </a:lnTo>
                <a:lnTo>
                  <a:pt x="28" y="161"/>
                </a:lnTo>
                <a:lnTo>
                  <a:pt x="33" y="165"/>
                </a:lnTo>
                <a:lnTo>
                  <a:pt x="37" y="169"/>
                </a:lnTo>
                <a:lnTo>
                  <a:pt x="42" y="173"/>
                </a:lnTo>
                <a:lnTo>
                  <a:pt x="48" y="176"/>
                </a:lnTo>
                <a:lnTo>
                  <a:pt x="53" y="179"/>
                </a:lnTo>
                <a:lnTo>
                  <a:pt x="59" y="182"/>
                </a:lnTo>
                <a:lnTo>
                  <a:pt x="64" y="184"/>
                </a:lnTo>
                <a:lnTo>
                  <a:pt x="70" y="185"/>
                </a:lnTo>
                <a:lnTo>
                  <a:pt x="76" y="187"/>
                </a:lnTo>
                <a:lnTo>
                  <a:pt x="82" y="188"/>
                </a:lnTo>
                <a:lnTo>
                  <a:pt x="89" y="189"/>
                </a:lnTo>
                <a:lnTo>
                  <a:pt x="95" y="189"/>
                </a:lnTo>
                <a:lnTo>
                  <a:pt x="101" y="189"/>
                </a:lnTo>
                <a:lnTo>
                  <a:pt x="107" y="188"/>
                </a:lnTo>
                <a:lnTo>
                  <a:pt x="113" y="187"/>
                </a:lnTo>
                <a:lnTo>
                  <a:pt x="119" y="185"/>
                </a:lnTo>
                <a:lnTo>
                  <a:pt x="125" y="184"/>
                </a:lnTo>
                <a:lnTo>
                  <a:pt x="131" y="182"/>
                </a:lnTo>
                <a:lnTo>
                  <a:pt x="137" y="179"/>
                </a:lnTo>
                <a:lnTo>
                  <a:pt x="142" y="176"/>
                </a:lnTo>
                <a:lnTo>
                  <a:pt x="147" y="173"/>
                </a:lnTo>
                <a:lnTo>
                  <a:pt x="152" y="169"/>
                </a:lnTo>
                <a:lnTo>
                  <a:pt x="157" y="165"/>
                </a:lnTo>
                <a:lnTo>
                  <a:pt x="162" y="161"/>
                </a:lnTo>
                <a:lnTo>
                  <a:pt x="166" y="157"/>
                </a:lnTo>
                <a:lnTo>
                  <a:pt x="170" y="152"/>
                </a:lnTo>
                <a:lnTo>
                  <a:pt x="173" y="147"/>
                </a:lnTo>
                <a:lnTo>
                  <a:pt x="177" y="142"/>
                </a:lnTo>
                <a:lnTo>
                  <a:pt x="179" y="136"/>
                </a:lnTo>
                <a:lnTo>
                  <a:pt x="182" y="130"/>
                </a:lnTo>
                <a:lnTo>
                  <a:pt x="184" y="125"/>
                </a:lnTo>
                <a:lnTo>
                  <a:pt x="186" y="119"/>
                </a:lnTo>
                <a:lnTo>
                  <a:pt x="187" y="113"/>
                </a:lnTo>
                <a:lnTo>
                  <a:pt x="188" y="107"/>
                </a:lnTo>
                <a:lnTo>
                  <a:pt x="189" y="100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6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21480000">
            <a:off x="6499225" y="3854451"/>
            <a:ext cx="6413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559.83'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7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27077" y="3006726"/>
            <a:ext cx="6413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374.91'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8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68919" y="1726493"/>
            <a:ext cx="3175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9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90500" y="1627188"/>
            <a:ext cx="8636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4942.56'N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0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90500" y="1817688"/>
            <a:ext cx="8540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1014.02'E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1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71804" y="3886201"/>
            <a:ext cx="2698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2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140700" y="4078288"/>
            <a:ext cx="8636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4593.10'N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3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140700" y="4268788"/>
            <a:ext cx="8540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1645.48'E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4" name="Freeform 20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5453063" y="3870326"/>
            <a:ext cx="50800" cy="50800"/>
          </a:xfrm>
          <a:custGeom>
            <a:avLst/>
            <a:gdLst/>
            <a:ahLst/>
            <a:cxnLst>
              <a:cxn ang="0">
                <a:pos x="189" y="94"/>
              </a:cxn>
              <a:cxn ang="0">
                <a:pos x="161" y="27"/>
              </a:cxn>
              <a:cxn ang="0">
                <a:pos x="95" y="0"/>
              </a:cxn>
              <a:cxn ang="0">
                <a:pos x="28" y="27"/>
              </a:cxn>
              <a:cxn ang="0">
                <a:pos x="0" y="94"/>
              </a:cxn>
              <a:cxn ang="0">
                <a:pos x="28" y="161"/>
              </a:cxn>
              <a:cxn ang="0">
                <a:pos x="95" y="189"/>
              </a:cxn>
              <a:cxn ang="0">
                <a:pos x="161" y="161"/>
              </a:cxn>
              <a:cxn ang="0">
                <a:pos x="189" y="94"/>
              </a:cxn>
            </a:cxnLst>
            <a:rect l="0" t="0" r="r" b="b"/>
            <a:pathLst>
              <a:path w="189" h="189">
                <a:moveTo>
                  <a:pt x="189" y="94"/>
                </a:moveTo>
                <a:lnTo>
                  <a:pt x="161" y="27"/>
                </a:lnTo>
                <a:lnTo>
                  <a:pt x="95" y="0"/>
                </a:lnTo>
                <a:lnTo>
                  <a:pt x="28" y="27"/>
                </a:lnTo>
                <a:lnTo>
                  <a:pt x="0" y="94"/>
                </a:lnTo>
                <a:lnTo>
                  <a:pt x="28" y="161"/>
                </a:lnTo>
                <a:lnTo>
                  <a:pt x="95" y="189"/>
                </a:lnTo>
                <a:lnTo>
                  <a:pt x="161" y="161"/>
                </a:lnTo>
                <a:lnTo>
                  <a:pt x="189" y="9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5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241925" y="3941763"/>
            <a:ext cx="36671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101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637654" y="2341867"/>
            <a:ext cx="1096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721.709’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298°57’39.0”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rc 23"/>
          <p:cNvSpPr/>
          <p:nvPr>
            <p:custDataLst>
              <p:tags r:id="rId22"/>
            </p:custDataLst>
          </p:nvPr>
        </p:nvSpPr>
        <p:spPr>
          <a:xfrm>
            <a:off x="7787459" y="3104933"/>
            <a:ext cx="1371600" cy="1371600"/>
          </a:xfrm>
          <a:prstGeom prst="arc">
            <a:avLst>
              <a:gd name="adj1" fmla="val 10681874"/>
              <a:gd name="adj2" fmla="val 12423643"/>
            </a:avLst>
          </a:prstGeom>
          <a:ln>
            <a:solidFill>
              <a:srgbClr val="C00000"/>
            </a:solidFill>
            <a:headEnd type="arrow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699619" y="3468957"/>
            <a:ext cx="98905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30°51’10.6”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rc 26"/>
          <p:cNvSpPr>
            <a:spLocks noChangeAspect="1"/>
          </p:cNvSpPr>
          <p:nvPr>
            <p:custDataLst>
              <p:tags r:id="rId24"/>
            </p:custDataLst>
          </p:nvPr>
        </p:nvSpPr>
        <p:spPr>
          <a:xfrm>
            <a:off x="4398387" y="1247948"/>
            <a:ext cx="1371600" cy="1371600"/>
          </a:xfrm>
          <a:prstGeom prst="arc">
            <a:avLst>
              <a:gd name="adj1" fmla="val 1691723"/>
              <a:gd name="adj2" fmla="val 4683712"/>
            </a:avLst>
          </a:prstGeom>
          <a:ln>
            <a:solidFill>
              <a:srgbClr val="C00000"/>
            </a:solidFill>
            <a:headEnd type="arrow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374912" y="2616523"/>
            <a:ext cx="98905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49°58’37.4”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custDataLst>
              <p:tags r:id="rId26"/>
            </p:custDataLst>
          </p:nvPr>
        </p:nvGraphicFramePr>
        <p:xfrm>
          <a:off x="658464" y="2654317"/>
          <a:ext cx="409575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743200" imgH="342900" progId="Equation.DSMT4">
                  <p:embed/>
                </p:oleObj>
              </mc:Choice>
              <mc:Fallback>
                <p:oleObj name="Equation" r:id="rId32" imgW="2743200" imgH="3429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464" y="2654317"/>
                        <a:ext cx="4095750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79078" y="4170398"/>
            <a:ext cx="98103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4574.616'N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1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79078" y="4360898"/>
            <a:ext cx="96981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1085.955'E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3052288197"/>
              </p:ext>
            </p:extLst>
          </p:nvPr>
        </p:nvGraphicFramePr>
        <p:xfrm>
          <a:off x="796003" y="4525998"/>
          <a:ext cx="3924180" cy="1199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2616120" imgH="799920" progId="Equation.DSMT4">
                  <p:embed/>
                </p:oleObj>
              </mc:Choice>
              <mc:Fallback>
                <p:oleObj name="Equation" r:id="rId34" imgW="2616120" imgH="79992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003" y="4525998"/>
                        <a:ext cx="3924180" cy="11998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>
            <p:custDataLst>
              <p:tags r:id="rId30"/>
            </p:custDataLst>
          </p:nvPr>
        </p:nvSpPr>
        <p:spPr>
          <a:xfrm>
            <a:off x="512467" y="1477107"/>
            <a:ext cx="41103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dirty="0"/>
              <a:t>Math Check?</a:t>
            </a:r>
            <a:r>
              <a:rPr lang="en-US" sz="1600" b="0" dirty="0"/>
              <a:t> Compute </a:t>
            </a:r>
            <a:r>
              <a:rPr lang="en-US" sz="1600" b="0" dirty="0" err="1"/>
              <a:t>coords</a:t>
            </a:r>
            <a:r>
              <a:rPr lang="en-US" sz="1600" b="0" dirty="0"/>
              <a:t> from 20.</a:t>
            </a:r>
          </a:p>
          <a:p>
            <a:endParaRPr lang="en-US" sz="1600" b="0" dirty="0"/>
          </a:p>
          <a:p>
            <a:r>
              <a:rPr lang="en-US" sz="1600" b="0" i="1" dirty="0"/>
              <a:t>Step (2)</a:t>
            </a:r>
            <a:br>
              <a:rPr lang="en-US" sz="1600" b="0" dirty="0"/>
            </a:br>
            <a:r>
              <a:rPr lang="en-US" sz="1600" b="0" dirty="0"/>
              <a:t>Compute direction from 20 to 101.</a:t>
            </a:r>
          </a:p>
          <a:p>
            <a:endParaRPr lang="en-US" sz="1600" b="0" dirty="0"/>
          </a:p>
          <a:p>
            <a:endParaRPr lang="en-US" sz="1600" b="0" dirty="0"/>
          </a:p>
          <a:p>
            <a:endParaRPr lang="en-US" sz="1600" b="0" dirty="0"/>
          </a:p>
          <a:p>
            <a:r>
              <a:rPr lang="en-US" sz="1600" b="0" dirty="0"/>
              <a:t>Angle 20 is positive since we turn to the </a:t>
            </a:r>
            <a:r>
              <a:rPr lang="en-US" sz="1600" dirty="0"/>
              <a:t>right</a:t>
            </a:r>
            <a:r>
              <a:rPr lang="en-US" sz="1600" b="0" dirty="0"/>
              <a:t> from 20-30 to 20-101.</a:t>
            </a:r>
          </a:p>
          <a:p>
            <a:endParaRPr lang="en-US" sz="1600" b="0" i="1" dirty="0"/>
          </a:p>
          <a:p>
            <a:r>
              <a:rPr lang="en-US" sz="1600" b="0" i="1" dirty="0"/>
              <a:t>Step (3)</a:t>
            </a:r>
          </a:p>
          <a:p>
            <a:r>
              <a:rPr lang="en-US" sz="1600" b="0" dirty="0"/>
              <a:t>Forward comps from 20.</a:t>
            </a:r>
          </a:p>
        </p:txBody>
      </p:sp>
      <p:sp>
        <p:nvSpPr>
          <p:cNvPr id="3" name="Right Brace 2"/>
          <p:cNvSpPr/>
          <p:nvPr/>
        </p:nvSpPr>
        <p:spPr>
          <a:xfrm>
            <a:off x="4864100" y="4508500"/>
            <a:ext cx="152400" cy="10287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283200" y="4889500"/>
            <a:ext cx="812800" cy="266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dirty="0"/>
              <a:t>check</a:t>
            </a:r>
          </a:p>
        </p:txBody>
      </p:sp>
      <p:sp>
        <p:nvSpPr>
          <p:cNvPr id="38" name="Right Brace 37"/>
          <p:cNvSpPr/>
          <p:nvPr/>
        </p:nvSpPr>
        <p:spPr>
          <a:xfrm rot="5400000">
            <a:off x="5753100" y="4191000"/>
            <a:ext cx="177800" cy="965200"/>
          </a:xfrm>
          <a:prstGeom prst="rightBrace">
            <a:avLst>
              <a:gd name="adj1" fmla="val 8333"/>
              <a:gd name="adj2" fmla="val 438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820388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912813"/>
            <a:ext cx="757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2. Intersection Types</a:t>
            </a:r>
          </a:p>
        </p:txBody>
      </p:sp>
      <p:sp>
        <p:nvSpPr>
          <p:cNvPr id="17417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6425" y="1209675"/>
            <a:ext cx="3570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/>
              <a:t>a. Distance-Distance Intersection</a:t>
            </a:r>
          </a:p>
        </p:txBody>
      </p:sp>
      <p:sp>
        <p:nvSpPr>
          <p:cNvPr id="17418" name="Rectangle 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46163" y="1571625"/>
            <a:ext cx="25971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/>
              <a:t>Distance from A to C: d</a:t>
            </a:r>
            <a:r>
              <a:rPr lang="en-US" b="0" baseline="-25000"/>
              <a:t>AC</a:t>
            </a:r>
            <a:endParaRPr lang="en-US" b="0"/>
          </a:p>
          <a:p>
            <a:r>
              <a:rPr lang="en-US" b="0"/>
              <a:t>Distance from B to C: d</a:t>
            </a:r>
            <a:r>
              <a:rPr lang="en-US" b="0" baseline="-25000"/>
              <a:t>BC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F31FA7-CE6F-41E6-987C-62D69B780D05}"/>
              </a:ext>
            </a:extLst>
          </p:cNvPr>
          <p:cNvGrpSpPr/>
          <p:nvPr/>
        </p:nvGrpSpPr>
        <p:grpSpPr>
          <a:xfrm>
            <a:off x="1102690" y="2334041"/>
            <a:ext cx="3409950" cy="2535238"/>
            <a:chOff x="2603500" y="2095500"/>
            <a:chExt cx="3409950" cy="2535238"/>
          </a:xfrm>
        </p:grpSpPr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5FEDE2A9-8404-4C3B-A09C-7D38BEE1B432}"/>
                </a:ext>
              </a:extLst>
            </p:cNvPr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2805113" y="2259013"/>
              <a:ext cx="2916237" cy="2033587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EAB8AE29-F172-441D-8F8A-F01AAE62F489}"/>
                </a:ext>
              </a:extLst>
            </p:cNvPr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2805113" y="2971800"/>
              <a:ext cx="606425" cy="1320800"/>
            </a:xfrm>
            <a:prstGeom prst="line">
              <a:avLst/>
            </a:prstGeom>
            <a:noFill/>
            <a:ln w="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3A65DEF7-12E9-41DC-8D93-28E4BDB4958F}"/>
                </a:ext>
              </a:extLst>
            </p:cNvPr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413125" y="2259013"/>
              <a:ext cx="2308225" cy="712787"/>
            </a:xfrm>
            <a:prstGeom prst="line">
              <a:avLst/>
            </a:prstGeom>
            <a:noFill/>
            <a:ln w="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C1210489-D1F1-4362-9F2F-9030BF806495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603500" y="4310063"/>
              <a:ext cx="236538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A</a:t>
              </a:r>
              <a:endParaRPr lang="en-US"/>
            </a:p>
          </p:txBody>
        </p: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B8874D87-314F-4C7B-8EDE-9740E9E53E0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776913" y="2095500"/>
              <a:ext cx="236537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B</a:t>
              </a:r>
              <a:endParaRPr lang="en-US"/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A4840F00-0C26-46F6-B556-4B7843D9CB61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090863" y="2589213"/>
              <a:ext cx="2524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FF0000"/>
                  </a:solidFill>
                </a:rPr>
                <a:t>C</a:t>
              </a:r>
              <a:r>
                <a:rPr lang="en-US" b="0" baseline="-25000">
                  <a:solidFill>
                    <a:srgbClr val="FF0000"/>
                  </a:solidFill>
                </a:rPr>
                <a:t>1</a:t>
              </a:r>
              <a:endParaRPr lang="en-US" baseline="-25000"/>
            </a:p>
          </p:txBody>
        </p:sp>
        <p:sp>
          <p:nvSpPr>
            <p:cNvPr id="21" name="Rectangle 24">
              <a:extLst>
                <a:ext uri="{FF2B5EF4-FFF2-40B4-BE49-F238E27FC236}">
                  <a16:creationId xmlns:a16="http://schemas.microsoft.com/office/drawing/2014/main" id="{B8557639-9148-4372-AECC-946BA4A43B1C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141788" y="2279650"/>
              <a:ext cx="3429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FF0000"/>
                  </a:solidFill>
                </a:rPr>
                <a:t>d</a:t>
              </a:r>
              <a:r>
                <a:rPr lang="en-US" b="0" baseline="-25000">
                  <a:solidFill>
                    <a:srgbClr val="FF0000"/>
                  </a:solidFill>
                </a:rPr>
                <a:t>BC</a:t>
              </a:r>
              <a:endParaRPr lang="en-US" baseline="-25000"/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23E58A45-0A85-4F98-B213-76152432E4F1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667000" y="3509963"/>
              <a:ext cx="34131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FF0000"/>
                  </a:solidFill>
                </a:rPr>
                <a:t>d</a:t>
              </a:r>
              <a:r>
                <a:rPr lang="en-US" b="0" baseline="-25000">
                  <a:solidFill>
                    <a:srgbClr val="FF0000"/>
                  </a:solidFill>
                </a:rPr>
                <a:t>AC</a:t>
              </a:r>
              <a:endParaRPr lang="en-US" baseline="-2500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895191" y="150607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Known: (N</a:t>
            </a:r>
            <a:r>
              <a:rPr lang="en-US" b="0" baseline="-25000" dirty="0"/>
              <a:t>A</a:t>
            </a:r>
            <a:r>
              <a:rPr lang="en-US" b="0" dirty="0"/>
              <a:t>,E</a:t>
            </a:r>
            <a:r>
              <a:rPr lang="en-US" b="0" baseline="-25000" dirty="0"/>
              <a:t>A</a:t>
            </a:r>
            <a:r>
              <a:rPr lang="en-US" b="0" dirty="0"/>
              <a:t>) (N</a:t>
            </a:r>
            <a:r>
              <a:rPr lang="en-US" b="0" baseline="-25000" dirty="0"/>
              <a:t>B</a:t>
            </a:r>
            <a:r>
              <a:rPr lang="en-US" b="0" dirty="0"/>
              <a:t>,E</a:t>
            </a:r>
            <a:r>
              <a:rPr lang="en-US" b="0" baseline="-25000" dirty="0"/>
              <a:t>B</a:t>
            </a:r>
            <a:r>
              <a:rPr lang="en-US" b="0" dirty="0"/>
              <a:t>)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435PHOTO" val="/9j/4AAQSkZJRgABAQAAAQABAAD/2wBDAAMCAgMCAgMDAwMEAwMEBQgFBQQEBQoHBwYIDAoMDAsKCwsNDhIQDQ4RDgsLEBYQERMUFRUVDA8XGBYUGBIUFRT/2wBDAQMEBAUEBQkFBQkUDQsNFBQUFBQUFBQUFBQUFBQUFBQUFBQUFBQUFBQUFBQUFBQUFBQUFBQUFBQUFBQUFBQUFBT/wAARCABMADc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IdM1nUYNUvLDXY7O2aa7ddKe2ZiLmAJuCtuAxMArkqOMKCCRnHRng8nrmqWtaWusWEtq/wArHDxyYyYpByjr7qwB/D3qt4W10+INIjnlj+z3sZMN5bZ5hnXG9Pcdwe4IPegyNbr/AJ/z7UHn8e5qN7qKKaKN5VSSUkJGzAM+Bk4HfgE/nWTpfjXw/rfiDVNC0/XNOvtb0oIb/Tra6je4tN4OzzYwdybsHG4DODQBtZ6HP4mvnn41ftX3vwt+JcXg/Q/AN540ktrO1vNVntNQjt2tVuZzBbxRxuP3sjsCcZVQATng4+h+/p+nevzt/bbvvE/wx+M194g0walpreK7jSdN0zUHSKWxe6t8TQjYSHDh/MDZwpQ4JpK3UGpNNQ3PvDwV410n4ieD9G8T6Jc/a9H1W2S7tZnBUlHGQCOoYdCOoIINFYPwM8E3Pw3+DPhDw3qnk2+oaXpsNvcvBK0qmUD523tySzEk9sk44xRTJV0d/wD/AKzWLp0Mdl4o1dIwE+1RwXbjP35cNEzf98xRD8B3ra6Yzgf0r5d/ah/abl+AfxM0CzkaOC11LTdzNHaNeXkuJwrGKIyRoqxrlmd3OdwAXPNBS1Mb9sOCx+J3jfwn4V0XxUPC/iTw/JPqOp6yCIzpNi0UZeRZHACyE+QVIJ25BO3IZfOfFct/8Kfh1q3iH4InxTFeXt5b3p1vWZ4o7DVGZ1Uh7i/G6UOGcJg7d7ArwTn1zX/hvoHxD/aA+GXxE8TaZp8ulf2BALS/a2DR6lfzrJsSdZFKARqQ0XCvulwCQCF7a9isrXS/D3h+PTNYnttJlvGDXcU0MvAdISHaJ1kL+ZjzWdWAyzHcWA8CtgK9fExqyqtQjtFaJ+vc3jNKNkjtfgv48vfiV8MtC8Qaho2paHd3Vuu+DVYYoppGC4aQRxySbFYgkKSGHcCvAP28dan1ix8OeGtI0ePVLvTrv/hIL66lkRI7CG3jdgSW6liQDggqp3HjGfpL4eXk174ckkuI/Kn+3XiSReYJBG4uZQyK4A3KrAqpwDgDIByB8X/8FJPFFnot5YadpqyDX7i1i1W4zdbYgkDzJbt5eN27dLMDJGykDAbd8mPWqVI04Ny2NsJHnqpXs+59jfCT4gW/xT+HGi+KIIRZfbI3WaBJo5hFNHI0UyLIpKyKJI2AdThgAR1oqz8M7PS9G+Hnhu10qxt9K0qLToPItLGMpDCpjUhUGOBz3555oroptcqOSp8bOpXr3r83/wBq6/1H4p6j4f13WbbTYYB4hl8Orpr3HktFHBfCOWKaVXJTdGWkZzswskeIyRk/enxSvtc0r4b+J73wzALjxFb6bcS6dBs377gRkxqF/iJbAA79K/Nh/Al18Q9Pg0GCPxF8QtLj1htbk0ua1e4upNQlQRGWe4cIUXapH71wo+YHPAXzMZjlhXGHI5OW1lc8bG5gsI1DklJy2sr/AH9j3DxH8dbT4k6hYfDXTNMnT4b6dpSTT69BcpaPcJbeU0d1FuxJFBG8YAdCJCXjdSEUk+WS2n7S/wAUPB3ijTdR8ZSxWGrSLp9rY3TWYj1PYkvmeVKEEkGFtweBuZmYkAbpB554YPiS78dX0+padcXo1q7uPBo07QkM+LGKUPOIdoy6uLeVC+OmSNo6fQ/iDWfjt4XghsvBngx7+3fU7rUDPqMO4SW8s7SmBQXR0KiQgbo1/wBXgZqMLjsNKHNiZqMtdL/1scVDH42pS/cRTlfW6ulZ7Lz7nn/hXXfFvwY0DR2i1rUtEeBm0fXNQiuZLmW+1IyYjkNvMHjbzAp/eojO0hZSQAc4+ofDPWfjL8XtZ1vxxPqetWc+i3tlE99ZzwEhbWaeJWdFjSNEkUlVUBmy+cgZrpfHnhzxevinRrvWPAWo+ENLbVJL9rya+hkRrhmubi3YeUzbJ4pZpAGDD7wwCQCv0Vpvj3UfiD8FNCu9bS3i162fUbTUY7Y5QzRWV0BJjHy702Shewkx2rzXVo4nGyhSqNpJO2jTOLDVK9XHpTm4zST5ej13R9AeD9Ch8G+E9D0K1keaDSrKGxiknlLu6xxqgLMSSSQucnJNFbQ+bOT09Tiivp0j7P3nuL3+vf8ASsHxbHqqeE9ZbQIoZtdFlObBJsCN7jYfKDZI+Uvtzk9D1rdag8A/4Umk9zJxUlY+C/2MPAvie+8aXVx4r8LP4bHgiM6WguLqO4e41GSJDNIGjJUbI3IPJybgjqrAfTPi74paV4a8UeH/AAzFd2w1XVNQism8wny7UNHJKocjhZJFhdY0JBZjkAhTXNfD3WbL4Tab4m0nxXE2iauNY1fW7ido3kjvbaW9klS7WRVIYeXJEGXrHt2kAAE8oPh5YfHjwDrGteBdQluLFrYap4c8RTEA32uJOJVvHJAfbG9tDEMqqhHlRRsxj8or5XVxeNnGMXGCv6evzepthKFLB0+WmrJtv5vc9R+M/wAPT8S/h3q2iwXE9rqRVLmyngZQyXMTiSL74K4LKFbI5Vj04I+UvEngzU/BH7Kfge71TxDNrGueIfE9hqeousKW0dtM0Zja3RE/uKgjYkncVY8AhR7J8GP2p08TLpPhzx9p6eGviDNbhp9LgkRneULl41td5uUdSHG1o8MF3Izqcjiv2gNGv9B+A/h0ajZyaWlz4/lvLa0nwHignvbmWLcOxZXD7TyN+0gEED08lwtbC1J06sdVs/8AgnfhsPQnio15RXNtfrbsfasDb4YyD25NFEI/0dOcEKM0V+ix2OCr8bH/AM//AK1H8v0pT0o7r9f6VRicB8UvjH8P/hrbtY+NPEdjpAvLZ3+zzsxkaHBV32qCwXqN3SvGv2ANC074a/s7Hw3BPdXUulajqFzIShk8yB7mVraSPA5EkKRvtHzAk5AJxX0lqeg6XrU9v/aGm2d8wUbWuYFlK5POCwOK0e30HFKyNb6HwZ8KfEfw2079pL4kfHzx549sdO1G8VbHw7pF5cIJrXSfKhC3D2w3So0hUgAhTzISCXIX6R/aQ0XQ/F/h3w1p2pW8t5NDr+l6zBDHbNLiO2vYGnkbCNtRYncNnGd2O5r1TU9B0y/vIri7060u7mEDy5p4Fd0x8wwSOOeeKzNZ+Hug6/rEesX9m819DCINwuZUSSPdv2SIrBZF3c4cEcCp5SlLld0dCjBiDGQxxxz2oqG2jS2tYYoUWGNEAREGAgAAAA6AYoqzM//Z"/>
  <p:tag name="MMPROD_10435LOGO" val="/9j/4AAQSkZJRgABAQAAAQABAAD/2wBDAAMCAgMCAgMDAwMEAwMEBQgFBQQEBQoHBwYIDAoMDAsKCwsNDhIQDQ4RDgsLEBYQERMUFRUVDA8XGBYUGBIUFRT/2wBDAQMEBAUEBQkFBQkUDQsNFBQUFBQUFBQUFBQUFBQUFBQUFBQUFBQUFBQUFBQUFBQUFBQUFBQUFBQUFBQUFBQUFBT/wAARCAEsAZ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Aooor9wP5kCiiigAooooAKKKKACiiigAooooAKKKKACiiigAooooAKKKKACiiigAooooAKKKKACiiigAooooAKKKKACiiigAooooAKKKKACiiigAooooAKKKKACiiigAooooAKKKKACiiigAooooAKKKKACiiigAooooAKKKKACiiigAooooAKKKKACiiigAooooAKu+GPCl34p8SWWk6XxeXd51qlX0V+xv4Rg1LxBrHiCZQf7K/0C1J7DHJrgx2K+qYadROz6evY9jK8H9cxUKdtG1f06njXxW8E3fw88cXmgXXGf9NtL3/n7s+4/A8VzVfWX7ZfhI3ng/R/EFqgQaTdi2vP+vQ5yP0H518gV4mVZv8AWEqdd+90fc+jzrI/qsnVw+seq6r07l2iiivqj4UKKKKBBRRRQAUUUUAFFFFABRRRQAUUUUAFFFFABRRRQAUUUUAFFFFABRRRQAUUUUAFFFFABRRRQAUUUUAFFFFABRRRQAUUUUAFFXPDnhbVPE2q2mmabai7u7oZNmTgAVTvbC7sbz7JdWl3Y3v/AD43tZurTU3BPVbnYsPJxU+j69LrdIKKKK0OQKKKKBBRRRQMK+3v2T9GXRfhRaS99VvLm+P/AAJsf0r4hr9EfhJZrY/CzwlbQcLHpVqB9PLGf618fxFP91CHd/kfecJ04vEyqPovzaI/jXo9nr3wv8SWdyvyG0NyR7j/APVX5y1+rVflL/x4Xn2Ovh6L5L2P07FQU7BY1dqlY1dr9Xy7ESr4eEpb2sfiOcYf6tiZRSst/vCiiivRPCCiiigYUUf8f/8Ax6VteKPA3iHwN9i/t60+xfa/+PP7bWTqxUlBtJva51rC1JRc4JtLd9F6mLRRRWpxhRRRQAUUUUAFFFFABRRRQAUUUUAFFFFABRRRQAUUUUAFFFFABRRRQAUUUUAFFFFABRRRQAUUUUAeq/sw5Hxl0TH/AD0uf/SUV9Y/E34PeH/ito/2XVbcWl4ij7LqFrhbq1PqDXyN+zJ/yW3wv9bv/wBI6+/gCy56+1fm+e1JU8apwbTSWx+v8M0YVcFKE0mm3o9V0PzL+Knw+8Q/CHVFt9fsmvLIgG01m0GLS6JGcEdjzXN2V/Z3/wDx6V+m/jTwNpXj/wAOXega7bC8067BDoa/NP4zfB7Vfgd4w+y3BBsrvi0vf+fs+hrbAZ5VoyUKz5l+L9WTmXDdCcXOguV/h8kOorl9E8W/8ud3XUV9xh8TTxUeam/l1XqfmuMwVfBVOWqvR9H6BRRRXUeYFfp5oVjDpWj2dpb8W9ughAPoOBX5h1+pdp/x7p9K+E4ketNev6H6dwcv4j9CU9DX5lfFH/QPiX4o/wCwxef+ltfps3evzJ+MH/JWPGv/AGGLyvkKfU/QMT0OXq7XL63f/wBg/Yf+ny8rqK/RMilejKPZn5TxLG1WMu6/yCiiivpj4gK2fB3gjVfiJ4hbTNCthd3Y5LMcCypPB3gjVPiJ4htNM062CXVyCzMxwAB1Jr75+Gnw40v4caDDpOmxBiQGubpl5nbnk183mmaRwsfZ0/j/ACPrckySeY1HKbtBbtPquif5nPfCP4AaR8MbT7XtXUNeYEPfP1NeKftyH/io/Cx/6c7yvscLjnGK+Nv23/8AkYvDH/Xqf51+ffXK066qSk3Luz9WeAoUsK6EIJR6pdUfPlFUbH/jzq9X61g60q9CEp7tXPw/MaEcPiJwhsnYKKKK6zywooooAKKKKACiiigAooooAKKKKACiiigAooooAKKKKACiiigAooooAKKKKACiiigAooooGemfsyf8lu0P/eu//SOvqb9pH/kgPiv6j/0qWvln9mT/AJLdof8AvXf/AKR19TftNf8AJF/FP0s//SxK/NeIP98+SP2ThX/c3/if6HyP+yn+27f+Etef4ffFDVW1K1W7NpZeJbsgG24OFvCSACfWvt74s/DDSvit4QvNC1MBQ4JguQvNu3HIr8Yvi/YfYPGX/X5/ptfoh+wP+0ePiVoA8FeILtb7xJpFqDa3uP8Aj9tOMH8MCvmT7Y+TPE/gS78J6xe6Tqlp9ivLT/j8IqlomvXlhe/Y7v8A48q+w/20vhwtjfWnjWz4NwBZXg9u1fHniiw/0L/RK9nBYyph5KcPmujXZnzuNwdPExcKiuvxT6NHa0V578LvFv2+z/si7/4/f+XOvQq/TMNiI4qmqkfn5PsfjONwdTB13TqfJ913Cv1Ktv8AUR/Svy1r9S7X/j3T6V8dxH8dP5/offcH7VPkT+tfnH8ev+Sx+KP+vyv0bJxmvzH+Lf8AyVXxp/2F7z/0sr5Gn1P0CvLlseLfF6//AOQJXqFeEfFG/wDt/ib/AK8693r7nh3/AJefI/MOJ/8Al38/0CiivY/2Yfh2vin4if2teqWsdAP2rA/5/DX0mKxCwtGdR7RVz4/A4WWOrwoxdnJn0J8A/hDafDzwsbu7tUHiDVE3XhOMgdRBk9h0/OvGP2x/2yv+FcNeeCPA10P+ErH/AB93vUWX/wBevZf2n/jBH8H/AIeg29ytprOpN9ksSecNjrX49a3f/wBvaze3lfkdatLEVJVZ7t3P3rDUKeBowowWiVj9N/8Agm/r+q+KPgnr19q13dahfnxHcj7Xefe/49LTH4c/zrL/AG3/APkb/DH/AF6t/M1Z/wCCYH/JB9d/7GS5/wDSSzqD9uX/AJGTwt/153lZR+NG9X+Gz5ssf+POr1UbH/jzq9X6zlv+7Q9Efhecf71L1YUUUV6p4AUUUUAFFFFABRRRQAUUUUAFFFFABRRRQAUUUUAFFFFABRRRQAUUUUAFFFFABRRRQAUUUUDPTP2ZP+S3aH/vXf8A6R19T/tN/wDJFfFP0s//AEsSvln9mT/ktvhf63f/AKR19TftN/8AJFfFP0s//SxK/NeIP98+SP2ThT/c36v9D8r/AI82HGi3lYPwm8bXPwt8c6R4q05Q9zpd0btlP/L6DwRXo3xesPt/g3/rzvK8UrwKfU+prVbS5bbH7S+LrCz+MPwuvbPTJ0u7TWNJN1ZXi8AlvmtT+fP4V+dv2D7f/olfX3/BPrxu3iz4A2OmXI/0vw9ObB/w5H8zXgXxq0MeFfir4mtRyDd/bgaKfUU/3kYy2PlP7f8A2D4mvf8An9s7yva9Ev7TXrOyvLT/AJfK8i+KNh9g8S/9fldP8Ib/AP4k17Z/8+dfW5HivZVVSvaMv0Ph+I8FGpQVaK95PX0fX5HodfqVbHfApHcCvy1r9MfC+qLrHhzS7zH/AB82y3A/EA/1q+JVrTl6/oc/B8rSqR8k/u/4c3z0NfmR8W/+Sq+NP+wvef8ApZX6bnoa/Lz4h3327x94oux/pv2vWLyvjqfU/Qq/Q+bfG1/9v8S3v/X5X0LXzbZf6f4m/wCvy8r6Sr7vINYzfex+Y8U6ShHyb++wV9z/ALL/AIW/4Rf4YWVzcEfbNV/0xx9RxXxLouhXeuaxZaRa8Xt3efYq++Pirrn/AArf4S6tdaYVs2tLPyLZlHFvxgH8OP0rHiGvKKjQWzd38jThXCx9pLEPZJJP1Pz2/bA+Kv8Awm3jfWLm1ux9k/5A1qVGAbQ8k/iSa+cdE0G8169srO0/5fK2viHf/wDE5+x/8+ddt8IdB/0K91evn8BhfrNaEbadfTqfY5ljvq1Cc1ulZer2Pv79h/TrXQ/hXqFpbf6tdTH/AKR2ma4j9uP/AJGTwt/153lehfsWP/xb3Wh/1FVP/kla153+2/8A8jF4Y/69T/OuLFwjDFyjHRXZ04OpKrgYTm7tpX9T5usf+POr1UbH/jzq9X6dln+7Q9Efj+cf7zL1YUUUV6h4AUUUUAFFFFABRRRQAUUUUAFFFFABRRRQAUUUUAFFFFABRRRQAUUUUAFFFFABRRRQAUUUUDPTf2ZP+S2+F/rd/wDpHX1L+01/yRfxT9LP/wBLEr5Z/Zk/5Ldof+9d/wDpHX1N+01/yRbxT9LP/wBLEr814g/3z5I/ZOFf9zf+J/ofnl8RP+RAva+eq+k/iF/yIN7/ANedfNleMj6OtrLm7n25/wAExtZisfGPjbw/KP8ATryxtLnPtakZH/k4K9G/bEs/snxIsr3/AJ+9JZfyJH9K8E/4JzasIfjveWJ4F1pdzbf98sG/pX0/+2f/AMfvg763n/oIqW7VU+41K9KUezsfBPxesP8AkCVi/C6/+weMv+vyu0+L/wDyLVl/1+V5h4Xv/sHiXRP+vyu/By5MRCXZo8vHU41MJUjJdD6Fr9E/hZ/yTDwb/wBgq2/9JhX52V+g/wAGb5NR+Ffhqfv9jEP5DH9K+g4iV6dOXZnyHCkrYiovJfmejV+Ut9f/APH7eV+rVfkx4o/5Fm9/686+Mo9T9Ir9Dwfwv/yM2i/9flfSVfPXgn/kZdE/6/K+ha+/yD+HP1PyziZ/voR7L/I739nez+1fGXw7bf3bk336V9A/ts3mz4c6NZLceXcXWqIqfhn/ABFeTfsn/wDJXbT/AK9Lv+ddV+3Xe4vPBlr/AHvth/Qf4V4Wd+/jVHskfScNxtgJPu3+h+b3ij/kM33/AF+V9C6JYf2Do1lZ/wDPnXz1on+n+JbL7X/y+XlfSVetkdGPv1HvsvI8XiipKHs6Sej1f4H2R+xX/wAk/wBZ/wCwov8A6RWtedftv/8AIxeGP+vU/wA69F/Yr/5J9rP/AGFF/wDSK1rzz9uX/kZPC3/XneV8jjv97n6s+1yz/kXQ9EfNlj/x51eqjY/8edXq/TMs/wB1h6I/JM4/3mXqwooor0zwAooooAKKKKACiiigAooooAKKKKACiiigAooooAKKKKACiiigAooooAKKKKACiiigAooooGemfsy/8ls8L/W7/wDSOvqX9pr/AJIp4p+ln/6WJXy1+zL/AMls8L/W7/8ASOvqX9pr/kinin6Wf/pYlfm2f/778kfsfCv+5S9X+h8H+Nv+RN1v/rzr5er6g8bf8i1rX/Xne18v14p7zPo79gn/AJOR0P8A69br/wBJBX1x+2j/AK7wb9Lz+dpXyP8AsE/8nI6H/wBet1/6SCvrj9tH/XeDfpefztKK/wDFh6Bh/gn6r9D4k+L3/Itf9vleRaJ/oGs2X/X5Xrvxe/5E7/t8ryPRP+QzZf8AX5XZhP4sfJ3Ma/8ABn6M+ka+7P2Yv+SO+HPpef8ApU1fCdfdn7MX/JHfDn0vP/Spq+mz/wD3eHqfC8Lf77P0f6HeePdQHh7wJ4jve9vY3Vz+Sk1+V/in/kWb3/rzr9Rvih/yTLxv/wBgm8/9JTX5deNv+RZvq+Io9T9Nr9DyH4df8jlZV9C14N8Lv+Rysq95r9EyP/d36s/JOJP95jHsj2j9j/8A5Kze/wDYLb/0otauftu32PiPo1n/ANQpv/QjVP8AZA/5KnP/ANglv/Sm1pf27v8Akf7T/sXP/kyvl80/39/I+x4d/wCRd82fCPw6/wCRysq+ha8G+F3/ACOVlXvNfU5L/Bfqz4/iR/7RGPZH2T+xX/yTvW/+wov/AKRWted/ty/8jJ4W/wCvO8r0T9iv/knet/8AYUX/ANIrWvOf23/+Ri8Mf9ep/nXweO/3ufqz9Fy3/kX0/wDCj5usf+POr1UbH/jzq9X6Zln+6w9Efkmcf7zL1YUUUV6Z4AUUUUAFFFFABRRRQAUUUUAFFFFABRRRQAUUUUDCiiigAooooAKKKKACiiigAooooAKKKKAPVf2Xv+S06H/v3X/pIK+nf2m/+SK+KfpZ/wDpYlfLP7Mv/JbdD/3rv/0jr6m/ab/5Ir4p+ln/AOliV+a5/wD758kfsfCv+5S9X+h8G+Nv+RQ1v/rzvK+X6+oPG3/Ita1/153tfL9eMj3pH0d+wT/ycjof/Xrdf+kgr65/bS/1/g76Xn87Svkb9gn/AJOR0P8A69br/wBJBX11+2l/r/B3+7efztKqquapH0Fh/gn6r9D4j+Nn/ItWX/X5XkWif8hmy/6/K9d+Nn/ItWX/AF+V5Fon/IZsv+vyurDfxY+bsY1/4U/Rn0jX6C/A/SE0H4UeGLP1tRIfqwz/AFFfA+i6Fd67rFlpFrxe3d59ir9H9U1DTPAnhG4u5QLTS9Ntixx0RQP/ANX517vENS0adHzv91j5bhfD3qVayfZL79TZv9OW9srm3JwJwQa/KDxRYf8AEm1r7XZ/8udfpJ8F/i3pPxv+H1j4t0ISW9pdqCbS7A3W5HY4r4d+PGhDRPiv4o0i65/0z7b/AOBlfH0up9/WjzWPlL4d3/2DxlZV9C1822X+gXn2v/l9s6+kq+8yGX7uVPs0/vPy/iPD3qRqp6NNfdY9o/Y//wCSs3v/AGC2/wDSi1qr+39/yOR/7Fv/AOTatfsgf8lTn/7BLf8ApTa0v7dv/I/2n/Yuf/JleBmn+/P5H0/D3/Iv+bPh34Xf8jlZV7zXg3wu/wCRysq95r6nJf4D9WfF8S/70vRH2R+xZ/yT7Wv+wov/AKRWtedftv8A/IxeGP8Ar1P869G/Ys/5Jrqf/YSX/wBI7WvOf23/APkYvDH/AF6n+dfC43/e5+rP0bLP+RfD0R83WP8Ax51eqjY/8edXq/Sct/3aHoj8kzj/AHqXqwooor1TwQooooAKKKKACiiigQUUUUDCiiigAooooApf6X/z6XdH+mf9Ai8r137DR9hr8alxdjI9vuP3H/VPBef3nl+Lv/n0u6PsF5/z53deofYPsFXbGwrGXF2Nl2+4uHCOCl3+88i+wXn/AD53dH2C8/587uvXbGr32D7B/odR/rZjfL7jX/U7Bd3954p9gvP+fO7o+wXn/Pnd17XY2H2+z/6faLGw/wCfup/1sxvl9wf6nYHu/vPIf7B1f/nzpf7B1f8A587uvarKw/0L/pyo+wf8eVH+tmN8vuJ/1OwPd/eeK/2Bq/8A0CLuj+wdX/587uvavsNH2D7fe/bKiPF2Nl2+4P8AU3A93954p/YN3/z51S+wXn/Pnd17x9g/0OqX2D/Q6v8A1sxvl9xX+p2C7v7zN/Zqs7pPjX4YZ7YIoN3lj/15ivpr9pwf8WX8Un2s/wD0sSvOPgvZbfiTozegva9I/ad/5Iv4p+ln/wCliUv7Rq5j+9q2utNOyPTwmXUcui6NK9r317s+C/G1h/xRut/9edfL/wBgr2v4o+PP7B0b+yP+fysL4T/BvxB8b/ER0vwxai9Uf8fl8f8Ajys6r2s4dTo9jT7Hpn7ANlcp+0BojSW2xRbXXP8A26Cvqz9tH/j58HfS8/naV037P/7IfhX4E3q6vHd3WueJTb7Wv748ge1Y/wC2HdbdR8G2/wDeF4PyNof61Uqkp6yM4YeML8vV3Pgj42fbP+JJXmGiWF5/bNl/1+V6F8Xr/wD4nNlZ/wDPnZ1i/DvQbzXvE1l9ks7u+/0z/lxrFYqdL3rl+whU92x9ufs1/De71D4hWmq3VuIrTTAblWPqeldL/wAFBPir/YHwsfwpZuDd6z/x9rjpac5P48flXvXwl0X+xfCqz3B+e5+c/Svzg/aq8c/8LH1S81S7Jf7Xd4s7Jups63qY2tjeWdW17LZWSXYwwmX0cBFxop2vd3d22dd/wTN+I9zofirXPA17dj7Bqn+n2mVDf6X/ABDHuMj/ALc69w/bc8J3n2vwx4jtbYMCfsd2R6Gvz38Fa7q3hXxjouraAAdatLz7baA1+vHxP8I/8Le+D19Z2iKLu7tBd2bZxtugCR+vFYRlzHZKPMfkP4osPsHia9/6fP8Ap8r174XWF5r3g2y+y2n/AB5/6FXE/EP/AE/7Fef9uV5Xof7Nfi37B4+vfDn/AD+f8edd0c1xGXRlUoWva2qujy8TlWHzGUadW9r300Z9Cfsm6DeWHxGnF1b+WTpDYP8A282v/wCv8KZ+234fx470a7/5/NKay/8AHjXrvwOjs7XxvfJa9DaD+ddj8XvgtoXxm0tLTUxdWdxa/wDHte2jYZfp61wxzCrj/wB/VtzS7Ky+466WXUcvpqhRvyq711d3ufkL8PP+Rxsq94+wXn/Pnd1gfG/9mbxZ8BNWsb1bs3ui/wDLrrNmMMp9CO1S/C79of8A02y0jxX/AOB1eiszxeDpNUEmrt2tr8u55GLybCY+spVbp2tv0R9y/sdWNzZ/D7VFucbxqgOPY2dpXm/7b3/IxeGP+vVv5mvcv2cDjwVMP+npv6V4z+2//wAjF4Z/69m/9CNebCvUr/vqlry6LRHtww1PDU40ad+WKsr6ux84aJoN5f2f+iWlbf8AwiWsf8+ldr8Ifsn/AAjX/L3/AMfldrff6fZ/8flVLijG4WTo0rWXdHnT4ZwOMk6tVO8nfR2R4R/wier/APPnSf8ACJ6v/wBAi8r2v/Q7D/p+o+3/AOhf6JSlxfmEPht81cz/ANUMu7P7zxT+wbv/AJ86P7B1f/nzr177B/z9VdsrCz/zeUS4vxse33ER4RwK7/eeRf8ACJeI/wDoD3dH/CJax/z6V7X/AGDZ/wDPn/5OVd/sGo/11xv8y+43jwbl8u/3ng//AAgmr/8APpR/wgfiP/n0r3j/AIRL3/8AJOrv9g0v9dcb/MvuL/1Ly9fEmvn/AMA8H/4Vp4jsP+Puzql/wger/Yvtn2OvpKxsLP8A58//ACcqlrf2P/jz/wCPH/t8rP8A13zDsvuH/qXl/n9589f8IJq//PpR/wAIJq//AD6V7xY/bLC9/wCXS+ovb+z/AOfP/wAk61/1zzDy+4X+pmXef3ng/wDwgmr/APPpR/wiWsf8+leu/wDb3R/odbf63Y/ul6L/AIJj/qhl3Z/eUv8Ar7qjV7+z/wDr8o/48P8Al8r4c+4KNFXv/AOigA/8kaP+3uij+z/+vygC7Y39H2D/AEOiy+2WH/L5R9v+3/8AH39krGp0Au2P+gf8ff8Ap1Uv+vSj/Q/+vH/t8o/0P/l0+11gMvfYLyk/0P8A48//AEhq9Y395/8Ax1nVH/Q/+XuzoNvgKX/Tn9sq7ZWF5/z50fYPt/8A/GUf8eH/AC+UGJ2nwk0/7D8SNGHte13f7Tv/ACRbxT9LP/0sSuB+FeofbviFpJ/2D/y647evavfvFH9kf2He/wBv/Zf7L2D7T9ux5GPfNfU5TpRa7Nnn4z+IfiN8Q/tni34l/wBkWn+nXv8Ax5WdjX6/fs/fBbTfgP8ADHSPCtrte5XFzeXecfaro4LMfy/Sqmi+IfgnYa7BZaXq3gGz1n7VkWtldWf2sXfoADu3de2a9lr3DhPLvjr8Rp/h14M3WQB1m9b7LZ/73rX5+/FHxbeWGjXt59s/028/5fq+qv247XVrLwl4a8QWh/0SxvB9tHsen9a+Bfi/4ts9e/sSztLz/jz/AOPyolHmA88r9Cf2ffhxZaXoXhrw/bWn2G8uQWvfoK/Pf+0DX6wfsf2Vzqfwo0TxPq1mLO/vrQZXvjPX9K4K+HlOUF9m93+hpRqxV29H0Lf7TXiw+C/huugaYF+26qBZBe62vIb9Dj86/OT4vX+dZsrP/nzr6e+O3is+OfiRrN0Tmzsx9itD6n1r45+Il/8Ab/GV7XRKWljM9C/Zd8B2evePv7Xu/wDjy0f/AE3/ALfK/R74OeJVkN3pJAOQbq1z3U9RXzN+zx4S/wCES+FGif6Hd/bdX/02vT9H8VXei6tZ3LDK2owR6ivmXjr4pcuijo/Q9hYa9FK54L+1P8LF8M/FS+ItVbRtWtDd2u09GHUV8x2V/d6DrP2z/l9s6/UL9pr4Zt8VPhcbzSy19q+mf6dZC0x/pJ9K/MrxTYf6b9sr63+JE8FrkkfcXhe//wCEt8M6Jq9pef8AH5Xtvwc8aXOpLe6PqpvLu7tF+0m8vB1B7V8G/s1+PPsF7e+HLv8A5fP9Ns6+0PgG5vfEN7dqcWlraBR+dfOUaVXD4vlv7r6HrVJ06lLm3PZfE/hPSvFmgXuk6tard2F4MXEZ/ir8efjr8N1+FXxI1nw/cHK2oyL/ANRX7SV5P4v1D4RW2qSw+L7rwX/a2z/SRrTWYuyO2Qea+mPMlHmPK/8AgnPr1xrfwKvBd8S6bq32D8FsrM/1rH/bf/5GLwz/ANezf+hGvoP4a2Hgiy8Nxr4BtdCGiGYkjwuLb7Ln/gHH5c18+/tqf8jH4Y/69T/M0izzL4XfZP8AhGb3/r8rta4r4XX/ANg0b/t8rtft1fJ1/wCIz1qH8NFL7f8A9OdH/H//AM+ljV2qWf8Apz/8k65Dcu2Nh/pn/IXrqLGw/wCovXL2P/Xn/wCSdbdl/wBed3XnSjzG9LqdR9gP/P5eUf8Ab3WHmz/586vY0f8A5865Tt9r5F7/ALe6u/YP+fu8/wDJysTNn/z51SzZ/wDPpd0pQ5g9r5HUf9xesS9/7GOsXn/p8/8AAOqOP8/Y66VS8yJS5g/7jFpVP7BZ/wDP5aUmP8/Y6Mf5+x1scUpcwv2Cz/5/LSk/s/3tKMf5+x1dz/05/wDknVylzGZS/wBDv/8Aj0o/0yr3+mf8+d3/AOBlJ9g/6dP/ACcqpS5jSUeUpf8AgZVKrv2H/sE0f+AdaxlzGZSoo/7e/wDyTo+3f9PdWAUVd/8AAyj/AMDKAD7dRg/8+d5/4B0f9ud3R9h/6g3/AJOVh7LzAu2NH/bn/wCTlnVL7B/052lXf/BTWIBj/p8/8nKPt/8Az93lp/5OUuf+ny0pPt//AFGP/JOgZ2Pwr+yf8LA0nb97YcfXFd7+05/yRfxT9LP/ANLErzX4O3u/4g6Uv2q6bKEbW6HjvXq37R3/ACSTxB/vWf8A6VpX1mWR5acvVnn4z+IfkR8UdBvLDxl9stP9B+2f6bX6nfszftC6Z8cfCBOFsvEtmMapY5CkHgfaenQ/57V8b+NvCVn4t0b7H/y+/wDLnfV4MyeIvhT4js7q2u7vRNYtOLS9srzrXpe18jhP2h8S6BpfizRb3SNVtVvrK6XbPbHnI/yK/Pj4n/8ABPDVPD+sC88MX114k0Q4AsmIF5a/Q969F/Zw/bY1fxdeXej+MtJ+1fY7XcdbsBw3rmvp7RvjP4T1mIldUW1Ppd/LR7eC+0vmKUeY/Pf4Y/sTeIdc8YWVpqvh3VtF0b7Xuu7y86ke1fpOulf2B4dFlodtBbi1tvJs7Xoq46D9K07DULXULP7VbXAubcjhhyKv11SlzExjyn5CeKfiXZ6DrN7pH9kXf22z/wBC+w33+h14re3/ANv1m9vP+fyv1r/aE/ZS8O/HG0a7YLp/iEAbL9K/Lr4m/CnxD8KtWXStctRaXdqMhgcginGFOX2TCrOpG2p9Q/s1/HjR9e0ay8Iar9k0PW7Oz+xWf/T5Xtf22z/5/P8AyTs6/M3RNBvPFus2WkaVZ3d9e3n/AB52NjX62fs3/C/xd4V8GWh+IusjXNaKhhbdVtfYGvnMXlXPU9pSsrvW56uGxvuuNRPTsen+A/tP/CHaP9pxv+yrn6//AKq+Bv2mP2Y/EUHjnPgzw7c63o+q/wCl24sLXIsT6V+jtFe5TjyRUeyscM488rn5qfDX9i74maxrNld6q1p4KtLM/axdpyxPpiv0W8NeHrXwvpq2dr9xefrXD+KP2hPh94U0/wC0XXiuzI/6c3+1H9M15poX7ZGkeO3vrbwtpd432QYN5ejC/lXPXlTp2qz3WxdOnuj2P4m/FTw78JfCd14i8Q3SWlgnTpmY46CvzMHgLxF8dfHt74u18XdhY3d5wL2voTVo7HxNqi6pqS3Ws6wowt5eDAA9BV+vHrZj7WPLTTXqelDDRXxanuf7Men2Wh/Df7DaWv2G0tblgAe/SvI/20/+Rj8Mf9ep/ma9q/Z8/wCRRuv+vo/0rxb9tL/kYvDH/Xq38zXq4eX7qL7q5yVvjZ5l8Mf+Rb/7fK7XP+ftleefDv8A5A//AG+V2tl9j/586+er/wARnfQ/hovfYP8Ar0/8DKu2X/cJqlZX9n/0CKu2V/8A9Qi0rzJS5jsjHmL1l0/5dKu/+AdUvt//AFCLP/wDq79v/wCoRZ/+AdYSjzHSXft//T5af+AdUvt//T5af+AdH2//AKhFn/4B1S/0v/oEWn/gHUey8wLv2/8A6fLT/wAA6pfb/wDp8tP/AADo/wBL/wCgRaf+AdUv+Jv/ANAi0/8AAOtgE+3/APT5af8AgHR/aFn/AM/dp/4B1e/4m/8Az6WlH/E3/wCfS0pmHsvMxP8AQ/8An8tP/AOrv+h/8/lp/wCAdXv+Jv8A8+lpR/xN/wDp0oD2XmUf7Qs/+fu0/wDAOj+0LP8A5+7T/wAA6vf2fq//AD6WlH9n6v8A8+lpQHsvMpf6H/z93dJ/xKP+fS7o+32n/QItKP7evP8Al0+yUrS6K4ey8xf9D/6A9J/pn/LppFH9oav/ANPf/gHR9g1e/wD+fuqXql6sPZeYudX/AOfO0pPsGsf8/lpR/YN5R/wiX/P1eWlVzruYWk/hVyl9hvP+gvR/3F6P7BtP+fyj/iUVpT6gJiz/AOfyqWLP/n8q9/xKKPt9nWwFL/iUUf8AEoq59vs/+fOj7fZ/8+dAB9vs/wDnzpft/wD1CKP7Q/6c6P7eqIy5hnY/By9un+IWlK1rtUoQT6DFes/tB/8AJJ/EP1s//StK8p+C2uXWpfEnRg33cXua9W/aD/5JP4h+tn/6VpX0uX/w36nmYmXNNnxLXivxr/5Gax/6869qrwf42/8AIy2P/XnXSch1H7L3/I53v/XnX1Ab/wD59LOvl/8AZd/5H++/686+k/7dvK8TF/xD1qH8NH1j8J/+SdaR/wBcv618X/tmeM/G3hf4n38vhjxXqmjQ2q2d00dndfKQeCMentX2f8KJBc/DrR2P/PP+tfGf7XGn/bvil40H/Tl/7ZV9BQ/hL0R5U/4kh/wH/b41FdRsPD3xISzvftWNviez/wBEVMcD7UOin6V9YfGj4J6R8ZPCH9lXSpHe22W0y9A5tGwBkfl/Kvxqr9Of2BPisPHPwf8A+EcurpW1rwqwsdpX/lz5+yEn/dH6VVPqI3P2Tf2YbP4HeH7i81SG0u/Ft/lbm8Cgm2tTtK2oPoOa5f8Aaf8A2yV+FC3fh7wpZ213refsxvb04srQ474617h8dPG58D/DnVbyCYLfXK/ZrT/fPH+NfkX8RL/7f4mvf+nP/QquUrAe/wDwL+KXxE+M/wAefDTa7411SSCzubO7u7GzvPsdkR6fY/Sv0u1b/kF3v/XBv5Gvzj/YC0H7f4j1y8+15+x3dnxX6N6r/wAgq8/64N/I1yUKsqkpqXRpfgi3GyT7n5YeKf8AkWb3/rzq7+yFf/YP+Eo/0P7d/wAedYvij/kWb3/rzra/ZC+x/wDFUfa/+nKuTHfwpGlD+Ij3j+3v+nOj7feVd+32dUv7er5rnsvdjY9Y+gf2e/8AkUbv/r6P9K8W/bU/5GPwx/16n+Zr2n9ny++3+EbtvS6P9K8V/bf/AORi8M/9ezf+hGvsML/Bj6I8ip8bPM/hd/oGjf8Ab5Xa/wBu3nrXL/B//kWr3/r8rtft9nXzmKcY1pRavY9ahTkqa5ZWD/hLbyr3/CWav/z+f+SdH9vaPSf8Jbaf8+deX7P+5+J1Rly/b/AX/hLNX/5/P/JOk/t7V/8An8u//AOl/wCEs/6c6P8AhLbv/nzo9n/c/E09pF/FO/yD7dq//P3d1R/4m/8A091e/wCEt1f/AKdKo/8ACW6v/wA/dpT/AHn8q+4iVWnHqL9g1f8A6e6T+z9Y/wA3lH9vXf8Az+VS/t67/wCfyi0l8SS9DGUuYu/2DrH+byl/sHWP+fyqP2+8/wCfy7o/8DKqScPhYW/mVy9/wiV3/wA/lXf+ESu/S0rE/wDAyrv9of8AX5Ucz/mNbr+X8S9/wiV36WlH9g6x/m8qj/aH/T5d0v8AaF3/AM/lHM/5guv5fxKNjr32D/j0s6u/8J3/ANOlpVL+wbP3o+wWddkoxl8SOa8l8LsXf+EtvP8An8tKpfb7y/8A+Xy7o+32dXbLxb9grmlS5fgiHN/PIpf6Zf8A/P3R/YN3/wA+dXf+E9/6c6pf8JbeUpc7+FWHzw7l3/hEryj/AIRP/p8rF/t67/5/KP8ATK05Kn8/4C5Idja/sGz96pf6HVL7BeUf2DT9n5gXf9Doo/sGij2nkAUfYaPt1H9vVS/eAd98HbLZ420pvRCf0rvf2m3+zfBbxQ3tZn/ycQ15x8FtQ+2/EjRj7XtfSWtaLZa7YPaahbJeWrYzC44NfR5cuWm/VnmYifPLmPzB1vx5/YP/AB93lpY14P8AFHx5/b3ib7Zaf8+dfsz/AMKo8I/9C5pX/gGKzLn9n34c3/8Ax8+CdCl/7c1r19DlPxs8E/EvxH4SvPtmlXn2G9+x/wDPnXUf8NDfEb/oY/8AyTs6/Vz/AIZp+E//AETvwx/4KI/8Kk/4UF8L/wDom3hT/wAEtp/hRag9ZRTfmKXtJfaa9Dnv2Rte1PxX8AfBWsapcC7v7u2u3d/X/SmH8hXzT+1Rf/YPjbrn/Xra/wDpIa+6dD0HSfCmlWuk6VZW1hY2o/0azteAo9hXnXjv9m/wH8V9RutT1zSbq8u7gAEm8urTgfQj+VUM/G/+3rz/AKdK+0/+CYXiq6f4geM9JYZsrnSLO/X2OCP619F/8O+Pgl/0LF5/4N7v/wCLrvPg/wDs5eBfgTPfXPhHTLixkvv+PkNcNPk/jzQBxP7at99h+HWjN66sv9a/KnxRr15/wkt7/wAen/H5X7T/ABI+Gfh74o6Ra6Z4mtvttnbXIugvntb4Izycckc//Xryj/hgT4J/9Czef+Da7/8AiqAPgv8AZD+JOr6F8Y/DGj2n2T7FrGsWf2yv151b/kFXn/XBv5GvB/DH7FHwj8JeILLWNJ8O3VnqFld/bLZlvbrCt+Jr6CrOMIw+FBeT+J3Pxw8bePPsGjXtnd3n+m3lnXnngn4l+I/CX23+yrz7D9s/6c6/YV/2cfhbcfe+H/h1v97SVH9KE/Zy+Ftv934f+HR9NKU/0q7R+1FP1C8l8LsflF/wvjx1/wBBf/yTs6P+F8eOv+gv/wCSdnX632PwV+H2mj/RfCOk2p/68wKvf8Kq8If9C5pX/gGKnkw38iMuWp/MzwH/AIJ7eK9U8b/CTX9S1e7+2Xp8RXKl/UC0tMD9T+dZv7aX/IxeGP8Ar1b+Zr6d8MeDNH8EWd1baHptppNvcXBuGjs7faGY4ySB34r5u/bE0681zxf4Ys7T/n1Y/qawrOMI3grJdDY8m+GP/It/9vldR9hqjomg/wBg2X2O0rbsa+VqS55OR7NOPJFRKX9g1d/sK89Ku1e+3VxylzG8Y8xR/sG7/wCfyr3/AAif/T5VH+3qP+EtrP8AfF/uaZe/4RKzq7/wiWj1y/8Abt560fb7ynyVJfa/AL0/5fxO1/sDR6vf8SivPcXn/P5Sf2f/ANPlHsH3D2vkeh/2hpFH9vaPXnlH+h0vYeZUq/N0O1/t/R6P7f0euK/0Oj/Q6x9kuxPtfI6j+39Go/tDSK5f/Q6P9Dqo0ObqHtfIo4s/+fyl+w16F/YNnYUfb7OwrX2z7B7LzPPf7Pu/+fOj7BeV2v8Ab1n71iXuvWf/AD51r7SS+KNiJR5TF/sGrv2Gj7dVL7feVsZl2x/0Crv2+zrl/t1FY+z8zn9r5HUf29Z+9Uv7erEo+w1cY8ppCfMXvt1FXbKws/8Al7rqLLQbOiUuU6Ix5jivsF5V3+wrz0rtfsFnR9vs65vbS+zoX7LzOX0TQbywvPtlpeXdje/9ONdR9v8AEf8A0Mer/wDgZVL+3rP3ql/wltVev9l3F7Ggvi0Om/tnX/8AoP6r/wCBdH9t6t/0MWrf+BlcX/b1Uv7dvPWriq7+KbXzFeh9mNz0D/hKdU/6D+q/+BdU/wDhK9W/6C91/wCBdeffb7yj/TKu1X+djvBfDGx9F/Cjxymsxvpd3eG7vPvWxuhyQBXzz+2XeePPhp4ssfEGi+LfEFl4a1YbDZ2N1gWt57D0PpU2ka3deGNVs9Vt7oNd2owQehFfQXxD8B6L+0b8KG0wsFtrxBdWl2Dk21yM4OPYk19PgK0pw5ZdDx8RDllzdz8t7/8AaV+KNld4tfiL4hI9DrFfS37BnxW8aePfjLqNp4j8V6prtqPD95exWl/c7tjfa7QAj04JH418Z/E3wTq3w88X3ml69aizurW7+xgg5BFfT/8AwTM/5L7rX/Yt3v8A6WWdeqefP4orufTP7YXjvxB4IuvCD+H9Uu9PlvVvFZrLqQDaYH6n86+Cv+Go/ihfr9qtPiL4hx6fbK+0f+Cg15/Z2h+Gbv8A59La/P8A49Z1+YmiWF5f3llZ6VZ/br28/wCXGxqJR5jU/RT9irxv43+JYzq/iDVb/wCx3X2u8+3XXb0+le/ftJ/Flvhv4M+yabeGz13VPktJP+eHT5v8+9Yv7KnwfT9n74Oka6y2msXudX1fJBFs2Mkfhg/r6V4D4u1m9+OPxFu7m1bdZgf6IxGPsln61z+7hoynN6Xubwj7WSjsUvBnjbxvqd010/ivX2sLX7wbV7wg/WvRf+Et8Xf9DHq//gZV3RPCVnYWf2O0rb/sGvk8Rj5TlzRZ6f1Rr4tDl/8AhLfF3/Qx6v8A+BlXv7e8W/8AQx6v/wCBldRZWFnR/odcv12odscNTl0MSyv/ABH/ANDHq/8A4GUXthea9/yFby7vv+v6tuj7dWc8TUl1No4anHoYn9g1S+w1tX1/WLfa9RGTkQUb6sW+q79uqlXVGPKcRRq9RRVgH26j7dRV2xsKBlL/AEyrv9hXnpW3Y2FbVjXNKvy9Db2XmcvY+EqvWPhKuoo+3Vye2qdzalQp66GJ/wAIlR/wiVnW39uo+3UpTqS6mkqVOPQxP+ESs6P+ESs6u/bqpf29TpSqa+8Z8lPscv8A6Zf0fYaPt1H2C8v69GMVE4w+w0f6HV2y8JXlbdj4SrP29PuVGnUl0OK+3Vd+wXl/Xa2Wg2dXfsFnWP1nyN40ObqcVY+EqP8AhA7z0rqPt1Ur7Xqz9pVfw6mfsIdjl/sH2Cirt9r1YtdsXJ/ErGN4/Zdy79uql9uql9gvKPsF5WhE58pd/t28o+33l/RZWFnV37dRaK+FWLvJ/E7h9ho+w1S/0yrv2C8v6NhhVL7dW1Y+Eq27HwlWHt6fcqNOb+ycV/plXfsF5XodjoNXf7BrD61F/Crm8cPJ/FoeeWPhKvTfhPrH/CEXP2K74s7vkH0NVfsNFRQxlRS5r7FvCU3Frubv7Qn7Mnhz9oPSLX7afseuWQBs9WQZZP8AGvBv2Ov2WvGX7PPxx1i719LG70e60i8tLO7sjg83doQCOo4BP4V9L+AvGSGUaXc3KkkYtTjkivTRyBivvsPiI4impx/4Z9j5ytRlRlyyPk/9tf4NeL/jLD4P0PwfaR3kg+2G7vLu62/YwTa4PuTg8e1L+zJ+xJpfwRu38Q69eQeI/GBGN4GLW04/hBGa+sq+eP2lfjsfA9kNA0O6U63dcXDg5+yLgc/jXWYHHftL/Fg+LNWX4eaCNrG6AvbvPC+wrJ8L2Fn4S0b7Haf9vleX/DzQf+YvXbfYLyvlsbU9r+7e3XzPWwkfZ+/16eR2v9vVS/t6sT7DVL7DXk+xj11O72vkdR/wltH/AAltcvRT9jT7C9tU7m1/b1Uv7eql9hqjVRpxh8KMbyfxO5e+3UVRq9Wgy7RRRQBSoq79ho+w1EpcoBY1dsaKvVhKXMXGPMFXft1UqKg6S79uo+3VSqjQRKXKXvt1Uft1FUqDGUuYPt1H26ij7DW38Mg7Wy0Gzrb+w1S+3VRvterz7yfxO56f8M26pfbq5e+16sT7feVfsZP4tCJV+XodRfa9WJfa9WLV2uuOHivi1OX20l8Ogfb7yqVXaK6TEpVdoosbColLlEFUq6ix0Gtqx0GsJYiK+HU39j5nFWWg3lbdj4SrqLGwq7XFPESj8J1Rw8V8WpiWOg1t2Og1dqlfa9Z2Fl9su7z7DZVzqdSe2pajGnui79horwfxt+1LZ2H+h+H/APTv+n6+rz3/AIak8Rf9Qn/wDr1KOUYqtHm5UvJvU82pmtCnJx1fmldH119uqlfa9Xxve/taeI/+fPSapWP7S3iO/wD+PuztK74ZHXh8TX3mMs4oL4bv5H1bfeLaxL3XryvB7L48f9S5/wCTle1+F7+z8W6NZava/wDHlUSy72Cc5Rsi6WNjXlyxdw/0y/r6Z+E/i7/hJ/Dmbo4v7f5boe9eAf6HYf8AH3VrwJ8ZtK0T4paPo9ji9tbwfY7q+PTPb9a7cDOqqihBaPcyxXKoPmZ7z8WPiNZ/DjwbeatPIpuCfstouPvXJB2j/PpX5731/ea9e3t5d3n269vP+PyvZ/2v/HjX/jiy8O2zbrLSbQsCP+fvPH6Yrwvwvr2kWHiWy/tX/kCf8vlfR1tI83Y8i8V8TsfQvgmws7Dwzon/AF51erl7L4teEL//AI9NXtP+36j/AITzSL//AI9NXtP/AAMr4x4evzSk4tXd9T3416aio8yduxtUVzHinxbZ+A9G+2Xf/bnY15de/tD3n/LppFp/4GVtSwVeouZLQwqYugpcrlZo9ro+w14R/wAL38R/8+ekVd/4Xv4j/wCfPSK1/s+v5fec316h3f3HtX2Gj+wa8i8L/GnV7C9/4mtnaX1l/wBONfQvhe/0jxbZ/bNKu/t1clbDVKF3NWS6nVQq08RbkZif2DV77DXUfYao/Ya8323kd0Ycpi/YaPsNbVUqPa+RoUvsNFFUa3EXqKo1SoMfa+Rdoql9uo+3Vt7LzIlLmLtFUvt1H26j2XmZl2iqVFRKPKBdoqlV2oAP7eqlRRW38MYfYaKKK0jLmEFFFXbGwolLlGUqu2NhV6xsKu1z1au2ht7LzKVjYVtWNhRRXPKXMbl6xq7WJ9uql9urA29r5HUfbqpfbq5f+3qo32vVt7HzIlX5ehi/EP8AaH0jwl/odp/p17Xy/wCNvi1q/i29/wCJref9uNHx50H+wfGX2y0/48tX/wBNrzyxsK/QcBgcPSpxnb3mr3Ph8bi8RWqSjf3V0L39vGj7B9vq7Y2FXbGvT54HkwhUZSsbCtuxsKSr32+sJVYyOnkl2LtjYUVS+31S/tA1nKKmbe1dPobX2+iy8W/2DeWV5af8ftnXL/b6xKuNBR6mNWtLTQ9d+NPxJs/HPxJ1rVrO7+22N3ef6HXkd9r1FjYfb6u2VhZ/bfsdXzU6f8Q5/wB5X87FL/TL+rtjYV1FjoNXbGwrKVenHodNKjU11MWxsKu2Og1e/t7SP7Y/sj+17T+2v+fH7Z/ptbX2CsvaeRt7F9zE+wVe/s81dosr+zv/APj0u/t1ZXNLFGvUP2eNBvL/AMTf2v8A8uVnXmFjf2d/9i+yXn277Z/x5/8AT5X1X4Yj0b4beG7LSLvV7SxP2O8vbw3t56f8ft7XlZjUl7JwjvL9D1Mvo/vFOWyO3qlXG/8ACz/Cv2PSbv8A4SrQP+JmPself8Taz/0nnH+h+nJA/GrX9vWd/wDbbO0vLS++x/8AH5/0518rHD1H8SsfU+1XYu/bqpfbq5fRfiR4d8d/bf8AhH/EWk659j/4/PsV59sq79urqp4aavzaHF7byLtFYv8Ab2kWFle3l3eWn2LSP+Pz/TP+POi98W6RYXt7aXer6TY3tnZ/bbyxvrz/AJc/+f2tvYPuYG1VKqV94t0iw1n+yLvV7Sxvf+fG+vKNE17SNes/tmlXlpfWX/TjeUewl3Au1Sq7WJ/b2kf6b/plp/od59ivP9M/5fa0jFsAq9VG9v7Ow+xfa7y0/wBM/wCPOir5WBeq7WJZX9pf/bfsl5/x5/8AH5V77fZ2H2Kzu7z/AI/P+POl7MC7V2sX7fZ/bLKz+2f6b/z41drmlHlAKKKKuMbAFXbGwoq9WcmaRjcPsNFFFYnSXaPt1UqKzkhl37dVL7dVGqVbxjcw9r5F37dVL7dVKqNbxjymJe+3VRoq9Y1ZnGVwq7RV2iVaUR+zRSq7RV6sOefc0jRiyjRV6ip9qzo9lExL7QdIv/8Aj70i0vv+3OqX/CB+HP8AoXNJ/wDAOuoqayiX0rf29R/aa9BLCRe6T9UcH/wofwhf/wDMI/8AJyj/AIZp8IX9n/x53dj/ANeN5Xr1jVHW/wDjw2fw15eIzWvh18TfzN6GW0ZSs4rXyPPbL4D+BbCy/wCPP7d/0/fbKt2Hwo8JaBc5ttGtM/8AT5XdeJUWya5EI2Cs3+M18tic0xNSes3o31Pr8LleGhT0gtUuhf0Twn4c1D/mXNI/8A66iysLOw/49K5fwv8A8hg121d+FxlWrT55SbabWp4uLwNOjV5KeiaueGzfCvXrW28S+HdEj0nRtP1e81bVbTxMLctrFndXgux1IHQXZH2vP3R9l9LqvNk/Z28UNpXhrRrW50nRZdP0vV7JU0Sa6ex0oltJtibYk5Zgba7vBuB/0piMi5Auq+raK+ihmlZHjfU4HzOnwc1zxzr3jRdS062g8GnXbWPQ9G1onC2x1e0u9YIAP/L3dWoIB47EWinB4bVP2e/FujfEPwlLpvhS2v8Aw5Z6qbyO8S6+zWnhw/8ACRG9H2QZAx9lwD/ovAOQD0r7ErErpjmdUwnhqatoeAeD/wBms+F7/wAG3gOl3X9l2vhxrxS320Xl3aWd5Z/bMf8Ab4Psh/6chwK7b4gfD+28UeKzqqtpaG88J6v4cuzeNjBu/seD9eb2u8rEoWLq1aik3t+pfLGCskeC6H8Bdc/4TGDxJfeIRFe6tqVpd64keqfa0untbwXNocfZMDMdmRuItTaEXZI+z4tlt/D/AOEet6N4R8eaB4i1q11O08VXd3di+t7T7LeYu7P/AEy8we2O1exX1Yld88RUfU5rHl+sfDvx94ksta0u48SWGi6A1raWltomj2f+hDk9/sf+i2mMf6Hi7/4/Oh61nz/s/ahe+FfFVo9za654kvLnSQt5f8m7tLRbP7X0N33sxz+h6H2Cr1V9am/h0MfY+Z82a1+zN4q1Hwf/AGPJceHb0WzXdnBZXV3drZkf2PZ2dneAAYF3/oY4websfSvcfHvgKTxN4g8N6kl6Aml3oN9lQT9j+12l31/6+7W0/wDJz0FdFV2lKvUdtdhwjY8Es/2eNb0V9GeG+tp3tLtvmdiT9jtL3R/sf/kppBNZ15+zt4juPh5baSNU0warYx2v2dYbs5tW/se1tBdgtaED/j0UbscdftNqQd30ZRSeLqx6lTjc8V0b4E3ej+MNY8QwxWNnd3OrWl4L2wvNvP8Aa13dXh/Czuxae/PrWtqnww1OTx1J4sGq7b6PX7PV7WyF2BZNZ/ZbS0vTwBng3g5yeOuPtgHqlFZ/W5sqx826L+zx4psNGsrRvEEeiXoviy6zobuLu6/0S7P2vrk3d4Ly0HXP+ideK0bz4F+I77xadVtry18LKdJu7Q3eifbftdoRZGy+x2f/AE58m8/E19A1SrX6xU7mXsfM+fdN+C3ijTPGFktraafa6F4i1Mpq9ha5NmdJItB9lLKVIINqbQDp/pV0GFoAc6fhf9nTV9DXw39lurKxa30ezsr2++03eBefY9Ys+OOP+Pyz6f4175Y1drn+vVDSFNL4tT5v8Ofs9eJNO1bwxd3eo2ttY6VqZuba1srsi1NsXsyLX/jztOf9DuwcAZuhZ9CS1fSFXqKzxFeVa1+h0qjGGx//2Q==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ZmFsc2UiLz4NCgkJPHVpc2hvdyBuYW1lPSJvdXRsaW5lIiB2YWx1ZT0idHJ1ZSIvPg0KCQk8dWlzaG93IG5hbWU9InRodW1ibmFpbCIgdmFsdWU9InRydWUiLz4NCgkJPHVpc2hvdyBuYW1lPSJub3RlcyIgdmFsdWU9InRydWUiLz4NCgkJPHVpc2hvdyBuYW1lPSJzZWFyY2giIHZhbHVlPSJ0cnVlIi8+DQoJCTx1aXNob3cgbmFtZT0icXVpei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1FVSVoiIHZhbHVlPSJRdWl6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cXVpeiBwb2QgYW5kIG1lc3NhZ2UgYm94IHRleHRzLS0+DQoJCTx1aXRleHQgbmFtZT0iUVVJWlBPRF9RVUlaX0FUVEVNUFQiIHZhbHVlPSJRdWl6IEF0dGVtcHQ6Ii8+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+DQoJCTx1aXRleHQgbmFtZT0iUVVJWlBPRF9RVUVTQVRNUFRfU1RSIiB2YWx1ZT0iQXR0ZW1wdDogJW4gb2YgJXQiLz4NCgkJPHVpdGV4dCBuYW1lPSJRVUlaUE9EX1FVRVNUWVBFX1NUUiIgdmFsdWU9IlR5cGU6ICVzIi8+DQoJCTx1aXRleHQgbmFtZT0iUVVJWlBPRF9RVUVTVFlQRV9HUkQiIHZhbHVlPSJHcmFkZWQiLz4NCgkJPHVpdGV4dCBuYW1lPSJRVUlaUE9EX1FVRVNUWVBFX1NWWSIgdmFsdWU9IlN1cnZleSIvPg0KCQk8dWl0ZXh0IG5hbWU9IlFVSVpQT0RfUVVJWkFUTVBUX0lORiIgdmFsdWU9IkluZmluaXRlIi8+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1FVSVoiIHZhbHVlPSJRdWl6Ii8+DQoJCTx1aXRleHQgbmFtZT0iVEFCX09VVExJTkUiIHZhbHVlPSJQbGFuIi8+DQoJCTx1aXRleHQgbmFtZT0iVEFCX1RIVU1CIiB2YWx1ZT0iRGlhcG9zIi8+DQoJCTx1aXRleHQgbmFtZT0iVEFCX05PVEVTIiB2YWx1ZT0iTm90ZXMiLz4NCgkJPHVpdGV4dCBuYW1lPSJUQUJfU0VBUkNIIiB2YWx1ZT0iUmVjaGVyY2hl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NvbW1lbnRhaXJlcyBkZXMgZGlhcG9zaXRpdmVzIi8+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+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+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+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250cmVyIGwnZW5jYWRyw6kgYXV4IHBhcnRpY2lwYW50cyIvPg0KCQk8dWl0ZXh0IG5hbWU9Ik1VVEUiIHZhbHVlPSJNdWV0Ii8+DQoJCTx1aXRleHQgbmFtZT0iRE9DV1JBUF9USVRMRSIgdmFsdWU9IlBpw6hjZSBqb2ludGUgUHJlc2VudGVy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WSURQTEFZSU5HIiB2YWx1ZT0i67mE65SU7JikIOyerOyDnSDspJE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+DQoJCTx1aXRleHQgbmFtZT0iUVVJWlBPRF9RVUlaX0FUVEVNUFRfVkFMVUUiIHZhbHVlPSIlbiBkZSAldCIvPg0KCQk8dWl0ZXh0IG5hbWU9IlFVSVpQT0RfUVVJWl9TQ09SRSIgdmFsdWU9IlB1bnR1YWNpw7NuOiIvPg0KCQk8dWl0ZXh0IG5hbWU9IlFVSVpQT0RfUVVJWl9QQVNTU0NPUkUiIHZhbHVlPSJQdW50dWFjacOzbiBwYXJhIGFwcm9iYXI6Ii8+DQoJCTx1aXRleHQgbmFtZT0iUVVJWlBPRF9RVUlaX01BWFNDT1JFIiB2YWx1ZT0iUHVudHVhY2nDs24gbcOheGltYToiLz4NCgkJPHVpdGV4dCBuYW1lPSJRVUlaUE9EX1FVRVNBVE1QVF9TVFIiIHZhbHVlPSJJbnRlbnRvczogJW4gZGUgJXQiLz4NCgkJPHVpdGV4dCBuYW1lPSJRVUlaUE9EX1FVRVNUWVBFX1NUUiIgdmFsdWU9IlRpcG86ICVzIi8+DQoJCTx1aXRleHQgbmFtZT0iUVVJWlBPRF9RVUVTVFlQRV9HUkQiIHZhbHVlPSJDb24gcHVudHVhY2nDs24iLz4NCgkJPHVpdGV4dCBuYW1lPSJRVUlaUE9EX1FVRVNUWVBFX1NWWSIgdmFsdWU9IkVuY3Vlc3RhIi8+DQoJCTx1aXRleHQgbmFtZT0iUVVJWlBPRF9RVUlaQVRNUFRfSU5GIiB2YWx1ZT0iSW5maW5pdG8iLz4NCgkJPHVpdGV4dCBuYW1lPSJRVUlaUE9EX1FVRVNBVE1QVF9JTkYiIHZhbHVlPSJJbmZpbml0byIvPg0KCQk8dWl0ZXh0IG5hbWU9IldBUk5JTkdNU0dfWUVTU1RSSU5HIiB2YWx1ZT0iU8OtIi8+DQoJCTx1aXRleHQgbmFtZT0iV0FSTklOR01TR19OT1NUUklORyIgdmFsdWU9Ik5vIi8+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+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QYXJhZG8iLz4NCgkJPHVpdGV4dCBuYW1lPSJTQ1JVQkJBUlNUQVRVU19QTEFZSU5HIiB2YWx1ZT0iUmVwcm9kdXppbmRvIi8+DQoJCTx1aXRleHQgbmFtZT0iU0NSVUJCQVJTVEFUVVNfTk9BVURJTyIgdmFsdWU9IlNlbSDDoXVkaW8iLz4NCgkJPHVpdGV4dCBuYW1lPSJTQ1JVQkJBUlNUQVRVU19WSURQTEFZSU5HIiB2YWx1ZT0iVsOtZGVvIGVtIHJlcHJvZHXDp8OjbyIvPg0KCQk8dWl0ZXh0IG5hbWU9IlNDUlVCQkFSU1RBVFVTX0xPQURJTkciIHZhbHVlPSJDYXJyZWdhbmRvIi8+DQoJCTx1aXRleHQgbmFtZT0iU0NSVUJCQVJTVEFUVVNfQlVGRkVSSU5HIiB2YWx1ZT0iQXJtYXplbmFuZG8gZW0gYnVmZmVyIi8+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+DQoJCTx1aXRleHQgbmFtZT0iRUxBUFNFRCIgdmFsdWU9IiVtIG1pbnV0b3MgJXMgc2VndW5kb3MgcmVzdGFudGVzIi8+DQoJCTx1aXRleHQgbmFtZT0iTk9URk9VTkQiIHZhbHVlPSJOYWRhIGVuY29udHJhZG8iLz4NCgkJPHVpdGV4dCBuYW1lPSJBVFRBQ0hNRU5UUyIgdmFsdWU9IkFuZXhv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+DQoJCTx1aXRleHQgbmFtZT0iRFVSQVRJT05fSEVBRElORyIgdmFsdWU9IkR1cmHDp8OjbyIvPg0KCQk8dWl0ZXh0IG5hbWU9IlNFQVJDSF9IRUFESU5HIiB2YWx1ZT0iUHJvY3VyYXIgdGV4dG86Ii8+DQoJCTx1aXRleHQgbmFtZT0iVEhVTUJfSEVBRElORyIgdmFsdWU9IlNsaWRlIi8+DQoJCTx1aXRleHQgbmFtZT0iVEhVTUJfSU5GTyIgdmFsdWU9IlTDrXR1bG8vRHVyYcOnw6NvIGRvIHNsaWRlIi8+DQoJCTx1aXRleHQgbmFtZT0iQVRUQUNITkFNRV9IRUFESU5HIiB2YWx1ZT0iTm9tZSBkbyBhcnF1aXZvIi8+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IS0tcXVpeiBwb2QgYW5kIG1lc3NhZ2UgYm94IHRleHRzLS0+DQoJCTx1aXRleHQgbmFtZT0iUVVJWlBPRF9RVUlaX0FUVEVNUFQiIHZhbHVlPSJRdWl6cG9naW5nOiIvPg0KCQk8dWl0ZXh0IG5hbWU9IlFVSVpQT0RfUVVJWl9BVFRFTVBUX1ZBTFVFIiB2YWx1ZT0iJW4gdmFuICV0Ii8+DQoJCTx1aXRleHQgbmFtZT0iUVVJWlBPRF9RVUlaX1NDT1JFIiB2YWx1ZT0iQmVoYWFsZGUgc2NvcmU6Ii8+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+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+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+DQoJCTx1aXRleHQgbmFtZT0iRE9DV1JBUF9USVRMRSIgdmFsdWU9IlByZXNlbnRlci1iZXN0YW5kc2JpamxhZ2UiLz4NCgkJPHVpdGV4dCBuYW1lPSJET0NXUkFQX01TRyIgdmFsdWU9Ik9wc2xhYW4gaW4gRGV6ZSBjb21wdXRlciIvPg0KCQk8dWl0ZXh0IG5hbWU9IkRPQ1dSQVBfUFJPTVBUIiB2YWx1ZT0iS2xpayBvbSB0ZSBkb3dubG9hZGVuIi8+DQoJPC9sYW5ndWFnZT4NCgk8bGFuZ3VhZ2UgaWQ9ImNuIj4NCgkJPCEtLSBmb3JtYXQgZm9yIHVpZm9udCB2YWx1ZSBpcyAiZm9udCxzaXplLGlzYm9sZCxpc2l0YWxpYyxpc3NoYWRvd2VkIiAtLT4NCgkJPHVpZm9udCBuYW1lPSJGT05UX1FVSVpaSU5HIiB2YWx1ZT0i5a6L5L2TLTE4MDMwLDEwLGZhbHNlLGZhbHNlLGZhbHNlIi8+DQoJCTx1aWZvbnQgbmFtZT0iRk9OVF9TQ1JVQlNUQVRVUyIgdmFsdWU9IuWui+S9ky0xODAzMCwxMCx0cnVlLGZhbHNlLHRydWUiLz4NCgkJPHVpZm9udCBuYW1lPSJGT05UX1NDUlVCVElNRSIgdmFsdWU9IuWui+S9ky0xODAzMCwxMCxmYWxzZSxmYWxzZSx0cnVlIi8+DQoJCTx1aWZvbnQgbmFtZT0iRk9OVF9FTEFQU0VEVElNRSIgdmFsdWU9IuWui+S9ky0xODAzMCwxMCx0cnVlLGZhbHNlLHRydWUiLz4NCgkJPHVpZm9udCBuYW1lPSJGT05UX1VUSUxTTUVOVSIgdmFsdWU9IuWui+S9ky0xODAzMCwxMCx0cnVlLGZhbHNlLGZhbHNlIi8+DQoJCTx1aWZvbnQgbmFtZT0iRk9OVF9UQUJTIiB2YWx1ZT0i5a6L5L2TLTE4MDMwLDE0LHRydWUsZmFsc2UsdHJ1ZSIvPg0KCQk8dWlmb250IG5hbWU9IkZPTlRfUFJFU0VOVEFUSU9OTkFNRSIgdmFsdWU9IuWui+S9ky0xODAzMCwxNCxmYWxzZSxmYWxzZSx0cnVlIi8+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+DQoJCTx1aWZvbnQgbmFtZT0iRk9OVF9PVVRMSU5FIiB2YWx1ZT0i5a6L5L2TLTE4MDMwLDEyLGZhbHNlLGZhbHNlLHRydWUiLz4NCgkJPHVpZm9udCBuYW1lPSJGT05UX1NFQVJDSCIgdmFsdWU9IuWui+S9ky0xODAzMCwxMixmYWxzZSxmYWxzZSx0cnVlIi8+DQoJCTx1aWZvbnQgbmFtZT0iRk9OVF9USFVNQiIgdmFsdWU9IuWui+S9ky0xODAzMCwxMCxmYWxzZSxmYWxzZSx0cnVlIi8+DQoJCTx1aWZvbnQgbmFtZT0iRk9OVF9CSU9XSU4iIHZhbHVlPSLlrovkvZMtMTgwMzAsMTIsZmFsc2UsZmFsc2UsZmFsc2UiLz4NCgkJPHVpZm9udCBuYW1lPSJGT05UX0xJU1RIRUFESU5HIiB2YWx1ZT0i5a6L5L2TLTE4MDMwLDEwLGZhbHNlLGZhbHNlLGZhbHNlIi8+DQoJCTx1aWZvbnQgbmFtZT0iRk9OVF9XSU5USVRMRSIgdmFsdWU9IuWui+S9ky0xODAzMCwxMCxmYWxzZSxmYWxzZSx0cnVlIi8+DQoJCTx1aWZvbnQgbmFtZT0iRk9OVF9BVFRBQ0hNRU5UUyIgdmFsdWU9IuWui+S9ky0xODAzMCwxMixmYWxzZSxmYWxzZSx0cnVlIi8+DQoJCTwhLS1xdWl6IHBvZCBhbmQgbWVzc2FnZSBib3ggdGV4dCBmb250cy0tPg0KCQk8dWlmb250IG5hbWU9IkZPTlRfTVNHQk9YX1dJTlRJVExFIiB2YWx1ZT0i5a6L5L2TLTE4MDMwLDEyLHRydWUsZmFsc2UsdHJ1ZSIvPg0KCQk8dWlmb250IG5hbWU9IkZPTlRfTVNHQk9YX01TRyIgdmFsdWU9IuWui+S9ky0xODAzMCwxMixmYWxzZSxmYWxzZSx0cnVlIi8+DQoJCTx1aWZvbnQgbmFtZT0iRk9OVF9NU0dCT1hfT1BUSU9OUyIgdmFsdWU9IuWui+S9ky0xODAzMCwxMCx0cnVlLGZhbHNlLHRydWUiLz4NCgkJPHVpZm9udCBuYW1lPSJGT05UX1FVSVpQT0RfUVVJWl9USVRMRSIgdmFsdWU9IuWui+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+S9ky0xODAzMCwxMCxmYWxzZSxmYWxzZSx0cnVlIi8+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+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+S9ky0xODAzMCwxMCx0cnVlLGZhbHNlLHRydWUiLz4NCgkJPHVpZm9udCBuYW1lPSJGT05UX1FVSVpQT0RfUVVJWl9RVUVTVElPTl9BVFRFTVBURUQiIHZhbHVlPSLlrovkvZMtMTgwMzAsMTAsZmFsc2UsZmFsc2UsdHJ1ZSIvPg0KCQk8dWlmb250IG5hbWU9IkZPTlRfUVVJWlBPRF9RVUlaX1FVRVNUSU9OX0FUVEVNUFRFRF9WQUxVRSIgdmFsdWU9IuWui+S9ky0xODAzMCwxMCx0cnVlLGZhbHNlLHRydWUiLz4NCgkJPHVpZm9udCBuYW1lPSJGT05UX1FVSVpQT0RfUVVJWl9TQ09SRV9UQUciIHZhbHVlPSLlrovkvZMtMTgwMzAsMTIsdHJ1ZSxmYWxzZSx0cnVlIi8+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+S9ky0xODAzMCwxMCx0cnVlLGZhbHNlLHRydWUiLz4NCgkJPHVpZm9udCBuYW1lPSJGT05UX1FVSVpQT0RfUVVJWl9QQVNTU0NPUkUiIHZhbHVlPSLlrovkvZMtMTgwMzAsMTAsZmFsc2UsZmFsc2UsdHJ1ZSIvPg0KCQk8dWlmb250IG5hbWU9IkZPTlRfUVVJWlBPRF9RVUlaX1BBU1NTQ09SRV9WQUxVRSIgdmFsdWU9IuWui+S9ky0xODAzMCwxMCx0cnVlLGZhbHNlLHRydWUiLz4NCgkJPCEtLSB1aXRleHQgLS0+DQoJCTwhLS0gc3Vic3RpdHV0aW9uOiAlbiA9PSBzbGlkZSBudW1iZXIgLS0+DQoJCTx1aXRleHQgbmFtZT0iVU5OQU1FRFNMSURFVElUTEUiIHZhbHVlPSLlubvnga/niYcgJW4iLz4NCgkJPCEtLSBzdWJzdGl0dXRpb246ICVuID09IHNsaWRlIG51bWJlciAtLT4NCgkJPCEtLSBzdWJzdGl0dXRpb246ICV0ID09IHRvdGFsIHNsaWRlIGNvdW50IC0tPg0KCQk8dWl0ZXh0IG5hbWU9IlNDUlVCQkFSU1RBVFVTX1NMSURFSU5GTyIgdmFsdWU9IuW5u+eBr+eJhyAlbiAvICV0IHwgIi8+DQoJCTx1aXRleHQgbmFtZT0iU0NSVUJCQVJTVEFUVVNfU1RPUFBFRCIgdmFsdWU9IuW3suWBnOatoiIvPg0KCQk8dWl0ZXh0IG5hbWU9IlNDUlVCQkFSU1RBVFVTX1BMQVlJTkciIHZhbHVlPSLmraPlnKjmkq3mlL4iLz4NCgkJPHVpdGV4dCBuYW1lPSJTQ1JVQkJBUlNUQVRVU19OT0FVRElPIiB2YWx1ZT0i5peg6Z+z6aKRIi8+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+DQoJCTx1aXRleHQgbmFtZT0iRUxBUFNFRCIgdmFsdWU9IuWJqeS9mSAlbSDliIbpkp8gJXMg56eSIi8+DQoJCTx1aXRleHQgbmFtZT0iTk9URk9VTkQiIHZhbHVlPSLmnKrmib7liLDku7vkvZXlhoXlrrkiLz4NCgkJPHVpdGV4dCBuYW1lPSJBVFRBQ0hNRU5UUyIgdmFsdWU9IumZhOS7tiIvPg0KCQk8IS0tIHN1YnN0aXR1dGlvbjogJXAgPT0gY3VycmVudCBzcGVha2VyJ3MgdGl0bGUgLS0+DQoJCTx1aXRleHQgbmFtZT0iQklPV0lOX1RJVExFIiB2YWx1ZT0i5Liq5Lq6566A5LuLOiAlcCIvPg0KCQk8dWl0ZXh0IG5hbWU9IkJJT0JUTl9USVRMRSIgdmFsdWU9IuS4quS6uueugOS7iyIvPg0KCQk8dWl0ZXh0IG5hbWU9IkRJVklERVJCVE5fVElUTEUiIHZhbHVlPSJ8Ii8+DQoJCTx1aXRleHQgbmFtZT0iQ09OVEFDVEJUTl9USVRMRSIgdmFsdWU9IuiBlOezu+aWueW8jyIvPg0KCQk8dWl0ZXh0IG5hbWU9IlRBQl9RVUlaIiB2YWx1ZT0i5rWL6aqMIi8+DQoJCTx1aXRleHQgbmFtZT0iVEFCX09VVExJTkUiIHZhbHVlPSLlpKfnurIiLz4NCgkJPHVpdGV4dCBuYW1lPSJUQUJfVEhVTUIiIHZhbHVlPSLnvKnnlaXlm74iLz4NCgkJPHVpdGV4dCBuYW1lPSJUQUJfTk9URVMiIHZhbHVlPSLlpIfms6giLz4NCgkJPHVpdGV4dCBuYW1lPSJUQUJfU0VBUkNIIiB2YWx1ZT0i5pCc57SiIi8+DQoJCTx1aXRleHQgbmFtZT0iU0xJREVfSEVBRElORyIgdmFsdWU9IuW5u+eBr+eJh+agh+mimCIvPg0KCQk8dWl0ZXh0IG5hbWU9IkRVUkFUSU9OX0hFQURJTkciIHZhbHVlPSLmjIHnu63ml7bpl7QiLz4NCgkJPHVpdGV4dCBuYW1lPSJTRUFSQ0hfSEVBRElORyIgdmFsdWU9IuaQnOe0ouaWh+acrDoiLz4NCgkJPHVpdGV4dCBuYW1lPSJUSFVNQl9IRUFESU5HIiB2YWx1ZT0i5bm754Gv54mHIi8+DQoJCTx1aXRleHQgbmFtZT0iVEhVTUJfSU5GTyIgdmFsdWU9IuW5u+eBr+eJh+agh+mimC/mjIHnu63ml7bpl7QiLz4NCgkJPHVpdGV4dCBuYW1lPSJBVFRBQ0hOQU1FX0hFQURJTkciIHZhbHVlPSLmlofku7blkI0iLz4NCgkJPHVpdGV4dCBuYW1lPSJBVFRBQ0hTSVpFX0hFQURJTkciIHZhbHVlPSLlpKflsI8iLz4NCgkJPHVpdGV4dCBuYW1lPSJTTElERV9OT1RFUyIgdmFsdWU9IuW5u+eBr+eJh+Wkh+azq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+DQoJCTx1aXRleHQgbmFtZT0iUVVJWlBPRF9RVUlaX0FUVEVNUFQiIHZhbHVlPSLQn9C+0L/Ri9GC0LrQsCDQv9GA0L7QudGC0Lgg0L7Qv9GA0L7RgToiLz4NCgkJPHVpdGV4dCBuYW1lPSJRVUlaUE9EX1FVSVpfQVRURU1QVF9WQUxVRSIgdmFsdWU9IiVuINC40LcgJXQiLz4NCgkJPHVpdGV4dCBuYW1lPSJRVUlaUE9EX1FVSVpfU0NPUkUiIHZhbHVlPSLQndCw0LHRgNCw0L3QviDQsdCw0LvQu9C+0LI6Ii8+DQoJCTx1aXRleHQgbmFtZT0iUVVJWlBPRF9RVUlaX1BBU1NTQ09SRSIgdmFsdWU9ItCf0YDQvtGF0L7QtNC90L7QuSDRgNC10LfRg9C70YzRgtCw0YI6Ii8+DQoJCTx1aXRleHQgbmFtZT0iUVVJWlBPRF9RVUlaX01BWFNDT1JFIiB2YWx1ZT0i0JzQsNC60YHQuNC80LDQu9GM0L3Ri9C5INGA0LXQt9GD0LvRjNGC0LDRgjoiLz4NCgkJPHVpdGV4dCBuYW1lPSJRVUlaUE9EX1FVRVNBVE1QVF9TVFIiIHZhbHVlPSLQn9C+0L/Ri9GC0LrQsDogJW4g0LjQtyAldCIvPg0KCQk8dWl0ZXh0IG5hbWU9IlFVSVpQT0RfUVVFU1RZUEVfU1RSIiB2YWx1ZT0i0KLQuNC/OiAlcyIvPg0KCQk8dWl0ZXh0IG5hbWU9IlFVSVpQT0RfUVVFU1RZUEVfR1JEIiB2YWx1ZT0i0KEg0L7RhtC10L3QutC+0LkiLz4NCgkJPHVpdGV4dCBuYW1lPSJRVUlaUE9EX1FVRVNUWVBFX1NWWSIgdmFsdWU9ItCe0LHQt9C+0YAiLz4NCgkJPHVpdGV4dCBuYW1lPSJRVUlaUE9EX1FVSVpBVE1QVF9JTkYiIHZhbHVlPSLQkdC+0LvRjNGI0L7QtSDRh9C40YHQu9C+Ii8+DQoJCTx1aXRleHQgbmFtZT0iUVVJWlBPRF9RVUVTQVRNUFRfSU5GIiB2YWx1ZT0i0JHQvtC70YzRiNC+0LUg0YfQuNGB0LvQviIvPg0KCQk8dWl0ZXh0IG5hbWU9IldBUk5JTkdNU0dfWUVTU1RSSU5HIiB2YWx1ZT0i0JTQsCIvPg0KCQk8dWl0ZXh0IG5hbWU9IldBUk5JTkdNU0dfTk9TVFJJTkciIHZhbHVlPSLQndC10YIiLz4NCgkJPHVpdGV4dCBuYW1lPSJXQVJOSU5HTVNHX1RJVExFU1RSSU5HIiB2YWx1ZT0i0J/RgNC10LTRg9C/0YDQtdC20LTQtdC90LjQtSDQviDQvdCw0LLQuNCz0LDRhtC40Lgg0LIg0L7Qv9GA0L7RgdC1Ii8+DQoJCTx1aXRleHQgbmFtZT0iV0FSTklOR01TR19NU0dTVFJJTkciIHZhbHVlPSLQkiDQvtC/0YDQvtGB0LUg0L7RgdGC0LDQu9C40YHRjCDQvdC10L7RgtCy0LXRh9C10L3QvdGL0LUg0LLQvtC/0YDQvtGB0Ysu0J3QsNC20LDRgtC40LUg0LrQvdC+0L/QutC4ICZxdW90O9CU0LAmcXVvdDsg0L/RgNC40LLQtdC00LXRgiDQuiDQt9Cw0LrRgNGL0YLQuNGOINC+0L/RgNC+0YHQsC4g0J3QsNC20LDRgtC40LUg0LrQvdC+0L/QutC4ICZxdW90O9Cd0LXRgiZxdW90OyDQv9GA0L7QtNC+0LvQttC40YIg0L7Qv9GA0L7RgS4iLz4NCgkJPHVpdGV4dCBuYW1lPSJJTkZPUk1BVElPTl9IMjY0X0ZMQVNIUExBWUVSIiB2YWx1ZT0i0KLQtdC60YPRidCw0Y8g0LLQtdGA0YHQuNGPINC/0YDQvtC40LPRgNGL0LLQsNGC0LXQu9GPIEZsYXNoIFBsYXllciwg0YPRgdGC0LDQvdC+0LLQu9C10L3QvdCw0Y8g0L3QsCDRjdGC0L7QvCDQutC+0LzQv9GM0Y7RgtC10YDQtSwg0L3QtSDQv9C+0LTQtNC10YDQttC40LLQsNC10YIg0Y3RgtC+INCy0LjQtNC10L4uINCp0LXQu9C60L3QuNGC0LUg0LIg0L7QsdC70LDRgdGC0Lgg0LLQuNC00LXQviwg0YfRgtC+0LHRiyDQt9Cw0LPRgNGD0LfQuNGC0Ywg0L/QvtGB0LvQtdC00L3RjtGOINCy0LXRgNGB0LjRjiDQv9GA0L7QuNCz0YDRi9Cy0LDRgtC10LvRj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+0LbQtdC90LjQtSDQsiDRhNCw0LnQuyBBZG9iZSBQcmVzZW50ZXIiLz4NCgkJPHVpdGV4dCBuYW1lPSJET0NXUkFQX01TRyIgdmFsdWU9ItCh0L7RhdGA0LDQvdC40YLRjCDQsiDQv9Cw0L/QutGDICZxdW90O9Cc0L7QuSDQutC+0LzQv9GM0Y7RgtC10YAmcXVvdDsiLz4NCgkJPHVpdGV4dCBuYW1lPSJET0NXUkFQX1BST01QVCIgdmFsdWU9ItCp0LXQu9C60L3Rg9GC0Ywg0LTQu9GPINC30LDQs9GA0YPQt9C60LgiLz4NCgk8L2xhbmd1YWdlPg0KPC9jb25maWd1cmF0aW9uPg0K"/>
  <p:tag name="MMPROD_UIDATA" val="&lt;database version=&quot;7.0&quot;&gt;&lt;object type=&quot;1&quot; unique_id=&quot;10001&quot;&gt;&lt;property id=&quot;20141&quot; value=&quot;Cogo B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2&quot; value=&quot;0&quot;/&gt;&lt;property id=&quot;20183&quot; value=&quot;1&quot;/&gt;&lt;property id=&quot;20184&quot; value=&quot;7&quot;/&gt;&lt;property id=&quot;20193&quot; value=&quot;-1&quot;/&gt;&lt;property id=&quot;20224&quot; value=&quot;I:\Jerry\_UWP\Classes\CEE-2630\Powerpoints\COGO&quot;/&gt;&lt;property id=&quot;20250&quot; value=&quot;0&quot;/&gt;&lt;property id=&quot;20251&quot; value=&quot;0&quot;/&gt;&lt;property id=&quot;20259&quot; value=&quot;1&quot;/&gt;&lt;object type=&quot;8&quot; unique_id=&quot;10014&quot;&gt;&lt;/object&gt;&lt;object type=&quot;2&quot; unique_id=&quot;10015&quot;&gt;&lt;object type=&quot;3&quot; unique_id=&quot;10021&quot;&gt;&lt;property id=&quot;20148&quot; value=&quot;5&quot;/&gt;&lt;property id=&quot;20300&quot; value=&quot;Slide 4&quot;/&gt;&lt;property id=&quot;20303&quot; value=&quot;Jerry Mahun&quot;/&gt;&lt;property id=&quot;20307&quot; value=&quot;264&quot;/&gt;&lt;property id=&quot;20309&quot; value=&quot;10435&quot;/&gt;&lt;/object&gt;&lt;object type=&quot;3&quot; unique_id=&quot;10022&quot;&gt;&lt;property id=&quot;20148&quot; value=&quot;5&quot;/&gt;&lt;property id=&quot;20300&quot; value=&quot;Slide 6&quot;/&gt;&lt;property id=&quot;20303&quot; value=&quot;Jerry Mahun&quot;/&gt;&lt;property id=&quot;20307&quot; value=&quot;268&quot;/&gt;&lt;property id=&quot;20309&quot; value=&quot;10435&quot;/&gt;&lt;/object&gt;&lt;object type=&quot;3&quot; unique_id=&quot;10023&quot;&gt;&lt;property id=&quot;20148&quot; value=&quot;5&quot;/&gt;&lt;property id=&quot;20300&quot; value=&quot;Slide 8&quot;/&gt;&lt;property id=&quot;20303&quot; value=&quot;Jerry Mahun&quot;/&gt;&lt;property id=&quot;20307&quot; value=&quot;282&quot;/&gt;&lt;property id=&quot;20309&quot; value=&quot;10435&quot;/&gt;&lt;/object&gt;&lt;object type=&quot;3&quot; unique_id=&quot;10024&quot;&gt;&lt;property id=&quot;20148&quot; value=&quot;5&quot;/&gt;&lt;property id=&quot;20300&quot; value=&quot;Slide 13&quot;/&gt;&lt;property id=&quot;20303&quot; value=&quot;Jerry Mahun&quot;/&gt;&lt;property id=&quot;20307&quot; value=&quot;284&quot;/&gt;&lt;property id=&quot;20309&quot; value=&quot;10435&quot;/&gt;&lt;/object&gt;&lt;object type=&quot;3&quot; unique_id=&quot;10028&quot;&gt;&lt;property id=&quot;20148&quot; value=&quot;5&quot;/&gt;&lt;property id=&quot;20300&quot; value=&quot;Slide 31&quot;/&gt;&lt;property id=&quot;20303&quot; value=&quot;Jerry Mahun&quot;/&gt;&lt;property id=&quot;20307&quot; value=&quot;274&quot;/&gt;&lt;property id=&quot;20309&quot; value=&quot;10435&quot;/&gt;&lt;/object&gt;&lt;object type=&quot;3&quot; unique_id=&quot;10029&quot;&gt;&lt;property id=&quot;20148&quot; value=&quot;5&quot;/&gt;&lt;property id=&quot;20300&quot; value=&quot;Slide 32&quot;/&gt;&lt;property id=&quot;20303&quot; value=&quot;Jerry Mahun&quot;/&gt;&lt;property id=&quot;20307&quot; value=&quot;275&quot;/&gt;&lt;property id=&quot;20309&quot; value=&quot;10435&quot;/&gt;&lt;/object&gt;&lt;object type=&quot;3&quot; unique_id=&quot;10030&quot;&gt;&lt;property id=&quot;20148&quot; value=&quot;5&quot;/&gt;&lt;property id=&quot;20300&quot; value=&quot;Slide 33&quot;/&gt;&lt;property id=&quot;20303&quot; value=&quot;Jerry Mahun&quot;/&gt;&lt;property id=&quot;20307&quot; value=&quot;276&quot;/&gt;&lt;property id=&quot;20309&quot; value=&quot;10435&quot;/&gt;&lt;/object&gt;&lt;object type=&quot;3&quot; unique_id=&quot;10031&quot;&gt;&lt;property id=&quot;20148&quot; value=&quot;5&quot;/&gt;&lt;property id=&quot;20300&quot; value=&quot;Slide 34&quot;/&gt;&lt;property id=&quot;20303&quot; value=&quot;Jerry Mahun&quot;/&gt;&lt;property id=&quot;20307&quot; value=&quot;277&quot;/&gt;&lt;property id=&quot;20309&quot; value=&quot;10435&quot;/&gt;&lt;/object&gt;&lt;object type=&quot;3&quot; unique_id=&quot;10032&quot;&gt;&lt;property id=&quot;20148&quot; value=&quot;5&quot;/&gt;&lt;property id=&quot;20300&quot; value=&quot;Slide 35&quot;/&gt;&lt;property id=&quot;20303&quot; value=&quot;Jerry Mahun&quot;/&gt;&lt;property id=&quot;20307&quot; value=&quot;278&quot;/&gt;&lt;property id=&quot;20309&quot; value=&quot;10435&quot;/&gt;&lt;/object&gt;&lt;object type=&quot;3&quot; unique_id=&quot;10033&quot;&gt;&lt;property id=&quot;20148&quot; value=&quot;5&quot;/&gt;&lt;property id=&quot;20300&quot; value=&quot;Slide 36&quot;/&gt;&lt;property id=&quot;20303&quot; value=&quot;Jerry Mahun&quot;/&gt;&lt;property id=&quot;20307&quot; value=&quot;279&quot;/&gt;&lt;property id=&quot;20309&quot; value=&quot;10435&quot;/&gt;&lt;/object&gt;&lt;object type=&quot;3&quot; unique_id=&quot;10034&quot;&gt;&lt;property id=&quot;20148&quot; value=&quot;5&quot;/&gt;&lt;property id=&quot;20300&quot; value=&quot;Slide 39&quot;/&gt;&lt;property id=&quot;20303&quot; value=&quot;Jerry Mahun&quot;/&gt;&lt;property id=&quot;20307&quot; value=&quot;289&quot;/&gt;&lt;property id=&quot;20309&quot; value=&quot;10435&quot;/&gt;&lt;/object&gt;&lt;object type=&quot;3&quot; unique_id=&quot;10040&quot;&gt;&lt;property id=&quot;20148&quot; value=&quot;5&quot;/&gt;&lt;property id=&quot;20300&quot; value=&quot;Slide 53&quot;/&gt;&lt;property id=&quot;20303&quot; value=&quot;Jerry Mahun&quot;/&gt;&lt;property id=&quot;20307&quot; value=&quot;297&quot;/&gt;&lt;property id=&quot;20309&quot; value=&quot;10435&quot;/&gt;&lt;/object&gt;&lt;object type=&quot;3&quot; unique_id=&quot;11064&quot;&gt;&lt;property id=&quot;20148&quot; value=&quot;5&quot;/&gt;&lt;property id=&quot;20300&quot; value=&quot;Slide 5&quot;/&gt;&lt;property id=&quot;20307&quot; value=&quot;310&quot;/&gt;&lt;property id=&quot;20309&quot; value=&quot;-1&quot;/&gt;&lt;/object&gt;&lt;object type=&quot;3&quot; unique_id=&quot;11065&quot;&gt;&lt;property id=&quot;20148&quot; value=&quot;5&quot;/&gt;&lt;property id=&quot;20300&quot; value=&quot;Slide 7&quot;/&gt;&lt;property id=&quot;20307&quot; value=&quot;311&quot;/&gt;&lt;property id=&quot;20309&quot; value=&quot;-1&quot;/&gt;&lt;/object&gt;&lt;object type=&quot;3&quot; unique_id=&quot;11066&quot;&gt;&lt;property id=&quot;20148&quot; value=&quot;5&quot;/&gt;&lt;property id=&quot;20300&quot; value=&quot;Slide 9&quot;/&gt;&lt;property id=&quot;20307&quot; value=&quot;312&quot;/&gt;&lt;property id=&quot;20309&quot; value=&quot;-1&quot;/&gt;&lt;/object&gt;&lt;object type=&quot;3&quot; unique_id=&quot;11067&quot;&gt;&lt;property id=&quot;20148&quot; value=&quot;5&quot;/&gt;&lt;property id=&quot;20300&quot; value=&quot;Slide 10&quot;/&gt;&lt;property id=&quot;20307&quot; value=&quot;313&quot;/&gt;&lt;property id=&quot;20309&quot; value=&quot;-1&quot;/&gt;&lt;/object&gt;&lt;object type=&quot;3&quot; unique_id=&quot;11068&quot;&gt;&lt;property id=&quot;20148&quot; value=&quot;5&quot;/&gt;&lt;property id=&quot;20300&quot; value=&quot;Slide 11&quot;/&gt;&lt;property id=&quot;20307&quot; value=&quot;314&quot;/&gt;&lt;property id=&quot;20309&quot; value=&quot;-1&quot;/&gt;&lt;/object&gt;&lt;object type=&quot;3&quot; unique_id=&quot;11069&quot;&gt;&lt;property id=&quot;20148&quot; value=&quot;5&quot;/&gt;&lt;property id=&quot;20300&quot; value=&quot;Slide 12&quot;/&gt;&lt;property id=&quot;20307&quot; value=&quot;315&quot;/&gt;&lt;property id=&quot;20309&quot; value=&quot;-1&quot;/&gt;&lt;/object&gt;&lt;object type=&quot;3&quot; unique_id=&quot;11070&quot;&gt;&lt;property id=&quot;20148&quot; value=&quot;5&quot;/&gt;&lt;property id=&quot;20300&quot; value=&quot;Slide 14&quot;/&gt;&lt;property id=&quot;20307&quot; value=&quot;317&quot;/&gt;&lt;property id=&quot;20309&quot; value=&quot;-1&quot;/&gt;&lt;/object&gt;&lt;object type=&quot;3&quot; unique_id=&quot;11071&quot;&gt;&lt;property id=&quot;20148&quot; value=&quot;5&quot;/&gt;&lt;property id=&quot;20300&quot; value=&quot;Slide 15&quot;/&gt;&lt;property id=&quot;20307&quot; value=&quot;318&quot;/&gt;&lt;property id=&quot;20309&quot; value=&quot;-1&quot;/&gt;&lt;/object&gt;&lt;object type=&quot;3&quot; unique_id=&quot;11072&quot;&gt;&lt;property id=&quot;20148&quot; value=&quot;5&quot;/&gt;&lt;property id=&quot;20300&quot; value=&quot;Slide 16&quot;/&gt;&lt;property id=&quot;20307&quot; value=&quot;319&quot;/&gt;&lt;property id=&quot;20309&quot; value=&quot;-1&quot;/&gt;&lt;/object&gt;&lt;object type=&quot;3&quot; unique_id=&quot;11073&quot;&gt;&lt;property id=&quot;20148&quot; value=&quot;5&quot;/&gt;&lt;property id=&quot;20300&quot; value=&quot;Slide 17&quot;/&gt;&lt;property id=&quot;20307&quot; value=&quot;320&quot;/&gt;&lt;property id=&quot;20309&quot; value=&quot;-1&quot;/&gt;&lt;/object&gt;&lt;object type=&quot;3&quot; unique_id=&quot;11074&quot;&gt;&lt;property id=&quot;20148&quot; value=&quot;5&quot;/&gt;&lt;property id=&quot;20300&quot; value=&quot;Slide 19&quot;/&gt;&lt;property id=&quot;20307&quot; value=&quot;321&quot;/&gt;&lt;property id=&quot;20309&quot; value=&quot;-1&quot;/&gt;&lt;/object&gt;&lt;object type=&quot;3&quot; unique_id=&quot;11075&quot;&gt;&lt;property id=&quot;20148&quot; value=&quot;5&quot;/&gt;&lt;property id=&quot;20300&quot; value=&quot;Slide 20&quot;/&gt;&lt;property id=&quot;20307&quot; value=&quot;322&quot;/&gt;&lt;property id=&quot;20309&quot; value=&quot;-1&quot;/&gt;&lt;/object&gt;&lt;object type=&quot;3&quot; unique_id=&quot;11076&quot;&gt;&lt;property id=&quot;20148&quot; value=&quot;5&quot;/&gt;&lt;property id=&quot;20300&quot; value=&quot;Slide 21&quot;/&gt;&lt;property id=&quot;20307&quot; value=&quot;323&quot;/&gt;&lt;property id=&quot;20309&quot; value=&quot;-1&quot;/&gt;&lt;/object&gt;&lt;object type=&quot;3&quot; unique_id=&quot;12032&quot;&gt;&lt;property id=&quot;20148&quot; value=&quot;5&quot;/&gt;&lt;property id=&quot;20300&quot; value=&quot;Slide 18&quot;/&gt;&lt;property id=&quot;20307&quot; value=&quot;334&quot;/&gt;&lt;property id=&quot;20309&quot; value=&quot;-1&quot;/&gt;&lt;/object&gt;&lt;object type=&quot;3&quot; unique_id=&quot;12033&quot;&gt;&lt;property id=&quot;20148&quot; value=&quot;5&quot;/&gt;&lt;property id=&quot;20300&quot; value=&quot;Slide 22&quot;/&gt;&lt;property id=&quot;20307&quot; value=&quot;325&quot;/&gt;&lt;property id=&quot;20309&quot; value=&quot;-1&quot;/&gt;&lt;/object&gt;&lt;object type=&quot;3&quot; unique_id=&quot;12034&quot;&gt;&lt;property id=&quot;20148&quot; value=&quot;5&quot;/&gt;&lt;property id=&quot;20300&quot; value=&quot;Slide 23&quot;/&gt;&lt;property id=&quot;20307&quot; value=&quot;324&quot;/&gt;&lt;property id=&quot;20309&quot; value=&quot;-1&quot;/&gt;&lt;/object&gt;&lt;object type=&quot;3&quot; unique_id=&quot;12035&quot;&gt;&lt;property id=&quot;20148&quot; value=&quot;5&quot;/&gt;&lt;property id=&quot;20300&quot; value=&quot;Slide 24&quot;/&gt;&lt;property id=&quot;20307&quot; value=&quot;327&quot;/&gt;&lt;property id=&quot;20309&quot; value=&quot;-1&quot;/&gt;&lt;/object&gt;&lt;object type=&quot;3&quot; unique_id=&quot;12036&quot;&gt;&lt;property id=&quot;20148&quot; value=&quot;5&quot;/&gt;&lt;property id=&quot;20300&quot; value=&quot;Slide 25&quot;/&gt;&lt;property id=&quot;20307&quot; value=&quot;326&quot;/&gt;&lt;property id=&quot;20309&quot; value=&quot;-1&quot;/&gt;&lt;/object&gt;&lt;object type=&quot;3&quot; unique_id=&quot;12037&quot;&gt;&lt;property id=&quot;20148&quot; value=&quot;5&quot;/&gt;&lt;property id=&quot;20300&quot; value=&quot;Slide 26&quot;/&gt;&lt;property id=&quot;20307&quot; value=&quot;331&quot;/&gt;&lt;property id=&quot;20309&quot; value=&quot;-1&quot;/&gt;&lt;/object&gt;&lt;object type=&quot;3&quot; unique_id=&quot;12038&quot;&gt;&lt;property id=&quot;20148&quot; value=&quot;5&quot;/&gt;&lt;property id=&quot;20300&quot; value=&quot;Slide 27&quot;/&gt;&lt;property id=&quot;20307&quot; value=&quot;330&quot;/&gt;&lt;property id=&quot;20309&quot; value=&quot;-1&quot;/&gt;&lt;/object&gt;&lt;object type=&quot;3&quot; unique_id=&quot;12039&quot;&gt;&lt;property id=&quot;20148&quot; value=&quot;5&quot;/&gt;&lt;property id=&quot;20300&quot; value=&quot;Slide 28&quot;/&gt;&lt;property id=&quot;20307&quot; value=&quot;332&quot;/&gt;&lt;property id=&quot;20309&quot; value=&quot;-1&quot;/&gt;&lt;/object&gt;&lt;object type=&quot;3&quot; unique_id=&quot;12040&quot;&gt;&lt;property id=&quot;20148&quot; value=&quot;5&quot;/&gt;&lt;property id=&quot;20300&quot; value=&quot;Slide 29&quot;/&gt;&lt;property id=&quot;20307&quot; value=&quot;333&quot;/&gt;&lt;property id=&quot;20309&quot; value=&quot;-1&quot;/&gt;&lt;/object&gt;&lt;object type=&quot;3&quot; unique_id=&quot;13526&quot;&gt;&lt;property id=&quot;20148&quot; value=&quot;5&quot;/&gt;&lt;property id=&quot;20300&quot; value=&quot;Slide 2&quot;/&gt;&lt;property id=&quot;20307&quot; value=&quot;350&quot;/&gt;&lt;property id=&quot;20309&quot; value=&quot;-1&quot;/&gt;&lt;/object&gt;&lt;object type=&quot;3&quot; unique_id=&quot;13527&quot;&gt;&lt;property id=&quot;20148&quot; value=&quot;5&quot;/&gt;&lt;property id=&quot;20300&quot; value=&quot;Slide 3&quot;/&gt;&lt;property id=&quot;20307&quot; value=&quot;352&quot;/&gt;&lt;property id=&quot;20309&quot; value=&quot;-1&quot;/&gt;&lt;/object&gt;&lt;object type=&quot;3&quot; unique_id=&quot;13528&quot;&gt;&lt;property id=&quot;20148&quot; value=&quot;5&quot;/&gt;&lt;property id=&quot;20300&quot; value=&quot;Slide 37&quot;/&gt;&lt;property id=&quot;20307&quot; value=&quot;351&quot;/&gt;&lt;property id=&quot;20309&quot; value=&quot;-1&quot;/&gt;&lt;/object&gt;&lt;object type=&quot;3&quot; unique_id=&quot;14849&quot;&gt;&lt;property id=&quot;20148&quot; value=&quot;5&quot;/&gt;&lt;property id=&quot;20300&quot; value=&quot;Slide 38&quot;/&gt;&lt;property id=&quot;20307&quot; value=&quot;353&quot;/&gt;&lt;property id=&quot;20309&quot; value=&quot;-1&quot;/&gt;&lt;/object&gt;&lt;object type=&quot;3&quot; unique_id=&quot;14850&quot;&gt;&lt;property id=&quot;20148&quot; value=&quot;5&quot;/&gt;&lt;property id=&quot;20300&quot; value=&quot;Slide 40&quot;/&gt;&lt;property id=&quot;20307&quot; value=&quot;356&quot;/&gt;&lt;property id=&quot;20309&quot; value=&quot;-1&quot;/&gt;&lt;/object&gt;&lt;object type=&quot;3&quot; unique_id=&quot;14851&quot;&gt;&lt;property id=&quot;20148&quot; value=&quot;5&quot;/&gt;&lt;property id=&quot;20300&quot; value=&quot;Slide 41&quot;/&gt;&lt;property id=&quot;20307&quot; value=&quot;357&quot;/&gt;&lt;property id=&quot;20309&quot; value=&quot;-1&quot;/&gt;&lt;/object&gt;&lt;object type=&quot;3&quot; unique_id=&quot;14852&quot;&gt;&lt;property id=&quot;20148&quot; value=&quot;5&quot;/&gt;&lt;property id=&quot;20300&quot; value=&quot;Slide 42&quot;/&gt;&lt;property id=&quot;20307&quot; value=&quot;358&quot;/&gt;&lt;property id=&quot;20309&quot; value=&quot;-1&quot;/&gt;&lt;/object&gt;&lt;object type=&quot;3&quot; unique_id=&quot;14853&quot;&gt;&lt;property id=&quot;20148&quot; value=&quot;5&quot;/&gt;&lt;property id=&quot;20300&quot; value=&quot;Slide 43&quot;/&gt;&lt;property id=&quot;20307&quot; value=&quot;359&quot;/&gt;&lt;property id=&quot;20309&quot; value=&quot;-1&quot;/&gt;&lt;/object&gt;&lt;object type=&quot;3&quot; unique_id=&quot;14854&quot;&gt;&lt;property id=&quot;20148&quot; value=&quot;5&quot;/&gt;&lt;property id=&quot;20300&quot; value=&quot;Slide 44&quot;/&gt;&lt;property id=&quot;20307&quot; value=&quot;360&quot;/&gt;&lt;property id=&quot;20309&quot; value=&quot;-1&quot;/&gt;&lt;/object&gt;&lt;object type=&quot;3&quot; unique_id=&quot;14855&quot;&gt;&lt;property id=&quot;20148&quot; value=&quot;5&quot;/&gt;&lt;property id=&quot;20300&quot; value=&quot;Slide 45&quot;/&gt;&lt;property id=&quot;20307&quot; value=&quot;361&quot;/&gt;&lt;property id=&quot;20309&quot; value=&quot;-1&quot;/&gt;&lt;/object&gt;&lt;object type=&quot;3&quot; unique_id=&quot;14856&quot;&gt;&lt;property id=&quot;20148&quot; value=&quot;5&quot;/&gt;&lt;property id=&quot;20300&quot; value=&quot;Slide 46&quot;/&gt;&lt;property id=&quot;20307&quot; value=&quot;362&quot;/&gt;&lt;property id=&quot;20309&quot; value=&quot;-1&quot;/&gt;&lt;/object&gt;&lt;object type=&quot;3&quot; unique_id=&quot;14857&quot;&gt;&lt;property id=&quot;20148&quot; value=&quot;5&quot;/&gt;&lt;property id=&quot;20300&quot; value=&quot;Slide 47&quot;/&gt;&lt;property id=&quot;20307&quot; value=&quot;363&quot;/&gt;&lt;property id=&quot;20309&quot; value=&quot;-1&quot;/&gt;&lt;/object&gt;&lt;object type=&quot;3&quot; unique_id=&quot;14858&quot;&gt;&lt;property id=&quot;20148&quot; value=&quot;5&quot;/&gt;&lt;property id=&quot;20300&quot; value=&quot;Slide 48&quot;/&gt;&lt;property id=&quot;20307&quot; value=&quot;364&quot;/&gt;&lt;property id=&quot;20309&quot; value=&quot;-1&quot;/&gt;&lt;/object&gt;&lt;object type=&quot;3&quot; unique_id=&quot;14859&quot;&gt;&lt;property id=&quot;20148&quot; value=&quot;5&quot;/&gt;&lt;property id=&quot;20300&quot; value=&quot;Slide 49&quot;/&gt;&lt;property id=&quot;20307&quot; value=&quot;365&quot;/&gt;&lt;property id=&quot;20309&quot; value=&quot;-1&quot;/&gt;&lt;/object&gt;&lt;object type=&quot;3&quot; unique_id=&quot;14860&quot;&gt;&lt;property id=&quot;20148&quot; value=&quot;5&quot;/&gt;&lt;property id=&quot;20300&quot; value=&quot;Slide 50&quot;/&gt;&lt;property id=&quot;20307&quot; value=&quot;366&quot;/&gt;&lt;property id=&quot;20309&quot; value=&quot;-1&quot;/&gt;&lt;/object&gt;&lt;object type=&quot;3&quot; unique_id=&quot;14861&quot;&gt;&lt;property id=&quot;20148&quot; value=&quot;5&quot;/&gt;&lt;property id=&quot;20300&quot; value=&quot;Slide 52&quot;/&gt;&lt;property id=&quot;20307&quot; value=&quot;354&quot;/&gt;&lt;property id=&quot;20309&quot; value=&quot;-1&quot;/&gt;&lt;/object&gt;&lt;object type=&quot;3&quot; unique_id=&quot;14983&quot;&gt;&lt;property id=&quot;20148&quot; value=&quot;5&quot;/&gt;&lt;property id=&quot;20300&quot; value=&quot;Slide 51&quot;/&gt;&lt;property id=&quot;20307&quot; value=&quot;367&quot;/&gt;&lt;property id=&quot;20309&quot; value=&quot;-1&quot;/&gt;&lt;/object&gt;&lt;object type=&quot;3&quot; unique_id=&quot;15048&quot;&gt;&lt;property id=&quot;20148&quot; value=&quot;5&quot;/&gt;&lt;property id=&quot;20300&quot; value=&quot;Slide 30&quot;/&gt;&lt;property id=&quot;20307&quot; value=&quot;368&quot;/&gt;&lt;property id=&quot;20309&quot; value=&quot;-1&quot;/&gt;&lt;/object&gt;&lt;object type=&quot;3&quot; unique_id=&quot;15290&quot;&gt;&lt;property id=&quot;20148&quot; value=&quot;5&quot;/&gt;&lt;property id=&quot;20300&quot; value=&quot;Slide 1 - &amp;quot;COGO&amp;quot;&quot;/&gt;&lt;property id=&quot;20307&quot; value=&quot;369&quot;/&gt;&lt;/object&gt;&lt;/object&gt;&lt;object type=&quot;10&quot; unique_id=&quot;10432&quot;&gt;&lt;object type=&quot;11&quot; unique_id=&quot;10433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3334&quot;&gt;&lt;/object&gt;&lt;/object&gt;&lt;object type=&quot;4&quot; unique_id=&quot;10434&quot;&gt;&lt;object type=&quot;5&quot; unique_id=&quot;10435&quot;&gt;&lt;property id=&quot;20149&quot; value=&quot;Jerry Mahun&quot;/&gt;&lt;property id=&quot;20150&quot; value=&quot;Samurai Surveyor&quot;/&gt;&lt;property id=&quot;20151&quot; value=&quot;Surveyor.jpg&quot;/&gt;&lt;property id=&quot;20153&quot; value=&quot;gmahun@matcmdison.edu&quot;/&gt;&lt;property id=&quot;20159&quot; value=&quot;tryzub.jpg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5,1664035765,I:\Jerry\_UWP\Classes\CEE-2630\Powerpoints\COGO\12 COGO D_pptx\Media.ppcx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25&quot;/&gt;&lt;/TableIndex&gt;&lt;/ShapeTextInfo&gt;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12&quot;/&gt;&lt;/TableIndex&gt;&lt;/ShapeTextInfo&gt;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6,1664035765,I:\Jerry\_UWP\Classes\CEE-2630\Powerpoints\COGO\12 COGO D_pptx\Media.ppcx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6&quot;/&gt;&lt;lineCharCount val=&quot;1&quot;/&gt;&lt;lineCharCount val=&quot;9&quot;/&gt;&lt;lineCharCount val=&quot;36&quot;/&gt;&lt;/TableIndex&gt;&lt;/ShapeTextInfo&gt;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12&quot;/&gt;&lt;/TableIndex&gt;&lt;/ShapeTextInfo&gt;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836E41D1-6D57-43BE-A12D-4F1B0584A1E3}&quot;/&gt;&lt;isInvalidForFieldText val=&quot;0&quot;/&gt;&lt;Image&gt;&lt;filename val=&quot;I:\Jerry\_UWP\Classes\CEE-2630\Powerpoints\COGO\data\asimages\{836E41D1-6D57-43BE-A12D-4F1B0584A1E3}_46.png&quot;/&gt;&lt;left val=&quot;399&quot;/&gt;&lt;top val=&quot;165&quot;/&gt;&lt;width val=&quot;61&quot;/&gt;&lt;height val=&quot;52&quot;/&gt;&lt;hasText val=&quot;1&quot;/&gt;&lt;/Image&gt;&lt;/ThreeDShapeInfo&gt;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7,1664035765,I:\Jerry\_UWP\Classes\CEE-2630\Powerpoints\COGO\12 COGO D_pptx\Media.ppcx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6&quot;/&gt;&lt;lineCharCount val=&quot;1&quot;/&gt;&lt;lineCharCount val=&quot;9&quot;/&gt;&lt;lineCharCount val=&quot;36&quot;/&gt;&lt;/TableIndex&gt;&lt;/ShapeTextInfo&gt;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12&quot;/&gt;&lt;/TableIndex&gt;&lt;/ShapeTextInfo&gt;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630BE71-FACF-4299-BAA9-2BA77E666821}&quot;/&gt;&lt;isInvalidForFieldText val=&quot;0&quot;/&gt;&lt;Image&gt;&lt;filename val=&quot;I:\Jerry\_UWP\Classes\CEE-2630\Powerpoints\COGO\data\asimages\{7630BE71-FACF-4299-BAA9-2BA77E666821}_47.png&quot;/&gt;&lt;left val=&quot;66&quot;/&gt;&lt;top val=&quot;213&quot;/&gt;&lt;width val=&quot;277&quot;/&gt;&lt;height val=&quot;154&quot;/&gt;&lt;hasText val=&quot;1&quot;/&gt;&lt;/Image&gt;&lt;/ThreeDShapeInfo&gt;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A24C6308-EF2C-4654-A28C-9BE11B98F2BD}&quot;/&gt;&lt;isInvalidForFieldText val=&quot;0&quot;/&gt;&lt;Image&gt;&lt;filename val=&quot;I:\Jerry\_UWP\Classes\CEE-2630\Powerpoints\COGO\data\asimages\{A24C6308-EF2C-4654-A28C-9BE11B98F2BD}_47.png&quot;/&gt;&lt;left val=&quot;399&quot;/&gt;&lt;top val=&quot;165&quot;/&gt;&lt;width val=&quot;61&quot;/&gt;&lt;height val=&quot;52&quot;/&gt;&lt;hasText val=&quot;1&quot;/&gt;&lt;/Image&gt;&lt;/ThreeDShapeInfo&gt;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8,1664035765,I:\Jerry\_UWP\Classes\CEE-2630\Powerpoints\COGO\12 COGO D_pptx\Media.ppcx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DAE22758-8CDB-414A-AAD1-C0F90695D328}&quot;/&gt;&lt;isInvalidForFieldText val=&quot;0&quot;/&gt;&lt;Image&gt;&lt;filename val=&quot;I:\Jerry\_UWP\Classes\CEE-2630\Powerpoints\COGO\data\asimages\{DAE22758-8CDB-414A-AAD1-C0F90695D328}_48.png&quot;/&gt;&lt;left val=&quot;394&quot;/&gt;&lt;top val=&quot;145&quot;/&gt;&lt;width val=&quot;45&quot;/&gt;&lt;height val=&quot;169&quot;/&gt;&lt;hasText val=&quot;1&quot;/&gt;&lt;/Image&gt;&lt;/ThreeDShapeInfo&gt;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6&quot;/&gt;&lt;lineCharCount val=&quot;1&quot;/&gt;&lt;lineCharCount val=&quot;9&quot;/&gt;&lt;lineCharCount val=&quot;33&quot;/&gt;&lt;/TableIndex&gt;&lt;/ShapeTextInfo&gt;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12&quot;/&gt;&lt;/TableIndex&gt;&lt;/ShapeTextInfo&gt;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9,1664035765,I:\Jerry\_UWP\Classes\CEE-2630\Powerpoints\COGO\12 COGO D_pptx\Media.ppcx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1664035765,I:\Jerry\_UWP\Classes\CEE-2630\Powerpoints\COGO\12 COGO D_pptx\Media.ppcx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378B4C66-FE54-4AF8-81E9-87D3BF5F1EBE}&quot;/&gt;&lt;isInvalidForFieldText val=&quot;0&quot;/&gt;&lt;Image&gt;&lt;filename val=&quot;I:\Jerry\_UWP\Classes\CEE-2630\Powerpoints\COGO\data\asimages\{378B4C66-FE54-4AF8-81E9-87D3BF5F1EBE}_49.png&quot;/&gt;&lt;left val=&quot;394&quot;/&gt;&lt;top val=&quot;145&quot;/&gt;&lt;width val=&quot;45&quot;/&gt;&lt;height val=&quot;169&quot;/&gt;&lt;hasText val=&quot;1&quot;/&gt;&lt;/Image&gt;&lt;/ThreeDShapeInfo&gt;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36&quot;/&gt;&lt;lineCharCount val=&quot;1&quot;/&gt;&lt;lineCharCount val=&quot;9&quot;/&gt;&lt;lineCharCount val=&quot;34&quot;/&gt;&lt;lineCharCount val=&quot;1&quot;/&gt;&lt;lineCharCount val=&quot;1&quot;/&gt;&lt;lineCharCount val=&quot;1&quot;/&gt;&lt;lineCharCount val=&quot;1&quot;/&gt;&lt;lineCharCount val=&quot;9&quot;/&gt;&lt;lineCharCount val=&quot;22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12&quot;/&gt;&lt;/TableIndex&gt;&lt;/ShapeTextInfo&gt;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1FD9141-4823-4BAB-A11C-BEB2F99DB634}&quot;/&gt;&lt;isInvalidForFieldText val=&quot;0&quot;/&gt;&lt;Image&gt;&lt;filename val=&quot;I:\Jerry\_UWP\Classes\CEE-2630\Powerpoints\COGO\data\asimages\{B1FD9141-4823-4BAB-A11C-BEB2F99DB634}_49.png&quot;/&gt;&lt;left val=&quot;51&quot;/&gt;&lt;top val=&quot;208&quot;/&gt;&lt;width val=&quot;324&quot;/&gt;&lt;height val=&quot;42&quot;/&gt;&lt;hasText val=&quot;1&quot;/&gt;&lt;/Image&gt;&lt;/ThreeDShapeInfo&gt;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0,1664035765,I:\Jerry\_UWP\Classes\CEE-2630\Powerpoints\COGO\12 COGO D_pptx\Media.ppcx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6&quot;/&gt;&lt;lineCharCount val=&quot;27&quot;/&gt;&lt;lineCharCount val=&quot;9&quot;/&gt;&lt;lineCharCount val=&quot;1&quot;/&gt;&lt;lineCharCount val=&quot;34&quot;/&gt;&lt;/TableIndex&gt;&lt;/ShapeTextInfo&gt;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51F393E-35A2-4B78-97A0-00192BBF7D04}&quot;/&gt;&lt;isInvalidForFieldText val=&quot;0&quot;/&gt;&lt;Image&gt;&lt;filename val=&quot;I:\Jerry\_UWP\Classes\CEE-2630\Powerpoints\COGO\data\asimages\{451F393E-35A2-4B78-97A0-00192BBF7D04}_50.png&quot;/&gt;&lt;left val=&quot;394&quot;/&gt;&lt;top val=&quot;145&quot;/&gt;&lt;width val=&quot;45&quot;/&gt;&lt;height val=&quot;169&quot;/&gt;&lt;hasText val=&quot;1&quot;/&gt;&lt;/Image&gt;&lt;/ThreeDShapeInfo&gt;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25&quot;/&gt;&lt;/TableIndex&gt;&lt;/ShapeTextInfo&gt;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12&quot;/&gt;&lt;/TableIndex&gt;&lt;/ShapeTextInfo&gt;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A0AD3C1-6F19-49B5-9DE5-649EDC61968F}&quot;/&gt;&lt;isInvalidForFieldText val=&quot;0&quot;/&gt;&lt;Image&gt;&lt;filename val=&quot;I:\Jerry\_UWP\Classes\CEE-2630\Powerpoints\COGO\data\asimages\{1A0AD3C1-6F19-49B5-9DE5-649EDC61968F}_50.png&quot;/&gt;&lt;left val=&quot;51&quot;/&gt;&lt;top val=&quot;208&quot;/&gt;&lt;width val=&quot;324&quot;/&gt;&lt;height val=&quot;42&quot;/&gt;&lt;hasText val=&quot;1&quot;/&gt;&lt;/Image&gt;&lt;/ThreeDShapeInfo&gt;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19CDC34-D506-42D1-8AFB-1AADEFD0762D}&quot;/&gt;&lt;isInvalidForFieldText val=&quot;0&quot;/&gt;&lt;Image&gt;&lt;filename val=&quot;I:\Jerry\_UWP\Classes\CEE-2630\Powerpoints\COGO\data\asimages\{319CDC34-D506-42D1-8AFB-1AADEFD0762D}_50.png&quot;/&gt;&lt;left val=&quot;62&quot;/&gt;&lt;top val=&quot;327&quot;/&gt;&lt;width val=&quot;310&quot;/&gt;&lt;height val=&quot;96&quot;/&gt;&lt;hasText val=&quot;1&quot;/&gt;&lt;/Image&gt;&lt;/ThreeDShapeInfo&gt;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36&quot;/&gt;&lt;lineCharCount val=&quot;1&quot;/&gt;&lt;lineCharCount val=&quot;9&quot;/&gt;&lt;lineCharCount val=&quot;34&quot;/&gt;&lt;lineCharCount val=&quot;1&quot;/&gt;&lt;lineCharCount val=&quot;1&quot;/&gt;&lt;lineCharCount val=&quot;1&quot;/&gt;&lt;lineCharCount val=&quot;1&quot;/&gt;&lt;lineCharCount val=&quot;9&quot;/&gt;&lt;lineCharCount val=&quot;22&quot;/&gt;&lt;/TableIndex&gt;&lt;/ShapeTextInfo&gt;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2,1664035765,I:\Jerry\_UWP\Classes\CEE-2630\Powerpoints\COGO\12 COGO D_pptx\Media.ppcx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664035765,I:\Jerry\_UWP\Classes\CEE-2630\Powerpoints\COGO\12 COGO D_pptx\Media.ppcx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25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664035765,I:\Jerry\_UWP\Classes\CEE-2630\Powerpoints\COGO\12 COGO D_pptx\Media.ppcx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25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CED3CEF7-CB97-4045-94BD-A18D74C463A3}&quot;/&gt;&lt;isInvalidForFieldText val=&quot;1&quot;/&gt;&lt;Image&gt;&lt;filename val=&quot;I:\Jerry\_UWP\Classes\CEE-2630\Powerpoints\COGO\data\asimages\{CED3CEF7-CB97-4045-94BD-A18D74C463A3}_sldMaster.png&quot;/&gt;&lt;left val=&quot;-10&quot;/&gt;&lt;top val=&quot;-12&quot;/&gt;&lt;width val=&quot;325&quot;/&gt;&lt;height val=&quot;54&quot;/&gt;&lt;hasText val=&quot;1&quot;/&gt;&lt;/Image&gt;&lt;/ThreeDShape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664035765,I:\Jerry\_UWP\Classes\CEE-2630\Powerpoints\COGO\12 COGO D_pptx\Media.ppcx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3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PRESENTER_SHAPEINFO" val="&lt;ThreeDShapeInfo&gt;&lt;uuid val=&quot;{9AADDCCD-B673-4696-9FA1-CCCBD2EC3E5B}&quot;/&gt;&lt;isInvalidForFieldText val=&quot;0&quot;/&gt;&lt;Image&gt;&lt;filename val=&quot;I:\Jerry\_UWP\Classes\CEE-2630\Powerpoints\COGO\data\asimages\{9AADDCCD-B673-4696-9FA1-CCCBD2EC3E5B}_MtorLt.png&quot;/&gt;&lt;left val=&quot;474&quot;/&gt;&lt;top val=&quot;-1&quot;/&gt;&lt;width val=&quot;178&quot;/&gt;&lt;height val=&quot;37&quot;/&gt;&lt;hasText val=&quot;1&quot;/&gt;&lt;/Image&gt;&lt;/ThreeDShape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25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664035765,I:\Jerry\_UWP\Classes\CEE-2630\Powerpoints\COGO\12 COGO D_pptx\Media.ppcx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1664035765,I:\Jerry\_UWP\Classes\CEE-2630\Powerpoints\COGO\12 COGO D_pptx\Media.ppcx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5&quot;/&gt;&lt;lineCharCount val=&quot;36&quot;/&gt;&lt;lineCharCount val=&quot;35&quot;/&gt;&lt;lineCharCount val=&quot;5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25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18&quot;/&gt;&lt;lineCharCount val=&quot;67&quot;/&gt;&lt;lineCharCount val=&quot;37&quot;/&gt;&lt;lineCharCount val=&quot;36&quot;/&gt;&lt;lineCharCount val=&quot;11&quot;/&gt;&lt;lineCharCount val=&quot;44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664035765,I:\Jerry\_UWP\Classes\CEE-2630\Powerpoints\COGO\12 COGO D_pptx\Media.ppcx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5&quot;/&gt;&lt;lineCharCount val=&quot;36&quot;/&gt;&lt;lineCharCount val=&quot;35&quot;/&gt;&lt;lineCharCount val=&quot;6&quot;/&gt;&lt;lineCharCount val=&quot;28&quot;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25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664035765,I:\Jerry\_UWP\Classes\CEE-2630\Powerpoints\COGO\12 COGO D_pptx\Media.ppcx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25&quot;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5&quot;/&gt;&lt;lineCharCount val=&quot;36&quot;/&gt;&lt;lineCharCount val=&quot;35&quot;/&gt;&lt;lineCharCount val=&quot;6&quot;/&gt;&lt;lineCharCount val=&quot;28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664035765,I:\Jerry\_UWP\Classes\CEE-2630\Powerpoints\COGO\12 COGO D_pptx\Media.ppcx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16&quot;/&gt;&lt;/TableIndex&gt;&lt;/ShapeText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664035765,I:\Jerry\_UWP\Classes\CEE-2630\Powerpoints\COGO\12 COGO D_pptx\Media.ppcx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16&quot;/&gt;&lt;/TableIndex&gt;&lt;/ShapeText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72A966B-CEB0-4B02-8E17-BDACCA1BB89D}&quot;/&gt;&lt;isInvalidForFieldText val=&quot;0&quot;/&gt;&lt;Image&gt;&lt;filename val=&quot;I:\Jerry\_UWP\Classes\CEE-2630\Powerpoints\COGO\data\asimages\{672A966B-CEB0-4B02-8E17-BDACCA1BB89D}_1.png&quot;/&gt;&lt;left val=&quot;357&quot;/&gt;&lt;top val=&quot;262&quot;/&gt;&lt;width val=&quot;202&quot;/&gt;&lt;height val=&quot;56&quot;/&gt;&lt;hasText val=&quot;1&quot;/&gt;&lt;/Image&gt;&lt;/ThreeDShape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664035765,I:\Jerry\_UWP\Classes\CEE-2630\Powerpoints\COGO\12 COGO D_pptx\Media.ppcx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16&quot;/&gt;&lt;/TableIndex&gt;&lt;/ShapeTextInfo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664035765,I:\Jerry\_UWP\Classes\CEE-2630\Powerpoints\COGO\12 COGO D_pptx\Media.ppcx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16&quot;/&gt;&lt;/TableIndex&gt;&lt;/ShapeText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1664035765,I:\Jerry\_UWP\Classes\CEE-2630\Powerpoints\COGO\12 COGO D_pptx\Media.ppcx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16&quot;/&gt;&lt;/TableIndex&gt;&lt;/ShapeTextInfo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5&quot;/&gt;&lt;lineCharCount val=&quot;30&quot;/&gt;&lt;lineCharCount val=&quot;24&quot;/&gt;&lt;/TableIndex&gt;&lt;/ShapeTextInfo&gt;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CD4981E4-F883-474C-BE5C-940BCABF2A27}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664035765,I:\Jerry\_UWP\Classes\CEE-2630\Powerpoints\COGO\12 COGO D_pptx\Media.ppcx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16&quot;/&gt;&lt;/TableIndex&gt;&lt;/ShapeTextInfo&gt;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5&quot;/&gt;&lt;lineCharCount val=&quot;30&quot;/&gt;&lt;lineCharCount val=&quot;24&quot;/&gt;&lt;/TableIndex&gt;&lt;/ShapeTextInfo&gt;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664035765,I:\Jerry\_UWP\Classes\CEE-2630\Powerpoints\COGO\12 COGO D_pptx\Media.ppcx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18&quot;/&gt;&lt;lineCharCount val=&quot;67&quot;/&gt;&lt;lineCharCount val=&quot;37&quot;/&gt;&lt;lineCharCount val=&quot;36&quot;/&gt;&lt;lineCharCount val=&quot;11&quot;/&gt;&lt;lineCharCount val=&quot;44&quot;/&gt;&lt;/TableIndex&gt;&lt;/ShapeTextInfo&gt;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1664035765,I:\Jerry\_UWP\Classes\CEE-2630\Powerpoints\COGO\12 COGO D_pptx\Media.ppcx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16&quot;/&gt;&lt;/TableIndex&gt;&lt;/ShapeTextInfo&gt;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5&quot;/&gt;&lt;lineCharCount val=&quot;30&quot;/&gt;&lt;lineCharCount val=&quot;22&quot;/&gt;&lt;lineCharCount val=&quot;12&quot;/&gt;&lt;/TableIndex&gt;&lt;/ShapeTextInfo&gt;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664035765,I:\Jerry\_UWP\Classes\CEE-2630\Powerpoints\COGO\12 COGO D_pptx\Media.ppcx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16&quot;/&gt;&lt;/TableIndex&gt;&lt;/ShapeTextInfo&gt;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5&quot;/&gt;&lt;lineCharCount val=&quot;30&quot;/&gt;&lt;lineCharCount val=&quot;22&quot;/&gt;&lt;lineCharCount val=&quot;13&quot;/&gt;&lt;lineCharCount val=&quot;25&quot;/&gt;&lt;/TableIndex&gt;&lt;/ShapeTextInfo&gt;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1664035765,I:\Jerry\_UWP\Classes\CEE-2630\Powerpoints\COGO\12 COGO D_pptx\Media.ppcx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16&quot;/&gt;&lt;/TableIndex&gt;&lt;/ShapeTextInfo&gt;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15&quot;/&gt;&lt;lineCharCount val=&quot;30&quot;/&gt;&lt;lineCharCount val=&quot;22&quot;/&gt;&lt;lineCharCount val=&quot;13&quot;/&gt;&lt;lineCharCount val=&quot;26&quot;/&gt;&lt;lineCharCount val=&quot;26&quot;/&gt;&lt;lineCharCount val=&quot;21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1664035765,I:\Jerry\_UWP\Classes\CEE-2630\Powerpoints\COGO\12 COGO D_pptx\Media.ppcx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16&quot;/&gt;&lt;/TableIndex&gt;&lt;/ShapeTextInfo&gt;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15&quot;/&gt;&lt;lineCharCount val=&quot;30&quot;/&gt;&lt;lineCharCount val=&quot;22&quot;/&gt;&lt;lineCharCount val=&quot;13&quot;/&gt;&lt;lineCharCount val=&quot;26&quot;/&gt;&lt;lineCharCount val=&quot;26&quot;/&gt;&lt;lineCharCount val=&quot;21&quot;/&gt;&lt;/TableIndex&gt;&lt;/ShapeTextInfo&gt;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72A966B-CEB0-4B02-8E17-BDACCA1BB89D}&quot;/&gt;&lt;isInvalidForFieldText val=&quot;0&quot;/&gt;&lt;Image&gt;&lt;filename val=&quot;I:\Jerry\_UWP\Classes\CEE-2630\Powerpoints\COGO\data\asimages\{672A966B-CEB0-4B02-8E17-BDACCA1BB89D}_1.png&quot;/&gt;&lt;left val=&quot;357&quot;/&gt;&lt;top val=&quot;262&quot;/&gt;&lt;width val=&quot;202&quot;/&gt;&lt;height val=&quot;56&quot;/&gt;&lt;hasText val=&quot;1&quot;/&gt;&lt;/Image&gt;&lt;/ThreeDShapeInfo&gt;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2,1664035765,I:\Jerry\_UWP\Classes\CEE-2630\Powerpoints\COGO\12 COGO D_pptx\Media.ppcx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7&quot;/&gt;&lt;lineCharCount val=&quot;16&quot;/&gt;&lt;/TableIndex&gt;&lt;/ShapeTextInfo&gt;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72A966B-CEB0-4B02-8E17-BDACCA1BB89D}&quot;/&gt;&lt;isInvalidForFieldText val=&quot;0&quot;/&gt;&lt;Image&gt;&lt;filename val=&quot;I:\Jerry\_UWP\Classes\CEE-2630\Powerpoints\COGO\data\asimages\{672A966B-CEB0-4B02-8E17-BDACCA1BB89D}_1.png&quot;/&gt;&lt;left val=&quot;357&quot;/&gt;&lt;top val=&quot;262&quot;/&gt;&lt;width val=&quot;202&quot;/&gt;&lt;height val=&quot;56&quot;/&gt;&lt;hasText val=&quot;1&quot;/&gt;&lt;/Image&gt;&lt;/ThreeDShapeInfo&gt;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664035765,I:\Jerry\_UWP\Classes\CEE-2630\Powerpoints\COGO\12 COGO D_pptx\Media.ppcx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7&quot;/&gt;&lt;lineCharCount val=&quot;16&quot;/&gt;&lt;/TableIndex&gt;&lt;/ShapeTextInfo&gt;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664035765,I:\Jerry\_UWP\Classes\CEE-2630\Powerpoints\COGO\12 COGO D_pptx\Media.ppcx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7&quot;/&gt;&lt;lineCharCount val=&quot;16&quot;/&gt;&lt;/TableIndex&gt;&lt;/ShapeTextInfo&gt;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1664035765,I:\Jerry\_UWP\Classes\CEE-2630\Powerpoints\COGO\12 COGO D_pptx\Media.ppcx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0&quot;/&gt;&lt;lineCharCount val=&quot;21&quot;/&gt;&lt;lineCharCount val=&quot;12&quot;/&gt;&lt;/TableIndex&gt;&lt;/ShapeTextInfo&gt;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7&quot;/&gt;&lt;lineCharCount val=&quot;16&quot;/&gt;&lt;/TableIndex&gt;&lt;/ShapeTextInfo&gt;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5,1664035765,I:\Jerry\_UWP\Classes\CEE-2630\Powerpoints\COGO\12 COGO D_pptx\Media.ppcx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0&quot;/&gt;&lt;lineCharCount val=&quot;21&quot;/&gt;&lt;lineCharCount val=&quot;13&quot;/&gt;&lt;lineCharCount val=&quot;27&quot;/&gt;&lt;/TableIndex&gt;&lt;/ShapeTextInfo&gt;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7&quot;/&gt;&lt;lineCharCount val=&quot;16&quot;/&gt;&lt;/TableIndex&gt;&lt;/ShapeTextInfo&gt;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7,1664035765,I:\Jerry\_UWP\Classes\CEE-2630\Powerpoints\COGO\12 COGO D_pptx\Media.ppcx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20&quot;/&gt;&lt;lineCharCount val=&quot;21&quot;/&gt;&lt;lineCharCount val=&quot;13&quot;/&gt;&lt;lineCharCount val=&quot;28&quot;/&gt;&lt;lineCharCount val=&quot;27&quot;/&gt;&lt;lineCharCount val=&quot;21&quot;/&gt;&lt;lineCharCount val=&quot;8&quot;/&gt;&lt;/TableIndex&gt;&lt;/ShapeTextInfo&gt;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7&quot;/&gt;&lt;lineCharCount val=&quot;16&quot;/&gt;&lt;/TableIndex&gt;&lt;/ShapeTextInfo&gt;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CD4981E4-F883-474C-BE5C-940BCABF2A27}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8,1664035765,I:\Jerry\_UWP\Classes\CEE-2630\Powerpoints\COGO\12 COGO D_pptx\Media.ppcx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7&quot;/&gt;&lt;lineCharCount val=&quot;16&quot;/&gt;&lt;/TableIndex&gt;&lt;/ShapeTextInfo&gt;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20&quot;/&gt;&lt;lineCharCount val=&quot;21&quot;/&gt;&lt;lineCharCount val=&quot;13&quot;/&gt;&lt;lineCharCount val=&quot;28&quot;/&gt;&lt;lineCharCount val=&quot;27&quot;/&gt;&lt;lineCharCount val=&quot;21&quot;/&gt;&lt;lineCharCount val=&quot;8&quot;/&gt;&lt;/TableIndex&gt;&lt;/ShapeTextInfo&gt;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9,1664035765,I:\Jerry\_UWP\Classes\CEE-2630\Powerpoints\COGO\12 COGO D_pptx\Media.ppcx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CD4981E4-F883-474C-BE5C-940BCABF2A27}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664035765,I:\Jerry\_UWP\Classes\CEE-2630\Powerpoints\COGO\12 COGO D_pptx\Media.ppcx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18&quot;/&gt;&lt;lineCharCount val=&quot;67&quot;/&gt;&lt;lineCharCount val=&quot;37&quot;/&gt;&lt;lineCharCount val=&quot;36&quot;/&gt;&lt;lineCharCount val=&quot;11&quot;/&gt;&lt;lineCharCount val=&quot;44&quot;/&gt;&lt;/TableIndex&gt;&lt;/ShapeTextInfo&gt;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0,1664035765,I:\Jerry\_UWP\Classes\CEE-2630\Powerpoints\COGO\12 COGO D_pptx\Media.ppcx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1664035765,I:\Jerry\_UWP\Classes\CEE-2630\Powerpoints\COGO\12 COGO D_pptx\Media.ppcx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1664035765,I:\Jerry\_UWP\Classes\CEE-2630\Powerpoints\COGO\12 COGO D_pptx\Media.ppcx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1664035765,I:\Jerry\_UWP\Classes\CEE-2630\Powerpoints\COGO\12 COGO D_pptx\Media.ppcx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CD4981E4-F883-474C-BE5C-940BCABF2A27}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1664035765,I:\Jerry\_UWP\Classes\CEE-2630\Powerpoints\COGO\12 COGO D_pptx\Media.ppcx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1664035765,I:\Jerry\_UWP\Classes\CEE-2630\Powerpoints\COGO\12 COGO D_pptx\Media.ppcx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1664035765,I:\Jerry\_UWP\Classes\CEE-2630\Powerpoints\COGO\12 COGO D_pptx\Media.ppcx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1664035765,I:\Jerry\_UWP\Classes\CEE-2630\Powerpoints\COGO\12 COGO D_pptx\Media.ppcx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1664035765,I:\Jerry\_UWP\Classes\CEE-2630\Powerpoints\COGO\12 COGO D_pptx\Media.ppcx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9,1664035765,I:\Jerry\_UWP\Classes\CEE-2630\Powerpoints\COGO\12 COGO D_pptx\Media.ppcx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CD4981E4-F883-474C-BE5C-940BCABF2A27}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0&quot;/&gt;&lt;lineCharCount val=&quot;36&quot;/&gt;&lt;/TableIndex&gt;&lt;/ShapeTextInfo&gt;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12&quot;/&gt;&lt;/TableIndex&gt;&lt;/ShapeTextInfo&gt;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0,1664035765,I:\Jerry\_UWP\Classes\CEE-2630\Powerpoints\COGO\12 COGO D_pptx\Media.ppcx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0&quot;/&gt;&lt;lineCharCount val=&quot;37&quot;/&gt;&lt;/TableIndex&gt;&lt;/ShapeTextInfo&gt;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12&quot;/&gt;&lt;/TableIndex&gt;&lt;/ShapeTextInfo&gt;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C807BC15-7494-45CD-9623-6531F358D9C9}&quot;/&gt;&lt;isInvalidForFieldText val=&quot;0&quot;/&gt;&lt;Image&gt;&lt;filename val=&quot;I:\Jerry\_UWP\Classes\CEE-2630\Powerpoints\COGO\data\asimages\{C807BC15-7494-45CD-9623-6531F358D9C9}_40.png&quot;/&gt;&lt;left val=&quot;601&quot;/&gt;&lt;top val=&quot;261&quot;/&gt;&lt;width val=&quot;31&quot;/&gt;&lt;height val=&quot;52&quot;/&gt;&lt;hasText val=&quot;1&quot;/&gt;&lt;/Image&gt;&lt;/ThreeDShapeInfo&gt;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2,1664035765,I:\Jerry\_UWP\Classes\CEE-2630\Powerpoints\COGO\12 COGO D_pptx\Media.ppcx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664035765,I:\Jerry\_UWP\Classes\CEE-2630\Powerpoints\COGO\12 COGO D_pptx\Media.ppcx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18&quot;/&gt;&lt;lineCharCount val=&quot;35&quot;/&gt;&lt;lineCharCount val=&quot;1&quot;/&gt;&lt;lineCharCount val=&quot;1&quot;/&gt;&lt;lineCharCount val=&quot;1&quot;/&gt;&lt;lineCharCount val=&quot;1&quot;/&gt;&lt;lineCharCount val=&quot;18&quot;/&gt;&lt;lineCharCount val=&quot;37&quot;/&gt;&lt;lineCharCount val=&quot;54&quot;/&gt;&lt;lineCharCount val=&quot;30&quot;/&gt;&lt;lineCharCount val=&quot;31&quot;/&gt;&lt;lineCharCount val=&quot;30&quot;/&gt;&lt;/TableIndex&gt;&lt;/ShapeTextInfo&gt;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0&quot;/&gt;&lt;lineCharCount val=&quot;32&quot;/&gt;&lt;/TableIndex&gt;&lt;/ShapeTextInfo&gt;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12&quot;/&gt;&lt;/TableIndex&gt;&lt;/ShapeTextInfo&gt;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3,1664035765,I:\Jerry\_UWP\Classes\CEE-2630\Powerpoints\COGO\12 COGO D_pptx\Media.ppcx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73A569B8-E3A8-4DAA-AFC2-38A3BCA22331}&quot;/&gt;&lt;isInvalidForFieldText val=&quot;0&quot;/&gt;&lt;Image&gt;&lt;filename val=&quot;I:\Jerry\_UWP\Classes\CEE-2630\Powerpoints\COGO\data\asimages\{73A569B8-E3A8-4DAA-AFC2-38A3BCA22331}_43.png&quot;/&gt;&lt;left val=&quot;424&quot;/&gt;&lt;top val=&quot;292&quot;/&gt;&lt;width val=&quot;250&quot;/&gt;&lt;height val=&quot;22&quot;/&gt;&lt;hasText val=&quot;1&quot;/&gt;&lt;/Image&gt;&lt;/ThreeDShapeInfo&gt;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10&quot;/&gt;&lt;lineCharCount val=&quot;33&quot;/&gt;&lt;lineCharCount val=&quot;1&quot;/&gt;&lt;lineCharCount val=&quot;1&quot;/&gt;&lt;lineCharCount val=&quot;1&quot;/&gt;&lt;lineCharCount val=&quot;1&quot;/&gt;&lt;lineCharCount val=&quot;9&quot;/&gt;&lt;lineCharCount val=&quot;27&quot;/&gt;&lt;/TableIndex&gt;&lt;/ShapeTextInfo&gt;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12&quot;/&gt;&lt;/TableIndex&gt;&lt;/ShapeTextInfo&gt;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3,1664035765,I:\Jerry\_UWP\Classes\CEE-2630\Powerpoints\COGO\12 COGO D_pptx\Media.ppcx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73A569B8-E3A8-4DAA-AFC2-38A3BCA22331}&quot;/&gt;&lt;isInvalidForFieldText val=&quot;0&quot;/&gt;&lt;Image&gt;&lt;filename val=&quot;I:\Jerry\_UWP\Classes\CEE-2630\Powerpoints\COGO\data\asimages\{73A569B8-E3A8-4DAA-AFC2-38A3BCA22331}_43.png&quot;/&gt;&lt;left val=&quot;424&quot;/&gt;&lt;top val=&quot;292&quot;/&gt;&lt;width val=&quot;250&quot;/&gt;&lt;height val=&quot;22&quot;/&gt;&lt;hasText val=&quot;1&quot;/&gt;&lt;/Image&gt;&lt;/ThreeDShapeInfo&gt;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10&quot;/&gt;&lt;lineCharCount val=&quot;33&quot;/&gt;&lt;lineCharCount val=&quot;1&quot;/&gt;&lt;lineCharCount val=&quot;1&quot;/&gt;&lt;lineCharCount val=&quot;1&quot;/&gt;&lt;lineCharCount val=&quot;1&quot;/&gt;&lt;lineCharCount val=&quot;9&quot;/&gt;&lt;lineCharCount val=&quot;27&quot;/&gt;&lt;/TableIndex&gt;&lt;/ShapeTextInfo&gt;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12&quot;/&gt;&lt;/TableIndex&gt;&lt;/ShapeTextInfo&gt;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1,1664035765,I:\Jerry\_UWP\Classes\CEE-2630\Powerpoints\COGO\12 COGO D_pptx\Media.ppcx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ADDBCF07-B5DA-4ED4-89AB-24D4A9F0BE1C}"/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7F96A567-66F8-4F40-80A7-0DBC7BE9D606}&quot;/&gt;&lt;isInvalidForFieldText val=&quot;1&quot;/&gt;&lt;Image&gt;&lt;filename val=&quot;I:\Jerry\_UWP\Classes\CEE-2630\Powerpoints\COGO\data\asimages\{7F96A567-66F8-4F40-80A7-0DBC7BE9D606}_51.png&quot;/&gt;&lt;left val=&quot;162&quot;/&gt;&lt;top val=&quot;129&quot;/&gt;&lt;width val=&quot;431&quot;/&gt;&lt;height val=&quot;313&quot;/&gt;&lt;hasText val=&quot;1&quot;/&gt;&lt;/Image&gt;&lt;/ThreeDShapeInfo&gt;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1664035765,I:\Jerry\_UWP\Classes\CEE-2630\Powerpoints\COGO\12 COGO D_pptx\Media.ppcx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1664035765,I:\Jerry\_UWP\Classes\CEE-2630\Powerpoints\COGO\12 COGO D_pptx\Media.ppcx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1664035765,I:\Jerry\_UWP\Classes\CEE-2630\Powerpoints\COGO\12 COGO D_pptx\Media.ppcx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1664035765,I:\Jerry\_UWP\Classes\CEE-2630\Powerpoints\COGO\12 COGO D_pptx\Media.ppcx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1664035765,I:\Jerry\_UWP\Classes\CEE-2630\Powerpoints\COGO\12 COGO D_pptx\Media.ppcx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1664035765,I:\Jerry\_UWP\Classes\CEE-2630\Powerpoints\COGO\12 COGO D_pptx\Media.ppcx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1664035765,I:\Jerry\_UWP\Classes\CEE-2630\Powerpoints\COGO\12 COGO D_pptx\Media.ppcx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1664035765,I:\Jerry\_UWP\Classes\CEE-2630\Powerpoints\COGO\12 COGO D_pptx\Media.ppcx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1664035765,I:\Jerry\_UWP\Classes\CEE-2630\Powerpoints\COGO\12 COGO D_pptx\Media.ppcx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1664035765,I:\Jerry\_UWP\Classes\CEE-2630\Powerpoints\COGO\12 COGO D_pptx\Media.ppcx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1664035765,I:\Jerry\_UWP\Classes\CEE-2630\Powerpoints\COGO\12 COGO D_pptx\Media.ppcx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1664035765,I:\Jerry\_UWP\Classes\CEE-2630\Powerpoints\COGO\12 COGO D_pptx\Media.ppcx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1664035765,I:\Jerry\_UWP\Classes\CEE-2630\Powerpoints\COGO\12 COGO D_pptx\Media.ppcx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1664035765,I:\Jerry\_UWP\Classes\CEE-2630\Powerpoints\COGO\12 COGO D_pptx\Media.ppcx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664035765,I:\Jerry\_UWP\Classes\CEE-2630\Powerpoints\COGO\12 COGO D_pptx\Media.ppcx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9,1664035765,I:\Jerry\_UWP\Classes\CEE-2630\Powerpoints\COGO\12 COGO D_pptx\Media.ppcx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18&quot;/&gt;&lt;lineCharCount val=&quot;35&quot;/&gt;&lt;lineCharCount val=&quot;1&quot;/&gt;&lt;lineCharCount val=&quot;1&quot;/&gt;&lt;lineCharCount val=&quot;1&quot;/&gt;&lt;lineCharCount val=&quot;1&quot;/&gt;&lt;lineCharCount val=&quot;18&quot;/&gt;&lt;lineCharCount val=&quot;37&quot;/&gt;&lt;lineCharCount val=&quot;54&quot;/&gt;&lt;lineCharCount val=&quot;30&quot;/&gt;&lt;lineCharCount val=&quot;31&quot;/&gt;&lt;lineCharCount val=&quot;30&quot;/&gt;&lt;/TableIndex&gt;&lt;/ShapeTextInfo&gt;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0&quot;/&gt;&lt;lineCharCount val=&quot;36&quot;/&gt;&lt;/TableIndex&gt;&lt;/ShapeTextInfo&gt;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DA5DC60-8FAD-474C-8F29-F05DFD5D8FB6}&quot;/&gt;&lt;isInvalidForFieldText val=&quot;0&quot;/&gt;&lt;Image&gt;&lt;filename val=&quot;I:\Jerry\_UWP\Classes\CEE-2630\Powerpoints\COGO\data\asimages\{DDA5DC60-8FAD-474C-8F29-F05DFD5D8FB6}_39.png&quot;/&gt;&lt;left val=&quot;54&quot;/&gt;&lt;top val=&quot;194&quot;/&gt;&lt;width val=&quot;266&quot;/&gt;&lt;height val=&quot;145&quot;/&gt;&lt;hasText val=&quot;1&quot;/&gt;&lt;/Image&gt;&lt;/ThreeDShapeInfo&gt;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12&quot;/&gt;&lt;/TableIndex&gt;&lt;/ShapeTextInfo&gt;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0,1664035765,I:\Jerry\_UWP\Classes\CEE-2630\Powerpoints\COGO\12 COGO D_pptx\Media.ppcx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0&quot;/&gt;&lt;lineCharCount val=&quot;37&quot;/&gt;&lt;/TableIndex&gt;&lt;/ShapeTextInfo&gt;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12&quot;/&gt;&lt;/TableIndex&gt;&lt;/ShapeTextInfo&gt;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C807BC15-7494-45CD-9623-6531F358D9C9}&quot;/&gt;&lt;isInvalidForFieldText val=&quot;0&quot;/&gt;&lt;Image&gt;&lt;filename val=&quot;I:\Jerry\_UWP\Classes\CEE-2630\Powerpoints\COGO\data\asimages\{C807BC15-7494-45CD-9623-6531F358D9C9}_40.png&quot;/&gt;&lt;left val=&quot;601&quot;/&gt;&lt;top val=&quot;261&quot;/&gt;&lt;width val=&quot;31&quot;/&gt;&lt;height val=&quot;52&quot;/&gt;&lt;hasText val=&quot;1&quot;/&gt;&lt;/Image&gt;&lt;/ThreeDShapeInfo&gt;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1,1664035765,I:\Jerry\_UWP\Classes\CEE-2630\Powerpoints\COGO\12 COGO D_pptx\Media.ppc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0&quot;/&gt;&lt;lineCharCount val=&quot;37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12&quot;/&gt;&lt;/TableIndex&gt;&lt;/ShapeTextInfo&gt;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323349F9-6B19-44AE-B52E-EF27BA962F7A}&quot;/&gt;&lt;isInvalidForFieldText val=&quot;0&quot;/&gt;&lt;Image&gt;&lt;filename val=&quot;I:\Jerry\_UWP\Classes\CEE-2630\Powerpoints\COGO\data\asimages\{323349F9-6B19-44AE-B52E-EF27BA962F7A}_41.png&quot;/&gt;&lt;left val=&quot;601&quot;/&gt;&lt;top val=&quot;261&quot;/&gt;&lt;width val=&quot;31&quot;/&gt;&lt;height val=&quot;52&quot;/&gt;&lt;hasText val=&quot;1&quot;/&gt;&lt;/Image&gt;&lt;/ThreeDShapeInfo&gt;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226E17B-422D-4631-B64D-50FB9E9FC612}&quot;/&gt;&lt;isInvalidForFieldText val=&quot;0&quot;/&gt;&lt;Image&gt;&lt;filename val=&quot;I:\Jerry\_UWP\Classes\CEE-2630\Powerpoints\COGO\data\asimages\{0226E17B-422D-4631-B64D-50FB9E9FC612}_41.png&quot;/&gt;&lt;left val=&quot;50&quot;/&gt;&lt;top val=&quot;337&quot;/&gt;&lt;width val=&quot;410&quot;/&gt;&lt;height val=&quot;166&quot;/&gt;&lt;hasText val=&quot;1&quot;/&gt;&lt;/Image&gt;&lt;/ThreeDShapeInfo&gt;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2,1664035765,I:\Jerry\_UWP\Classes\CEE-2630\Powerpoints\COGO\12 COGO D_pptx\Media.ppcx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0&quot;/&gt;&lt;lineCharCount val=&quot;32&quot;/&gt;&lt;/TableIndex&gt;&lt;/ShapeTextInfo&gt;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12&quot;/&gt;&lt;/TableIndex&gt;&lt;/ShapeTextInfo&gt;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3,1664035765,I:\Jerry\_UWP\Classes\CEE-2630\Powerpoints\COGO\12 COGO D_pptx\Media.ppcx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73A569B8-E3A8-4DAA-AFC2-38A3BCA22331}&quot;/&gt;&lt;isInvalidForFieldText val=&quot;0&quot;/&gt;&lt;Image&gt;&lt;filename val=&quot;I:\Jerry\_UWP\Classes\CEE-2630\Powerpoints\COGO\data\asimages\{73A569B8-E3A8-4DAA-AFC2-38A3BCA22331}_43.png&quot;/&gt;&lt;left val=&quot;424&quot;/&gt;&lt;top val=&quot;292&quot;/&gt;&lt;width val=&quot;250&quot;/&gt;&lt;height val=&quot;22&quot;/&gt;&lt;hasText val=&quot;1&quot;/&gt;&lt;/Image&gt;&lt;/ThreeDShapeInfo&gt;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10&quot;/&gt;&lt;lineCharCount val=&quot;33&quot;/&gt;&lt;lineCharCount val=&quot;1&quot;/&gt;&lt;lineCharCount val=&quot;1&quot;/&gt;&lt;lineCharCount val=&quot;1&quot;/&gt;&lt;lineCharCount val=&quot;1&quot;/&gt;&lt;lineCharCount val=&quot;9&quot;/&gt;&lt;lineCharCount val=&quot;27&quot;/&gt;&lt;/TableIndex&gt;&lt;/ShapeTextInfo&gt;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12&quot;/&gt;&lt;/TableIndex&gt;&lt;/ShapeTextInfo&gt;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29A7DF1-66BA-4907-A6EB-A4F7768E845E}&quot;/&gt;&lt;isInvalidForFieldText val=&quot;0&quot;/&gt;&lt;Image&gt;&lt;filename val=&quot;I:\Jerry\_UWP\Classes\CEE-2630\Powerpoints\COGO\data\asimages\{329A7DF1-66BA-4907-A6EB-A4F7768E845E}_43.png&quot;/&gt;&lt;left val=&quot;63&quot;/&gt;&lt;top val=&quot;172&quot;/&gt;&lt;width val=&quot;238&quot;/&gt;&lt;height val=&quot;42&quot;/&gt;&lt;hasText val=&quot;1&quot;/&gt;&lt;/Image&gt;&lt;/ThreeDShapeInfo&gt;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4,1664035765,I:\Jerry\_UWP\Classes\CEE-2630\Powerpoints\COGO\12 COGO D_pptx\Media.ppcx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D6418F81-47E4-4D5C-819B-08ECDE37671D}&quot;/&gt;&lt;isInvalidForFieldText val=&quot;0&quot;/&gt;&lt;Image&gt;&lt;filename val=&quot;I:\Jerry\_UWP\Classes\CEE-2630\Powerpoints\COGO\data\asimages\{D6418F81-47E4-4D5C-819B-08ECDE37671D}_44.png&quot;/&gt;&lt;left val=&quot;424&quot;/&gt;&lt;top val=&quot;292&quot;/&gt;&lt;width val=&quot;250&quot;/&gt;&lt;height val=&quot;22&quot;/&gt;&lt;hasText val=&quot;1&quot;/&gt;&lt;/Image&gt;&lt;/ThreeDShapeInfo&gt;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1664035765,I:\Jerry\_UWP\Classes\CEE-2630\Powerpoints\COGO\12 COGO D_pptx\Media.ppcx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12&quot;/&gt;&lt;/TableIndex&gt;&lt;/ShapeTextInfo&gt;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8136D2E-04BA-48FD-800B-4691336407AF}&quot;/&gt;&lt;isInvalidForFieldText val=&quot;0&quot;/&gt;&lt;Image&gt;&lt;filename val=&quot;I:\Jerry\_UWP\Classes\CEE-2630\Powerpoints\COGO\data\asimages\{A8136D2E-04BA-48FD-800B-4691336407AF}_44.png&quot;/&gt;&lt;left val=&quot;63&quot;/&gt;&lt;top val=&quot;172&quot;/&gt;&lt;width val=&quot;238&quot;/&gt;&lt;height val=&quot;42&quot;/&gt;&lt;hasText val=&quot;1&quot;/&gt;&lt;/Image&gt;&lt;/ThreeDShapeInfo&gt;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64EEC32-DA2B-4B9A-B790-F7EFCAC02014}&quot;/&gt;&lt;isInvalidForFieldText val=&quot;0&quot;/&gt;&lt;Image&gt;&lt;filename val=&quot;I:\Jerry\_UWP\Classes\CEE-2630\Powerpoints\COGO\data\asimages\{564EEC32-DA2B-4B9A-B790-F7EFCAC02014}_44.png&quot;/&gt;&lt;left val=&quot;66&quot;/&gt;&lt;top val=&quot;290&quot;/&gt;&lt;width val=&quot;287&quot;/&gt;&lt;height val=&quot;88&quot;/&gt;&lt;hasText val=&quot;1&quot;/&gt;&lt;/Image&gt;&lt;/ThreeDShapeInfo&gt;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10&quot;/&gt;&lt;lineCharCount val=&quot;33&quot;/&gt;&lt;lineCharCount val=&quot;1&quot;/&gt;&lt;lineCharCount val=&quot;1&quot;/&gt;&lt;lineCharCount val=&quot;1&quot;/&gt;&lt;lineCharCount val=&quot;1&quot;/&gt;&lt;lineCharCount val=&quot;9&quot;/&gt;&lt;lineCharCount val=&quot;27&quot;/&gt;&lt;/TableIndex&gt;&lt;/ShapeTextInfo&gt;"/>
</p:tagLst>
</file>

<file path=ppt/theme/theme1.xml><?xml version="1.0" encoding="utf-8"?>
<a:theme xmlns:a="http://schemas.openxmlformats.org/drawingml/2006/main" name="Slipstream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2259</TotalTime>
  <Words>4453</Words>
  <Application>Microsoft Office PowerPoint</Application>
  <PresentationFormat>On-screen Show (4:3)</PresentationFormat>
  <Paragraphs>1390</Paragraphs>
  <Slides>81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9" baseType="lpstr">
      <vt:lpstr>Arial</vt:lpstr>
      <vt:lpstr>Calibri</vt:lpstr>
      <vt:lpstr>Comic Sans MS</vt:lpstr>
      <vt:lpstr>Impact</vt:lpstr>
      <vt:lpstr>Trebuchet MS</vt:lpstr>
      <vt:lpstr>Georgia</vt:lpstr>
      <vt:lpstr>Slipstream</vt:lpstr>
      <vt:lpstr>Equation</vt:lpstr>
      <vt:lpstr>COGO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Mahun</dc:creator>
  <cp:lastModifiedBy>Jerry</cp:lastModifiedBy>
  <cp:revision>182</cp:revision>
  <cp:lastPrinted>2017-11-28T15:41:04Z</cp:lastPrinted>
  <dcterms:created xsi:type="dcterms:W3CDTF">2004-01-17T23:56:43Z</dcterms:created>
  <dcterms:modified xsi:type="dcterms:W3CDTF">2021-07-12T18:31:08Z</dcterms:modified>
</cp:coreProperties>
</file>